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74" r:id="rId2"/>
    <p:sldMasterId id="2147483687" r:id="rId3"/>
    <p:sldMasterId id="2147483712" r:id="rId4"/>
  </p:sldMasterIdLst>
  <p:notesMasterIdLst>
    <p:notesMasterId r:id="rId53"/>
  </p:notesMasterIdLst>
  <p:sldIdLst>
    <p:sldId id="256" r:id="rId5"/>
    <p:sldId id="257" r:id="rId6"/>
    <p:sldId id="258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259" r:id="rId15"/>
    <p:sldId id="260" r:id="rId16"/>
    <p:sldId id="261" r:id="rId17"/>
    <p:sldId id="263" r:id="rId18"/>
    <p:sldId id="315" r:id="rId19"/>
    <p:sldId id="316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317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8" r:id="rId50"/>
    <p:sldId id="300" r:id="rId51"/>
    <p:sldId id="307" r:id="rId5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BC274-E5CA-4492-A382-1D5DAF438366}" v="149" dt="2025-05-13T18:13:27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1"/>
    <p:restoredTop sz="94689"/>
  </p:normalViewPr>
  <p:slideViewPr>
    <p:cSldViewPr snapToGrid="0">
      <p:cViewPr varScale="1">
        <p:scale>
          <a:sx n="133" d="100"/>
          <a:sy n="133" d="100"/>
        </p:scale>
        <p:origin x="30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726E34-0FB9-47DB-86BE-C76E9CDC229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CD1028-E1F7-48ED-9532-B17B57C0414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Um ISP é </a:t>
          </a:r>
          <a:r>
            <a:rPr lang="en-US" sz="1800" dirty="0" err="1"/>
            <a:t>uma</a:t>
          </a:r>
          <a:r>
            <a:rPr lang="en-US" sz="1800" dirty="0"/>
            <a:t> </a:t>
          </a:r>
          <a:r>
            <a:rPr lang="en-US" sz="1800" dirty="0" err="1"/>
            <a:t>empresa</a:t>
          </a:r>
          <a:r>
            <a:rPr lang="en-US" sz="1800" dirty="0"/>
            <a:t> que </a:t>
          </a:r>
          <a:r>
            <a:rPr lang="en-US" sz="1800" dirty="0" err="1"/>
            <a:t>gerencia</a:t>
          </a:r>
          <a:r>
            <a:rPr lang="en-US" sz="1800" dirty="0"/>
            <a:t> </a:t>
          </a:r>
          <a:r>
            <a:rPr lang="en-US" sz="1800" dirty="0" err="1"/>
            <a:t>alguns</a:t>
          </a:r>
          <a:r>
            <a:rPr lang="en-US" sz="1800" dirty="0"/>
            <a:t> </a:t>
          </a:r>
          <a:r>
            <a:rPr lang="en-US" sz="1800" b="1" i="1" dirty="0" err="1"/>
            <a:t>roteadores</a:t>
          </a:r>
          <a:r>
            <a:rPr lang="en-US" sz="1800" b="1" dirty="0"/>
            <a:t> </a:t>
          </a:r>
          <a:r>
            <a:rPr lang="en-US" sz="1800" b="1" dirty="0" err="1"/>
            <a:t>especiais</a:t>
          </a:r>
          <a:r>
            <a:rPr lang="en-US" sz="1800" b="1" dirty="0"/>
            <a:t> </a:t>
          </a:r>
          <a:r>
            <a:rPr lang="en-US" sz="1800" dirty="0"/>
            <a:t>que </a:t>
          </a:r>
          <a:r>
            <a:rPr lang="en-US" sz="1800" dirty="0" err="1"/>
            <a:t>estão</a:t>
          </a:r>
          <a:r>
            <a:rPr lang="en-US" sz="1800" dirty="0"/>
            <a:t> </a:t>
          </a:r>
          <a:r>
            <a:rPr lang="en-US" sz="1800" dirty="0" err="1"/>
            <a:t>todos</a:t>
          </a:r>
          <a:r>
            <a:rPr lang="en-US" sz="1800" dirty="0"/>
            <a:t> </a:t>
          </a:r>
          <a:r>
            <a:rPr lang="en-US" sz="1800" dirty="0" err="1"/>
            <a:t>interligados</a:t>
          </a:r>
          <a:r>
            <a:rPr lang="en-US" sz="1800" dirty="0"/>
            <a:t> e </a:t>
          </a:r>
          <a:r>
            <a:rPr lang="en-US" sz="1800" dirty="0" err="1"/>
            <a:t>também</a:t>
          </a:r>
          <a:r>
            <a:rPr lang="en-US" sz="1800" dirty="0"/>
            <a:t> </a:t>
          </a:r>
          <a:r>
            <a:rPr lang="en-US" sz="1800" dirty="0" err="1"/>
            <a:t>podem</a:t>
          </a:r>
          <a:r>
            <a:rPr lang="en-US" sz="1800" dirty="0"/>
            <a:t> </a:t>
          </a:r>
          <a:r>
            <a:rPr lang="en-US" sz="1800" dirty="0" err="1"/>
            <a:t>acessar</a:t>
          </a:r>
          <a:r>
            <a:rPr lang="en-US" sz="1800" dirty="0"/>
            <a:t> </a:t>
          </a:r>
          <a:r>
            <a:rPr lang="en-US" sz="1800" dirty="0" err="1"/>
            <a:t>os</a:t>
          </a:r>
          <a:r>
            <a:rPr lang="en-US" sz="1800" dirty="0"/>
            <a:t> </a:t>
          </a:r>
          <a:r>
            <a:rPr lang="en-US" sz="1800" dirty="0" err="1"/>
            <a:t>roteadores</a:t>
          </a:r>
          <a:r>
            <a:rPr lang="en-US" sz="1800" dirty="0"/>
            <a:t> de outros ISPs. </a:t>
          </a:r>
        </a:p>
      </dgm:t>
    </dgm:pt>
    <dgm:pt modelId="{B5DF5224-B612-4804-8E5B-BBEA0526BBE6}" type="parTrans" cxnId="{2354F161-0642-42DC-BBB4-92A0F36B2E2C}">
      <dgm:prSet/>
      <dgm:spPr/>
      <dgm:t>
        <a:bodyPr/>
        <a:lstStyle/>
        <a:p>
          <a:endParaRPr lang="en-US"/>
        </a:p>
      </dgm:t>
    </dgm:pt>
    <dgm:pt modelId="{19ACEBE5-0DE5-41E2-8F4B-450E239D056D}" type="sibTrans" cxnId="{2354F161-0642-42DC-BBB4-92A0F36B2E2C}">
      <dgm:prSet/>
      <dgm:spPr/>
      <dgm:t>
        <a:bodyPr/>
        <a:lstStyle/>
        <a:p>
          <a:endParaRPr lang="en-US"/>
        </a:p>
      </dgm:t>
    </dgm:pt>
    <dgm:pt modelId="{8D3137E5-DC74-44F9-B5CA-F7165EF29A36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800" dirty="0" err="1"/>
            <a:t>Portanto</a:t>
          </a:r>
          <a:r>
            <a:rPr lang="en-US" sz="1800" dirty="0"/>
            <a:t>, a </a:t>
          </a:r>
          <a:r>
            <a:rPr lang="en-US" sz="1800" dirty="0" err="1"/>
            <a:t>mensagem</a:t>
          </a:r>
          <a:r>
            <a:rPr lang="en-US" sz="1800" dirty="0"/>
            <a:t> da </a:t>
          </a:r>
          <a:r>
            <a:rPr lang="en-US" sz="1800" dirty="0" err="1"/>
            <a:t>nossa</a:t>
          </a:r>
          <a:r>
            <a:rPr lang="en-US" sz="1800" dirty="0"/>
            <a:t> rede é </a:t>
          </a:r>
          <a:r>
            <a:rPr lang="en-US" sz="1800" dirty="0" err="1"/>
            <a:t>transportada</a:t>
          </a:r>
          <a:r>
            <a:rPr lang="en-US" sz="1800" dirty="0"/>
            <a:t> pela </a:t>
          </a:r>
          <a:r>
            <a:rPr lang="en-US" sz="1800" dirty="0">
              <a:latin typeface="Calibri Light" panose="020F0302020204030204"/>
            </a:rPr>
            <a:t>rede ISP</a:t>
          </a:r>
          <a:r>
            <a:rPr lang="en-US" sz="1800" dirty="0"/>
            <a:t> </a:t>
          </a:r>
          <a:r>
            <a:rPr lang="en-US" sz="1800" dirty="0" err="1"/>
            <a:t>até</a:t>
          </a:r>
          <a:r>
            <a:rPr lang="en-US" sz="1800" dirty="0"/>
            <a:t> a rede de </a:t>
          </a:r>
          <a:r>
            <a:rPr lang="en-US" sz="1800" dirty="0" err="1"/>
            <a:t>destino</a:t>
          </a:r>
          <a:r>
            <a:rPr lang="en-US" sz="1800" dirty="0"/>
            <a:t>. A Internet </a:t>
          </a:r>
          <a:r>
            <a:rPr lang="en-US" sz="1800" dirty="0" err="1"/>
            <a:t>consiste</a:t>
          </a:r>
          <a:r>
            <a:rPr lang="en-US" sz="1800" dirty="0"/>
            <a:t> </a:t>
          </a:r>
          <a:r>
            <a:rPr lang="en-US" sz="1800" dirty="0" err="1"/>
            <a:t>em</a:t>
          </a:r>
          <a:r>
            <a:rPr lang="en-US" sz="1800" dirty="0"/>
            <a:t> </a:t>
          </a:r>
          <a:r>
            <a:rPr lang="en-US" sz="1800" dirty="0" err="1"/>
            <a:t>toda</a:t>
          </a:r>
          <a:r>
            <a:rPr lang="en-US" sz="1800" dirty="0"/>
            <a:t> </a:t>
          </a:r>
          <a:r>
            <a:rPr lang="en-US" sz="1800" dirty="0" err="1"/>
            <a:t>essa</a:t>
          </a:r>
          <a:r>
            <a:rPr lang="en-US" sz="1800" dirty="0"/>
            <a:t> </a:t>
          </a:r>
          <a:r>
            <a:rPr lang="en-US" sz="1800" dirty="0" err="1"/>
            <a:t>infraestrutura</a:t>
          </a:r>
          <a:r>
            <a:rPr lang="en-US" sz="1800" dirty="0"/>
            <a:t> de redes.</a:t>
          </a:r>
        </a:p>
      </dgm:t>
    </dgm:pt>
    <dgm:pt modelId="{A14F2F26-7461-43B3-9C84-7D0E107CA740}" type="parTrans" cxnId="{F47865DE-17AD-46ED-B927-F687ED289DEF}">
      <dgm:prSet/>
      <dgm:spPr/>
      <dgm:t>
        <a:bodyPr/>
        <a:lstStyle/>
        <a:p>
          <a:endParaRPr lang="en-US"/>
        </a:p>
      </dgm:t>
    </dgm:pt>
    <dgm:pt modelId="{F3C51C88-4DBD-4F05-8636-084C407E0173}" type="sibTrans" cxnId="{F47865DE-17AD-46ED-B927-F687ED289DEF}">
      <dgm:prSet/>
      <dgm:spPr/>
      <dgm:t>
        <a:bodyPr/>
        <a:lstStyle/>
        <a:p>
          <a:endParaRPr lang="en-US"/>
        </a:p>
      </dgm:t>
    </dgm:pt>
    <dgm:pt modelId="{24D8D096-B0B4-4A5A-AD9C-EA31357AD366}" type="pres">
      <dgm:prSet presAssocID="{C8726E34-0FB9-47DB-86BE-C76E9CDC229F}" presName="root" presStyleCnt="0">
        <dgm:presLayoutVars>
          <dgm:dir/>
          <dgm:resizeHandles val="exact"/>
        </dgm:presLayoutVars>
      </dgm:prSet>
      <dgm:spPr/>
    </dgm:pt>
    <dgm:pt modelId="{B36221FD-5D81-42D5-842E-A2904474FE80}" type="pres">
      <dgm:prSet presAssocID="{5CCD1028-E1F7-48ED-9532-B17B57C04148}" presName="compNode" presStyleCnt="0"/>
      <dgm:spPr/>
    </dgm:pt>
    <dgm:pt modelId="{31019EBC-7F08-4796-9478-2E2C1A9859D5}" type="pres">
      <dgm:prSet presAssocID="{5CCD1028-E1F7-48ED-9532-B17B57C04148}" presName="bgRect" presStyleLbl="bgShp" presStyleIdx="0" presStyleCnt="2"/>
      <dgm:spPr/>
    </dgm:pt>
    <dgm:pt modelId="{7603A4D9-10EC-4016-8961-EE66373F5D03}" type="pres">
      <dgm:prSet presAssocID="{5CCD1028-E1F7-48ED-9532-B17B57C0414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D8E292D8-5876-4B20-8F99-50F809576C23}" type="pres">
      <dgm:prSet presAssocID="{5CCD1028-E1F7-48ED-9532-B17B57C04148}" presName="spaceRect" presStyleCnt="0"/>
      <dgm:spPr/>
    </dgm:pt>
    <dgm:pt modelId="{554DEC0B-08EA-49BD-85FB-5646BD4A5326}" type="pres">
      <dgm:prSet presAssocID="{5CCD1028-E1F7-48ED-9532-B17B57C04148}" presName="parTx" presStyleLbl="revTx" presStyleIdx="0" presStyleCnt="2">
        <dgm:presLayoutVars>
          <dgm:chMax val="0"/>
          <dgm:chPref val="0"/>
        </dgm:presLayoutVars>
      </dgm:prSet>
      <dgm:spPr/>
    </dgm:pt>
    <dgm:pt modelId="{B3EE55C1-3FDE-4F0F-98E2-4007690AEA5C}" type="pres">
      <dgm:prSet presAssocID="{19ACEBE5-0DE5-41E2-8F4B-450E239D056D}" presName="sibTrans" presStyleCnt="0"/>
      <dgm:spPr/>
    </dgm:pt>
    <dgm:pt modelId="{165D903B-CA03-4345-8B50-DFAFD7CB44CD}" type="pres">
      <dgm:prSet presAssocID="{8D3137E5-DC74-44F9-B5CA-F7165EF29A36}" presName="compNode" presStyleCnt="0"/>
      <dgm:spPr/>
    </dgm:pt>
    <dgm:pt modelId="{4793E989-76F9-41BF-BB39-CD345184CBC1}" type="pres">
      <dgm:prSet presAssocID="{8D3137E5-DC74-44F9-B5CA-F7165EF29A36}" presName="bgRect" presStyleLbl="bgShp" presStyleIdx="1" presStyleCnt="2"/>
      <dgm:spPr/>
    </dgm:pt>
    <dgm:pt modelId="{A51CA9C3-C634-49A3-8259-966E6E19BB56}" type="pres">
      <dgm:prSet presAssocID="{8D3137E5-DC74-44F9-B5CA-F7165EF29A3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m fio"/>
        </a:ext>
      </dgm:extLst>
    </dgm:pt>
    <dgm:pt modelId="{662724B0-BD3D-412C-A3DE-EF3CB0A5D66E}" type="pres">
      <dgm:prSet presAssocID="{8D3137E5-DC74-44F9-B5CA-F7165EF29A36}" presName="spaceRect" presStyleCnt="0"/>
      <dgm:spPr/>
    </dgm:pt>
    <dgm:pt modelId="{52004D6D-A5FC-4DD2-BC70-94F113997411}" type="pres">
      <dgm:prSet presAssocID="{8D3137E5-DC74-44F9-B5CA-F7165EF29A3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354F161-0642-42DC-BBB4-92A0F36B2E2C}" srcId="{C8726E34-0FB9-47DB-86BE-C76E9CDC229F}" destId="{5CCD1028-E1F7-48ED-9532-B17B57C04148}" srcOrd="0" destOrd="0" parTransId="{B5DF5224-B612-4804-8E5B-BBEA0526BBE6}" sibTransId="{19ACEBE5-0DE5-41E2-8F4B-450E239D056D}"/>
    <dgm:cxn modelId="{F47865DE-17AD-46ED-B927-F687ED289DEF}" srcId="{C8726E34-0FB9-47DB-86BE-C76E9CDC229F}" destId="{8D3137E5-DC74-44F9-B5CA-F7165EF29A36}" srcOrd="1" destOrd="0" parTransId="{A14F2F26-7461-43B3-9C84-7D0E107CA740}" sibTransId="{F3C51C88-4DBD-4F05-8636-084C407E0173}"/>
    <dgm:cxn modelId="{16F36DE3-F7B4-4F7F-9AAF-F74308A9CCF2}" type="presOf" srcId="{8D3137E5-DC74-44F9-B5CA-F7165EF29A36}" destId="{52004D6D-A5FC-4DD2-BC70-94F113997411}" srcOrd="0" destOrd="0" presId="urn:microsoft.com/office/officeart/2018/2/layout/IconVerticalSolidList"/>
    <dgm:cxn modelId="{31FA38EB-CEB0-4491-B0A0-E145EA6C8C8F}" type="presOf" srcId="{C8726E34-0FB9-47DB-86BE-C76E9CDC229F}" destId="{24D8D096-B0B4-4A5A-AD9C-EA31357AD366}" srcOrd="0" destOrd="0" presId="urn:microsoft.com/office/officeart/2018/2/layout/IconVerticalSolidList"/>
    <dgm:cxn modelId="{D2EB3AFF-B776-4563-9EE1-F6CBDB4E8D55}" type="presOf" srcId="{5CCD1028-E1F7-48ED-9532-B17B57C04148}" destId="{554DEC0B-08EA-49BD-85FB-5646BD4A5326}" srcOrd="0" destOrd="0" presId="urn:microsoft.com/office/officeart/2018/2/layout/IconVerticalSolidList"/>
    <dgm:cxn modelId="{DA128217-0FD9-4092-A3E2-5292EBD8EBD8}" type="presParOf" srcId="{24D8D096-B0B4-4A5A-AD9C-EA31357AD366}" destId="{B36221FD-5D81-42D5-842E-A2904474FE80}" srcOrd="0" destOrd="0" presId="urn:microsoft.com/office/officeart/2018/2/layout/IconVerticalSolidList"/>
    <dgm:cxn modelId="{4EF1EBCF-F4C2-47E4-973C-10C9AB593914}" type="presParOf" srcId="{B36221FD-5D81-42D5-842E-A2904474FE80}" destId="{31019EBC-7F08-4796-9478-2E2C1A9859D5}" srcOrd="0" destOrd="0" presId="urn:microsoft.com/office/officeart/2018/2/layout/IconVerticalSolidList"/>
    <dgm:cxn modelId="{782C895C-F0C5-45A3-9D3B-915B9622CBB9}" type="presParOf" srcId="{B36221FD-5D81-42D5-842E-A2904474FE80}" destId="{7603A4D9-10EC-4016-8961-EE66373F5D03}" srcOrd="1" destOrd="0" presId="urn:microsoft.com/office/officeart/2018/2/layout/IconVerticalSolidList"/>
    <dgm:cxn modelId="{7BFE269F-71AA-4AFD-B90F-64F40ED29701}" type="presParOf" srcId="{B36221FD-5D81-42D5-842E-A2904474FE80}" destId="{D8E292D8-5876-4B20-8F99-50F809576C23}" srcOrd="2" destOrd="0" presId="urn:microsoft.com/office/officeart/2018/2/layout/IconVerticalSolidList"/>
    <dgm:cxn modelId="{CC4DA691-D97E-422E-8A63-9A1C9FB32150}" type="presParOf" srcId="{B36221FD-5D81-42D5-842E-A2904474FE80}" destId="{554DEC0B-08EA-49BD-85FB-5646BD4A5326}" srcOrd="3" destOrd="0" presId="urn:microsoft.com/office/officeart/2018/2/layout/IconVerticalSolidList"/>
    <dgm:cxn modelId="{D5AC1BAB-67BB-4050-9AD2-0F644668979D}" type="presParOf" srcId="{24D8D096-B0B4-4A5A-AD9C-EA31357AD366}" destId="{B3EE55C1-3FDE-4F0F-98E2-4007690AEA5C}" srcOrd="1" destOrd="0" presId="urn:microsoft.com/office/officeart/2018/2/layout/IconVerticalSolidList"/>
    <dgm:cxn modelId="{23E8E8BC-2304-44BF-B480-5F53D70BE699}" type="presParOf" srcId="{24D8D096-B0B4-4A5A-AD9C-EA31357AD366}" destId="{165D903B-CA03-4345-8B50-DFAFD7CB44CD}" srcOrd="2" destOrd="0" presId="urn:microsoft.com/office/officeart/2018/2/layout/IconVerticalSolidList"/>
    <dgm:cxn modelId="{EF625725-8BA7-40FF-87CB-97F9A3844870}" type="presParOf" srcId="{165D903B-CA03-4345-8B50-DFAFD7CB44CD}" destId="{4793E989-76F9-41BF-BB39-CD345184CBC1}" srcOrd="0" destOrd="0" presId="urn:microsoft.com/office/officeart/2018/2/layout/IconVerticalSolidList"/>
    <dgm:cxn modelId="{FC8BBA06-A4DE-45A6-9333-23551BEBC0ED}" type="presParOf" srcId="{165D903B-CA03-4345-8B50-DFAFD7CB44CD}" destId="{A51CA9C3-C634-49A3-8259-966E6E19BB56}" srcOrd="1" destOrd="0" presId="urn:microsoft.com/office/officeart/2018/2/layout/IconVerticalSolidList"/>
    <dgm:cxn modelId="{4BA1EC34-7F24-4FCE-8A8E-18F5F92749A0}" type="presParOf" srcId="{165D903B-CA03-4345-8B50-DFAFD7CB44CD}" destId="{662724B0-BD3D-412C-A3DE-EF3CB0A5D66E}" srcOrd="2" destOrd="0" presId="urn:microsoft.com/office/officeart/2018/2/layout/IconVerticalSolidList"/>
    <dgm:cxn modelId="{F49E817C-ADC8-4A99-8F35-0AD53C55BFF3}" type="presParOf" srcId="{165D903B-CA03-4345-8B50-DFAFD7CB44CD}" destId="{52004D6D-A5FC-4DD2-BC70-94F1139974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19EBC-7F08-4796-9478-2E2C1A9859D5}">
      <dsp:nvSpPr>
        <dsp:cNvPr id="0" name=""/>
        <dsp:cNvSpPr/>
      </dsp:nvSpPr>
      <dsp:spPr>
        <a:xfrm>
          <a:off x="0" y="789856"/>
          <a:ext cx="7588899" cy="14581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03A4D9-10EC-4016-8961-EE66373F5D03}">
      <dsp:nvSpPr>
        <dsp:cNvPr id="0" name=""/>
        <dsp:cNvSpPr/>
      </dsp:nvSpPr>
      <dsp:spPr>
        <a:xfrm>
          <a:off x="441104" y="1117951"/>
          <a:ext cx="802008" cy="8020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DEC0B-08EA-49BD-85FB-5646BD4A5326}">
      <dsp:nvSpPr>
        <dsp:cNvPr id="0" name=""/>
        <dsp:cNvSpPr/>
      </dsp:nvSpPr>
      <dsp:spPr>
        <a:xfrm>
          <a:off x="1684217" y="789856"/>
          <a:ext cx="5904681" cy="145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26" tIns="154326" rIns="154326" bIns="15432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Um ISP é </a:t>
          </a:r>
          <a:r>
            <a:rPr lang="en-US" sz="1800" kern="1200" dirty="0" err="1"/>
            <a:t>uma</a:t>
          </a:r>
          <a:r>
            <a:rPr lang="en-US" sz="1800" kern="1200" dirty="0"/>
            <a:t> </a:t>
          </a:r>
          <a:r>
            <a:rPr lang="en-US" sz="1800" kern="1200" dirty="0" err="1"/>
            <a:t>empresa</a:t>
          </a:r>
          <a:r>
            <a:rPr lang="en-US" sz="1800" kern="1200" dirty="0"/>
            <a:t> que </a:t>
          </a:r>
          <a:r>
            <a:rPr lang="en-US" sz="1800" kern="1200" dirty="0" err="1"/>
            <a:t>gerencia</a:t>
          </a:r>
          <a:r>
            <a:rPr lang="en-US" sz="1800" kern="1200" dirty="0"/>
            <a:t> </a:t>
          </a:r>
          <a:r>
            <a:rPr lang="en-US" sz="1800" kern="1200" dirty="0" err="1"/>
            <a:t>alguns</a:t>
          </a:r>
          <a:r>
            <a:rPr lang="en-US" sz="1800" kern="1200" dirty="0"/>
            <a:t> </a:t>
          </a:r>
          <a:r>
            <a:rPr lang="en-US" sz="1800" b="1" i="1" kern="1200" dirty="0" err="1"/>
            <a:t>roteadores</a:t>
          </a:r>
          <a:r>
            <a:rPr lang="en-US" sz="1800" b="1" kern="1200" dirty="0"/>
            <a:t> </a:t>
          </a:r>
          <a:r>
            <a:rPr lang="en-US" sz="1800" b="1" kern="1200" dirty="0" err="1"/>
            <a:t>especiais</a:t>
          </a:r>
          <a:r>
            <a:rPr lang="en-US" sz="1800" b="1" kern="1200" dirty="0"/>
            <a:t> </a:t>
          </a:r>
          <a:r>
            <a:rPr lang="en-US" sz="1800" kern="1200" dirty="0"/>
            <a:t>que </a:t>
          </a:r>
          <a:r>
            <a:rPr lang="en-US" sz="1800" kern="1200" dirty="0" err="1"/>
            <a:t>estão</a:t>
          </a:r>
          <a:r>
            <a:rPr lang="en-US" sz="1800" kern="1200" dirty="0"/>
            <a:t> </a:t>
          </a:r>
          <a:r>
            <a:rPr lang="en-US" sz="1800" kern="1200" dirty="0" err="1"/>
            <a:t>todos</a:t>
          </a:r>
          <a:r>
            <a:rPr lang="en-US" sz="1800" kern="1200" dirty="0"/>
            <a:t> </a:t>
          </a:r>
          <a:r>
            <a:rPr lang="en-US" sz="1800" kern="1200" dirty="0" err="1"/>
            <a:t>interligados</a:t>
          </a:r>
          <a:r>
            <a:rPr lang="en-US" sz="1800" kern="1200" dirty="0"/>
            <a:t> e </a:t>
          </a:r>
          <a:r>
            <a:rPr lang="en-US" sz="1800" kern="1200" dirty="0" err="1"/>
            <a:t>também</a:t>
          </a:r>
          <a:r>
            <a:rPr lang="en-US" sz="1800" kern="1200" dirty="0"/>
            <a:t> </a:t>
          </a:r>
          <a:r>
            <a:rPr lang="en-US" sz="1800" kern="1200" dirty="0" err="1"/>
            <a:t>podem</a:t>
          </a:r>
          <a:r>
            <a:rPr lang="en-US" sz="1800" kern="1200" dirty="0"/>
            <a:t> </a:t>
          </a:r>
          <a:r>
            <a:rPr lang="en-US" sz="1800" kern="1200" dirty="0" err="1"/>
            <a:t>acessar</a:t>
          </a:r>
          <a:r>
            <a:rPr lang="en-US" sz="1800" kern="1200" dirty="0"/>
            <a:t> </a:t>
          </a:r>
          <a:r>
            <a:rPr lang="en-US" sz="1800" kern="1200" dirty="0" err="1"/>
            <a:t>os</a:t>
          </a:r>
          <a:r>
            <a:rPr lang="en-US" sz="1800" kern="1200" dirty="0"/>
            <a:t> </a:t>
          </a:r>
          <a:r>
            <a:rPr lang="en-US" sz="1800" kern="1200" dirty="0" err="1"/>
            <a:t>roteadores</a:t>
          </a:r>
          <a:r>
            <a:rPr lang="en-US" sz="1800" kern="1200" dirty="0"/>
            <a:t> de outros ISPs. </a:t>
          </a:r>
        </a:p>
      </dsp:txBody>
      <dsp:txXfrm>
        <a:off x="1684217" y="789856"/>
        <a:ext cx="5904681" cy="1458197"/>
      </dsp:txXfrm>
    </dsp:sp>
    <dsp:sp modelId="{4793E989-76F9-41BF-BB39-CD345184CBC1}">
      <dsp:nvSpPr>
        <dsp:cNvPr id="0" name=""/>
        <dsp:cNvSpPr/>
      </dsp:nvSpPr>
      <dsp:spPr>
        <a:xfrm>
          <a:off x="0" y="2612603"/>
          <a:ext cx="7588899" cy="14581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CA9C3-C634-49A3-8259-966E6E19BB56}">
      <dsp:nvSpPr>
        <dsp:cNvPr id="0" name=""/>
        <dsp:cNvSpPr/>
      </dsp:nvSpPr>
      <dsp:spPr>
        <a:xfrm>
          <a:off x="441104" y="2940697"/>
          <a:ext cx="802008" cy="8020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04D6D-A5FC-4DD2-BC70-94F113997411}">
      <dsp:nvSpPr>
        <dsp:cNvPr id="0" name=""/>
        <dsp:cNvSpPr/>
      </dsp:nvSpPr>
      <dsp:spPr>
        <a:xfrm>
          <a:off x="1684217" y="2612603"/>
          <a:ext cx="5904681" cy="1458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26" tIns="154326" rIns="154326" bIns="154326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Portanto</a:t>
          </a:r>
          <a:r>
            <a:rPr lang="en-US" sz="1800" kern="1200" dirty="0"/>
            <a:t>, a </a:t>
          </a:r>
          <a:r>
            <a:rPr lang="en-US" sz="1800" kern="1200" dirty="0" err="1"/>
            <a:t>mensagem</a:t>
          </a:r>
          <a:r>
            <a:rPr lang="en-US" sz="1800" kern="1200" dirty="0"/>
            <a:t> da </a:t>
          </a:r>
          <a:r>
            <a:rPr lang="en-US" sz="1800" kern="1200" dirty="0" err="1"/>
            <a:t>nossa</a:t>
          </a:r>
          <a:r>
            <a:rPr lang="en-US" sz="1800" kern="1200" dirty="0"/>
            <a:t> rede é </a:t>
          </a:r>
          <a:r>
            <a:rPr lang="en-US" sz="1800" kern="1200" dirty="0" err="1"/>
            <a:t>transportada</a:t>
          </a:r>
          <a:r>
            <a:rPr lang="en-US" sz="1800" kern="1200" dirty="0"/>
            <a:t> pela </a:t>
          </a:r>
          <a:r>
            <a:rPr lang="en-US" sz="1800" kern="1200" dirty="0">
              <a:latin typeface="Calibri Light" panose="020F0302020204030204"/>
            </a:rPr>
            <a:t>rede ISP</a:t>
          </a:r>
          <a:r>
            <a:rPr lang="en-US" sz="1800" kern="1200" dirty="0"/>
            <a:t> </a:t>
          </a:r>
          <a:r>
            <a:rPr lang="en-US" sz="1800" kern="1200" dirty="0" err="1"/>
            <a:t>até</a:t>
          </a:r>
          <a:r>
            <a:rPr lang="en-US" sz="1800" kern="1200" dirty="0"/>
            <a:t> a rede de </a:t>
          </a:r>
          <a:r>
            <a:rPr lang="en-US" sz="1800" kern="1200" dirty="0" err="1"/>
            <a:t>destino</a:t>
          </a:r>
          <a:r>
            <a:rPr lang="en-US" sz="1800" kern="1200" dirty="0"/>
            <a:t>. A Internet </a:t>
          </a:r>
          <a:r>
            <a:rPr lang="en-US" sz="1800" kern="1200" dirty="0" err="1"/>
            <a:t>consiste</a:t>
          </a:r>
          <a:r>
            <a:rPr lang="en-US" sz="1800" kern="1200" dirty="0"/>
            <a:t> </a:t>
          </a:r>
          <a:r>
            <a:rPr lang="en-US" sz="1800" kern="1200" dirty="0" err="1"/>
            <a:t>em</a:t>
          </a:r>
          <a:r>
            <a:rPr lang="en-US" sz="1800" kern="1200" dirty="0"/>
            <a:t> </a:t>
          </a:r>
          <a:r>
            <a:rPr lang="en-US" sz="1800" kern="1200" dirty="0" err="1"/>
            <a:t>toda</a:t>
          </a:r>
          <a:r>
            <a:rPr lang="en-US" sz="1800" kern="1200" dirty="0"/>
            <a:t> </a:t>
          </a:r>
          <a:r>
            <a:rPr lang="en-US" sz="1800" kern="1200" dirty="0" err="1"/>
            <a:t>essa</a:t>
          </a:r>
          <a:r>
            <a:rPr lang="en-US" sz="1800" kern="1200" dirty="0"/>
            <a:t> </a:t>
          </a:r>
          <a:r>
            <a:rPr lang="en-US" sz="1800" kern="1200" dirty="0" err="1"/>
            <a:t>infraestrutura</a:t>
          </a:r>
          <a:r>
            <a:rPr lang="en-US" sz="1800" kern="1200" dirty="0"/>
            <a:t> de redes.</a:t>
          </a:r>
        </a:p>
      </dsp:txBody>
      <dsp:txXfrm>
        <a:off x="1684217" y="2612603"/>
        <a:ext cx="5904681" cy="1458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dd0a3ae8a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dd0a3ae8a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4266ef974f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14266ef974f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4266ef974f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14266ef974f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4266ef974f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14266ef974f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91062bd6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91062bd6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91062bd69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" name="Google Shape;43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4df142a62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g4df142a62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g4df142a62e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4266ef974f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g14266ef974f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g14266ef974f_0_3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4266ef974f_0_48:notes"/>
          <p:cNvSpPr txBox="1">
            <a:spLocks noGrp="1"/>
          </p:cNvSpPr>
          <p:nvPr>
            <p:ph type="body" idx="1"/>
          </p:nvPr>
        </p:nvSpPr>
        <p:spPr>
          <a:xfrm>
            <a:off x="913805" y="4343702"/>
            <a:ext cx="50304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g14266ef974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de4b1c1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de4b1c1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4de4b1c11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dd15b59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dd15b59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4dd15b593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29852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06193396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62112817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3330847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Cabeçalho da Seçã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735028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742861" y="437708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503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Título e conteúd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56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265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3200" b="0" strike="noStrike" spc="-1"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29133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173213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164843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0701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3200" b="0" strike="noStrike" spc="-1"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4950971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3200" b="0" strike="noStrike" spc="-1"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13775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partes pequenas de conteúd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2514003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336132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149113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2719724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1864002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6405683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74747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3200" b="0" strike="noStrike" spc="-1"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159969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68782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201827159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7406219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08281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3200" b="0" strike="noStrike" spc="-1"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006130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partes pequenas de conteúd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4683049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4940569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153013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7202770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9379327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043037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A9A650A-8BD1-4FDE-9899-1C20DF4B7708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996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113154310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7E61-D2F8-452B-B53A-91FE1E439E24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915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4773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3A57-F65A-4C42-9156-7629C10666E9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62356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BF0B-319E-4F95-BA43-902EB3DC9783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26153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58B3-6703-4BBB-A09E-33FD65E7DB24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96801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9955-2DD3-491E-92B6-7018343227CE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09098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8A28-1D79-4F41-9521-CF26BB2C7EE3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90203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9950-AF07-4F2A-A949-E1C816A93B30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33397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262D-6073-4A30-973C-53BE1D29884A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66848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B0AF-EEE9-4421-9298-EB11A547E63F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0629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2091154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3200" b="0" strike="noStrike" spc="-1"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76761116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partes pequenas de conteúd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366950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49528505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726413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6669360"/>
            <a:ext cx="9142560" cy="195120"/>
          </a:xfrm>
          <a:prstGeom prst="rect">
            <a:avLst/>
          </a:prstGeom>
          <a:solidFill>
            <a:srgbClr val="17365D">
              <a:alpha val="90000"/>
            </a:srgbClr>
          </a:solidFill>
          <a:ln w="25560">
            <a:solidFill>
              <a:srgbClr val="17365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08308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6669360"/>
            <a:ext cx="9142560" cy="195120"/>
          </a:xfrm>
          <a:prstGeom prst="rect">
            <a:avLst/>
          </a:prstGeom>
          <a:solidFill>
            <a:srgbClr val="17365D">
              <a:alpha val="90000"/>
            </a:srgbClr>
          </a:solidFill>
          <a:ln w="25560">
            <a:solidFill>
              <a:srgbClr val="17365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0" y="-3960"/>
            <a:ext cx="9142560" cy="2642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" name="Google Shape;27;p3"/>
          <p:cNvPicPr/>
          <p:nvPr/>
        </p:nvPicPr>
        <p:blipFill>
          <a:blip r:embed="rId14"/>
          <a:stretch/>
        </p:blipFill>
        <p:spPr>
          <a:xfrm>
            <a:off x="8257680" y="-4320"/>
            <a:ext cx="849240" cy="26352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467640" y="1124640"/>
            <a:ext cx="8217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DB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78118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6669360"/>
            <a:ext cx="9142560" cy="195120"/>
          </a:xfrm>
          <a:prstGeom prst="rect">
            <a:avLst/>
          </a:prstGeom>
          <a:solidFill>
            <a:srgbClr val="17365D">
              <a:alpha val="90000"/>
            </a:srgbClr>
          </a:solidFill>
          <a:ln w="25560">
            <a:solidFill>
              <a:srgbClr val="17365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0" y="-3960"/>
            <a:ext cx="9142560" cy="2642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3" name="Google Shape;27;p3"/>
          <p:cNvPicPr/>
          <p:nvPr/>
        </p:nvPicPr>
        <p:blipFill>
          <a:blip r:embed="rId14"/>
          <a:stretch/>
        </p:blipFill>
        <p:spPr>
          <a:xfrm>
            <a:off x="8257680" y="-4320"/>
            <a:ext cx="849240" cy="26352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467640" y="1124640"/>
            <a:ext cx="8217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DB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72592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34A43A2E-6632-4F9D-8728-2CF59ACBBE60}" type="datetimeFigureOut">
              <a:rPr lang="en-US" dirty="0"/>
              <a:t>5/19/25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3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Protocol" TargetMode="Externa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Endere%C3%A7o_I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registro.br/dominio/categoria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TP/Method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Protocols/rfc2616/rfc2616-sec10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statusdogs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0.xml"/><Relationship Id="rId4" Type="http://schemas.openxmlformats.org/officeDocument/2006/relationships/hyperlink" Target="https://http.cat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www.whatismyisp.com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ctrTitle"/>
          </p:nvPr>
        </p:nvSpPr>
        <p:spPr>
          <a:xfrm>
            <a:off x="988368" y="3004478"/>
            <a:ext cx="7524261" cy="1587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pt-BR" sz="360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 caminho por trás de uma requisição</a:t>
            </a:r>
            <a:endParaRPr sz="360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2" name="Picture 8" descr="Centro Universitário - Facens">
            <a:extLst>
              <a:ext uri="{FF2B5EF4-FFF2-40B4-BE49-F238E27FC236}">
                <a16:creationId xmlns:a16="http://schemas.microsoft.com/office/drawing/2014/main" id="{617CA013-0413-E7DF-9876-673E00DD6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248" y="940934"/>
            <a:ext cx="47625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E929FD-2054-401A-C8DD-70F4D01C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05A0EDC-CFB2-2655-E08C-655C0D511425}"/>
              </a:ext>
            </a:extLst>
          </p:cNvPr>
          <p:cNvSpPr txBox="1"/>
          <p:nvPr/>
        </p:nvSpPr>
        <p:spPr>
          <a:xfrm>
            <a:off x="357143" y="440707"/>
            <a:ext cx="81279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Georgia Pro"/>
              </a:rPr>
              <a:t>Internet e web </a:t>
            </a:r>
            <a:r>
              <a:rPr lang="en-US" sz="3200" b="1" dirty="0" err="1">
                <a:solidFill>
                  <a:schemeClr val="tx1"/>
                </a:solidFill>
                <a:latin typeface="Georgia Pro"/>
              </a:rPr>
              <a:t>são</a:t>
            </a:r>
            <a:r>
              <a:rPr lang="en-US" sz="3200" b="1" dirty="0">
                <a:solidFill>
                  <a:schemeClr val="tx1"/>
                </a:solidFill>
                <a:latin typeface="Georgia Pro"/>
              </a:rPr>
              <a:t> a </a:t>
            </a:r>
            <a:r>
              <a:rPr lang="en-US" sz="3200" b="1" dirty="0" err="1">
                <a:solidFill>
                  <a:schemeClr val="tx1"/>
                </a:solidFill>
                <a:latin typeface="Georgia Pro"/>
              </a:rPr>
              <a:t>mesma</a:t>
            </a:r>
            <a:r>
              <a:rPr lang="en-US" sz="3200" b="1" dirty="0">
                <a:solidFill>
                  <a:schemeClr val="tx1"/>
                </a:solidFill>
                <a:latin typeface="Georgia Pro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Georgia Pro"/>
              </a:rPr>
              <a:t>coisa</a:t>
            </a:r>
            <a:r>
              <a:rPr lang="en-US" sz="3200" b="1" dirty="0">
                <a:solidFill>
                  <a:schemeClr val="tx1"/>
                </a:solidFill>
                <a:latin typeface="Georgia Pro"/>
              </a:rPr>
              <a:t>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D2889D9-5563-C56F-D232-DB254A03304B}"/>
              </a:ext>
            </a:extLst>
          </p:cNvPr>
          <p:cNvSpPr txBox="1"/>
          <p:nvPr/>
        </p:nvSpPr>
        <p:spPr>
          <a:xfrm>
            <a:off x="3337067" y="2103295"/>
            <a:ext cx="5183461" cy="10156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Inter"/>
              </a:rPr>
              <a:t>A </a:t>
            </a:r>
            <a:r>
              <a:rPr lang="en-US" sz="2000" i="1" dirty="0">
                <a:solidFill>
                  <a:schemeClr val="tx1"/>
                </a:solidFill>
                <a:latin typeface="Inter"/>
              </a:rPr>
              <a:t>Internet</a:t>
            </a:r>
            <a:r>
              <a:rPr lang="en-US" sz="2000" dirty="0">
                <a:solidFill>
                  <a:schemeClr val="tx1"/>
                </a:solidFill>
                <a:latin typeface="Inter"/>
              </a:rPr>
              <a:t> é </a:t>
            </a:r>
            <a:r>
              <a:rPr lang="en-US" sz="2000" dirty="0" err="1">
                <a:solidFill>
                  <a:schemeClr val="tx1"/>
                </a:solidFill>
                <a:latin typeface="Inter"/>
              </a:rPr>
              <a:t>uma</a:t>
            </a:r>
            <a:r>
              <a:rPr lang="en-US" sz="2000" dirty="0">
                <a:solidFill>
                  <a:schemeClr val="tx1"/>
                </a:solidFill>
                <a:latin typeface="Inter"/>
              </a:rPr>
              <a:t> infra-</a:t>
            </a:r>
            <a:r>
              <a:rPr lang="en-US" sz="2000" dirty="0" err="1">
                <a:solidFill>
                  <a:schemeClr val="tx1"/>
                </a:solidFill>
                <a:latin typeface="Inter"/>
              </a:rPr>
              <a:t>estrutura</a:t>
            </a:r>
            <a:r>
              <a:rPr lang="en-US" sz="2000" dirty="0">
                <a:solidFill>
                  <a:schemeClr val="tx1"/>
                </a:solidFill>
                <a:latin typeface="Inter"/>
              </a:rPr>
              <a:t>.</a:t>
            </a:r>
            <a:endParaRPr lang="en-US" sz="2000" dirty="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  <a:p>
            <a:r>
              <a:rPr lang="en-US" sz="2000" i="1" dirty="0">
                <a:solidFill>
                  <a:schemeClr val="tx1"/>
                </a:solidFill>
                <a:latin typeface="Inter"/>
              </a:rPr>
              <a:t>Web</a:t>
            </a:r>
            <a:r>
              <a:rPr lang="en-US" sz="2000" dirty="0">
                <a:solidFill>
                  <a:schemeClr val="tx1"/>
                </a:solidFill>
                <a:latin typeface="Inter"/>
              </a:rPr>
              <a:t> é um </a:t>
            </a:r>
            <a:r>
              <a:rPr lang="en-US" sz="2000" dirty="0" err="1">
                <a:solidFill>
                  <a:schemeClr val="tx1"/>
                </a:solidFill>
                <a:latin typeface="Inter"/>
              </a:rPr>
              <a:t>serviço</a:t>
            </a:r>
            <a:r>
              <a:rPr lang="en-US" sz="2000" dirty="0">
                <a:solidFill>
                  <a:schemeClr val="tx1"/>
                </a:solidFill>
                <a:latin typeface="Inter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Inter"/>
              </a:rPr>
              <a:t>construído</a:t>
            </a:r>
            <a:r>
              <a:rPr lang="en-US" sz="2000" dirty="0">
                <a:solidFill>
                  <a:schemeClr val="tx1"/>
                </a:solidFill>
                <a:latin typeface="Inter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Inter"/>
              </a:rPr>
              <a:t>sobre</a:t>
            </a:r>
            <a:r>
              <a:rPr lang="en-US" sz="2000" dirty="0">
                <a:solidFill>
                  <a:schemeClr val="tx1"/>
                </a:solidFill>
                <a:latin typeface="Inter"/>
              </a:rPr>
              <a:t> a infra-</a:t>
            </a:r>
            <a:r>
              <a:rPr lang="en-US" sz="2000" dirty="0" err="1">
                <a:solidFill>
                  <a:schemeClr val="tx1"/>
                </a:solidFill>
                <a:latin typeface="Inter"/>
              </a:rPr>
              <a:t>estrutura</a:t>
            </a:r>
            <a:r>
              <a:rPr lang="en-US" sz="2000" dirty="0">
                <a:solidFill>
                  <a:schemeClr val="tx1"/>
                </a:solidFill>
                <a:latin typeface="Inter"/>
              </a:rPr>
              <a:t>.</a:t>
            </a:r>
            <a:endParaRPr lang="en-US" sz="2000" dirty="0" err="1">
              <a:solidFill>
                <a:schemeClr val="tx1"/>
              </a:solidFill>
              <a:latin typeface="Inter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6DEC2BC-EE1D-0C33-D055-5B38F59F4144}"/>
              </a:ext>
            </a:extLst>
          </p:cNvPr>
          <p:cNvSpPr txBox="1"/>
          <p:nvPr/>
        </p:nvSpPr>
        <p:spPr>
          <a:xfrm>
            <a:off x="357143" y="1067589"/>
            <a:ext cx="860899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Calibri"/>
                <a:cs typeface="Calibri"/>
              </a:rPr>
              <a:t>A Internet é uma  infraestrutura técnica que permite que bilhões de computadores sejam conectados.</a:t>
            </a:r>
          </a:p>
          <a:p>
            <a:endParaRPr lang="pt-BR" sz="2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8" name="Imagem 7" descr="Tela de um computador&#10;&#10;Descrição gerada automaticamente">
            <a:extLst>
              <a:ext uri="{FF2B5EF4-FFF2-40B4-BE49-F238E27FC236}">
                <a16:creationId xmlns:a16="http://schemas.microsoft.com/office/drawing/2014/main" id="{758FC42A-FF32-3A5F-A322-DA0CEDBF1C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25" t="58647" r="23555" b="-1128"/>
          <a:stretch/>
        </p:blipFill>
        <p:spPr>
          <a:xfrm>
            <a:off x="145576" y="2233757"/>
            <a:ext cx="2440054" cy="179993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E512B4F-31C0-A776-0986-4DC480C28553}"/>
              </a:ext>
            </a:extLst>
          </p:cNvPr>
          <p:cNvSpPr txBox="1"/>
          <p:nvPr/>
        </p:nvSpPr>
        <p:spPr>
          <a:xfrm>
            <a:off x="232722" y="2801123"/>
            <a:ext cx="23529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i="1" dirty="0" err="1">
                <a:latin typeface="Inter"/>
              </a:rPr>
              <a:t>Servidor</a:t>
            </a:r>
            <a:r>
              <a:rPr lang="en-US" sz="1800" i="1" dirty="0">
                <a:latin typeface="Inter"/>
              </a:rPr>
              <a:t> Web</a:t>
            </a:r>
            <a:r>
              <a:rPr lang="en-US" sz="1800" dirty="0">
                <a:solidFill>
                  <a:srgbClr val="FFFFFF"/>
                </a:solidFill>
                <a:latin typeface="Inter"/>
              </a:rPr>
              <a:t> </a:t>
            </a:r>
            <a:endParaRPr lang="pt-BR" sz="1800" dirty="0">
              <a:cs typeface="Calibri" panose="020F0502020204030204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AA5B581-CF6B-79D9-E8FB-FACD40EA4203}"/>
              </a:ext>
            </a:extLst>
          </p:cNvPr>
          <p:cNvSpPr txBox="1"/>
          <p:nvPr/>
        </p:nvSpPr>
        <p:spPr>
          <a:xfrm>
            <a:off x="984159" y="4601062"/>
            <a:ext cx="2563652" cy="9233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 Nova"/>
              </a:rPr>
              <a:t>Mensagens</a:t>
            </a:r>
            <a:r>
              <a:rPr lang="en-US" dirty="0">
                <a:solidFill>
                  <a:schemeClr val="tx1"/>
                </a:solidFill>
                <a:latin typeface="Arial Nova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Arial Nova"/>
              </a:rPr>
              <a:t>inteligíveis</a:t>
            </a:r>
            <a:r>
              <a:rPr lang="en-US" dirty="0">
                <a:solidFill>
                  <a:schemeClr val="tx1"/>
                </a:solidFill>
                <a:latin typeface="Arial Nova"/>
              </a:rPr>
              <a:t> para </a:t>
            </a:r>
            <a:r>
              <a:rPr lang="en-US" dirty="0" err="1">
                <a:solidFill>
                  <a:schemeClr val="tx1"/>
                </a:solidFill>
                <a:latin typeface="Arial Nova"/>
              </a:rPr>
              <a:t>navegadores</a:t>
            </a:r>
            <a:r>
              <a:rPr lang="en-US" dirty="0">
                <a:solidFill>
                  <a:schemeClr val="tx1"/>
                </a:solidFill>
                <a:latin typeface="Arial Nova"/>
              </a:rPr>
              <a:t> da web</a:t>
            </a:r>
            <a:endParaRPr lang="pt-BR" dirty="0">
              <a:solidFill>
                <a:schemeClr val="tx1"/>
              </a:solidFill>
              <a:latin typeface="Arial Nova"/>
            </a:endParaRPr>
          </a:p>
        </p:txBody>
      </p:sp>
      <p:pic>
        <p:nvPicPr>
          <p:cNvPr id="11" name="Imagem 10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DC44D45A-6649-19EB-00DE-573BE9B52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769" y="3474287"/>
            <a:ext cx="4975701" cy="2777295"/>
          </a:xfrm>
          <a:prstGeom prst="rect">
            <a:avLst/>
          </a:prstGeom>
        </p:spPr>
      </p:pic>
      <p:sp>
        <p:nvSpPr>
          <p:cNvPr id="12" name="Seta: Dobrada 11">
            <a:extLst>
              <a:ext uri="{FF2B5EF4-FFF2-40B4-BE49-F238E27FC236}">
                <a16:creationId xmlns:a16="http://schemas.microsoft.com/office/drawing/2014/main" id="{32F94EC2-57F0-4252-CC23-FCE926401EEA}"/>
              </a:ext>
            </a:extLst>
          </p:cNvPr>
          <p:cNvSpPr/>
          <p:nvPr/>
        </p:nvSpPr>
        <p:spPr>
          <a:xfrm flipV="1">
            <a:off x="393746" y="4165316"/>
            <a:ext cx="583356" cy="1031488"/>
          </a:xfrm>
          <a:prstGeom prst="bentArrow">
            <a:avLst>
              <a:gd name="adj1" fmla="val 25000"/>
              <a:gd name="adj2" fmla="val 3228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24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432000" y="323046"/>
            <a:ext cx="8280000" cy="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tx1"/>
                </a:solidFill>
              </a:rPr>
              <a:t>Internet - Intranet - Extranet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idx="1"/>
          </p:nvPr>
        </p:nvSpPr>
        <p:spPr>
          <a:xfrm>
            <a:off x="342000" y="1183829"/>
            <a:ext cx="8460000" cy="5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26050" algn="l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pt-BR" sz="2300" b="1" dirty="0">
                <a:solidFill>
                  <a:schemeClr val="tx1"/>
                </a:solidFill>
              </a:rPr>
              <a:t>INTERNET: </a:t>
            </a:r>
            <a:r>
              <a:rPr lang="pt-BR" sz="2300" dirty="0">
                <a:solidFill>
                  <a:schemeClr val="tx1"/>
                </a:solidFill>
              </a:rPr>
              <a:t>Coleção de redes que utilizam protocolos abertos para se comunicar e formar </a:t>
            </a:r>
            <a:r>
              <a:rPr lang="pt-BR" sz="2300" b="1" dirty="0">
                <a:solidFill>
                  <a:schemeClr val="tx1"/>
                </a:solidFill>
              </a:rPr>
              <a:t>a </a:t>
            </a:r>
            <a:r>
              <a:rPr lang="pt-BR" sz="2300" b="1" i="1" dirty="0">
                <a:solidFill>
                  <a:schemeClr val="tx1"/>
                </a:solidFill>
              </a:rPr>
              <a:t>world </a:t>
            </a:r>
            <a:r>
              <a:rPr lang="pt-BR" sz="2300" b="1" i="1" dirty="0" err="1">
                <a:solidFill>
                  <a:schemeClr val="tx1"/>
                </a:solidFill>
              </a:rPr>
              <a:t>wide</a:t>
            </a:r>
            <a:r>
              <a:rPr lang="pt-BR" sz="2300" b="1" i="1" dirty="0">
                <a:solidFill>
                  <a:schemeClr val="tx1"/>
                </a:solidFill>
              </a:rPr>
              <a:t> web</a:t>
            </a:r>
            <a:r>
              <a:rPr lang="pt-BR" sz="2300" dirty="0">
                <a:solidFill>
                  <a:schemeClr val="tx1"/>
                </a:solidFill>
              </a:rPr>
              <a:t>.</a:t>
            </a:r>
            <a:endParaRPr sz="2300" b="1" dirty="0">
              <a:solidFill>
                <a:schemeClr val="tx1"/>
              </a:solidFill>
            </a:endParaRPr>
          </a:p>
          <a:p>
            <a:pPr marL="450000" lvl="0" indent="-326050" algn="l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pt-BR" sz="2300" b="1" dirty="0">
                <a:solidFill>
                  <a:schemeClr val="tx1"/>
                </a:solidFill>
              </a:rPr>
              <a:t>INTRANET: </a:t>
            </a:r>
            <a:r>
              <a:rPr lang="pt-BR" sz="2300" dirty="0">
                <a:solidFill>
                  <a:schemeClr val="tx1"/>
                </a:solidFill>
              </a:rPr>
              <a:t>Rede de comunicação que está restrita a um determinado domínio, por exemplo, uma rede interna de empresa.</a:t>
            </a:r>
            <a:endParaRPr sz="2300" b="1" dirty="0">
              <a:solidFill>
                <a:schemeClr val="tx1"/>
              </a:solidFill>
            </a:endParaRPr>
          </a:p>
          <a:p>
            <a:pPr marL="450000" lvl="0" indent="-326050" algn="l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pt-BR" sz="2300" b="1" dirty="0">
                <a:solidFill>
                  <a:schemeClr val="tx1"/>
                </a:solidFill>
              </a:rPr>
              <a:t>EXTRANET: </a:t>
            </a:r>
            <a:r>
              <a:rPr lang="pt-BR" sz="2300" dirty="0">
                <a:solidFill>
                  <a:schemeClr val="tx1"/>
                </a:solidFill>
              </a:rPr>
              <a:t>Uma extensão da </a:t>
            </a:r>
            <a:r>
              <a:rPr lang="pt-BR" sz="2300" i="1" dirty="0">
                <a:solidFill>
                  <a:schemeClr val="tx1"/>
                </a:solidFill>
              </a:rPr>
              <a:t>intranet</a:t>
            </a:r>
            <a:r>
              <a:rPr lang="pt-BR" sz="2300" dirty="0">
                <a:solidFill>
                  <a:schemeClr val="tx1"/>
                </a:solidFill>
              </a:rPr>
              <a:t>, que utiliza protocolos abertos para usar a </a:t>
            </a:r>
            <a:r>
              <a:rPr lang="pt-BR" sz="2300" i="1" dirty="0">
                <a:solidFill>
                  <a:schemeClr val="tx1"/>
                </a:solidFill>
              </a:rPr>
              <a:t>internet</a:t>
            </a:r>
            <a:r>
              <a:rPr lang="pt-BR" sz="2300" dirty="0">
                <a:solidFill>
                  <a:schemeClr val="tx1"/>
                </a:solidFill>
              </a:rPr>
              <a:t> como acesso para alguns usuários restritos a </a:t>
            </a:r>
            <a:r>
              <a:rPr lang="pt-BR" sz="2300" i="1" dirty="0">
                <a:solidFill>
                  <a:schemeClr val="tx1"/>
                </a:solidFill>
              </a:rPr>
              <a:t>intranet</a:t>
            </a:r>
            <a:r>
              <a:rPr lang="pt-BR" sz="2300" dirty="0">
                <a:solidFill>
                  <a:schemeClr val="tx1"/>
                </a:solidFill>
              </a:rPr>
              <a:t>.</a:t>
            </a:r>
            <a:br>
              <a:rPr lang="pt-BR" sz="2300" b="1" dirty="0">
                <a:solidFill>
                  <a:schemeClr val="tx1"/>
                </a:solidFill>
              </a:rPr>
            </a:br>
            <a:br>
              <a:rPr lang="pt-BR" sz="2300" b="1" dirty="0">
                <a:solidFill>
                  <a:schemeClr val="tx1"/>
                </a:solidFill>
              </a:rPr>
            </a:br>
            <a:br>
              <a:rPr lang="pt-BR" sz="2300" b="1" dirty="0">
                <a:solidFill>
                  <a:schemeClr val="tx1"/>
                </a:solidFill>
              </a:rPr>
            </a:br>
            <a:r>
              <a:rPr lang="pt-BR" sz="2300" b="1" u="sng" dirty="0">
                <a:solidFill>
                  <a:schemeClr val="tx1"/>
                </a:solidFill>
              </a:rPr>
              <a:t>Web é uma coleção de documentos que são interligados e executados na internet.</a:t>
            </a:r>
            <a:endParaRPr sz="2300" b="1" dirty="0">
              <a:solidFill>
                <a:schemeClr val="tx1"/>
              </a:solidFill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467544" y="540000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Comunicação cliente-servidor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6" descr="\\nuvd01_home.usuarios.usp.br\NUV_D01_HOME_USER$\5894272\Documents\Minhas imagens\github\clien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622" y="1283083"/>
            <a:ext cx="4600494" cy="34655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6"/>
          <p:cNvGrpSpPr/>
          <p:nvPr/>
        </p:nvGrpSpPr>
        <p:grpSpPr>
          <a:xfrm>
            <a:off x="5943600" y="1752600"/>
            <a:ext cx="2743200" cy="1838400"/>
            <a:chOff x="6172200" y="2524125"/>
            <a:chExt cx="2743200" cy="1838400"/>
          </a:xfrm>
        </p:grpSpPr>
        <p:sp>
          <p:nvSpPr>
            <p:cNvPr id="118" name="Google Shape;118;p16"/>
            <p:cNvSpPr/>
            <p:nvPr/>
          </p:nvSpPr>
          <p:spPr>
            <a:xfrm>
              <a:off x="6172200" y="2524125"/>
              <a:ext cx="2743200" cy="1838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27" y="39888"/>
                  </a:moveTo>
                  <a:cubicBezTo>
                    <a:pt x="4672" y="40755"/>
                    <a:pt x="0" y="47850"/>
                    <a:pt x="0" y="56316"/>
                  </a:cubicBezTo>
                  <a:cubicBezTo>
                    <a:pt x="-5" y="62177"/>
                    <a:pt x="2272" y="67605"/>
                    <a:pt x="5966" y="70566"/>
                  </a:cubicBezTo>
                  <a:lnTo>
                    <a:pt x="5905" y="70377"/>
                  </a:lnTo>
                  <a:cubicBezTo>
                    <a:pt x="3805" y="73427"/>
                    <a:pt x="2638" y="77444"/>
                    <a:pt x="2638" y="81611"/>
                  </a:cubicBezTo>
                  <a:cubicBezTo>
                    <a:pt x="2638" y="90694"/>
                    <a:pt x="8061" y="98055"/>
                    <a:pt x="14750" y="98055"/>
                  </a:cubicBezTo>
                  <a:cubicBezTo>
                    <a:pt x="15216" y="98055"/>
                    <a:pt x="15688" y="98016"/>
                    <a:pt x="16161" y="97938"/>
                  </a:cubicBezTo>
                  <a:lnTo>
                    <a:pt x="16094" y="98050"/>
                  </a:lnTo>
                  <a:cubicBezTo>
                    <a:pt x="19916" y="107155"/>
                    <a:pt x="27016" y="112777"/>
                    <a:pt x="34705" y="112777"/>
                  </a:cubicBezTo>
                  <a:cubicBezTo>
                    <a:pt x="38594" y="112772"/>
                    <a:pt x="42416" y="111327"/>
                    <a:pt x="45750" y="108588"/>
                  </a:cubicBezTo>
                  <a:lnTo>
                    <a:pt x="45716" y="108611"/>
                  </a:lnTo>
                  <a:cubicBezTo>
                    <a:pt x="49194" y="115716"/>
                    <a:pt x="55044" y="119983"/>
                    <a:pt x="61311" y="119983"/>
                  </a:cubicBezTo>
                  <a:cubicBezTo>
                    <a:pt x="69572" y="119977"/>
                    <a:pt x="76866" y="112594"/>
                    <a:pt x="79261" y="101800"/>
                  </a:cubicBezTo>
                  <a:lnTo>
                    <a:pt x="79277" y="101944"/>
                  </a:lnTo>
                  <a:cubicBezTo>
                    <a:pt x="81833" y="104111"/>
                    <a:pt x="84777" y="105261"/>
                    <a:pt x="87788" y="105261"/>
                  </a:cubicBezTo>
                  <a:cubicBezTo>
                    <a:pt x="96611" y="105255"/>
                    <a:pt x="103788" y="95583"/>
                    <a:pt x="103855" y="83583"/>
                  </a:cubicBezTo>
                  <a:lnTo>
                    <a:pt x="103827" y="83527"/>
                  </a:lnTo>
                  <a:cubicBezTo>
                    <a:pt x="113094" y="81722"/>
                    <a:pt x="119983" y="70916"/>
                    <a:pt x="119983" y="58177"/>
                  </a:cubicBezTo>
                  <a:cubicBezTo>
                    <a:pt x="119983" y="52533"/>
                    <a:pt x="118611" y="47050"/>
                    <a:pt x="116088" y="42572"/>
                  </a:cubicBezTo>
                  <a:lnTo>
                    <a:pt x="116050" y="42561"/>
                  </a:lnTo>
                  <a:cubicBezTo>
                    <a:pt x="116838" y="40044"/>
                    <a:pt x="117250" y="37338"/>
                    <a:pt x="117250" y="34600"/>
                  </a:cubicBezTo>
                  <a:cubicBezTo>
                    <a:pt x="117250" y="25488"/>
                    <a:pt x="112772" y="17500"/>
                    <a:pt x="106327" y="15105"/>
                  </a:cubicBezTo>
                  <a:lnTo>
                    <a:pt x="106377" y="15066"/>
                  </a:lnTo>
                  <a:cubicBezTo>
                    <a:pt x="105222" y="6344"/>
                    <a:pt x="99627" y="0"/>
                    <a:pt x="93100" y="0"/>
                  </a:cubicBezTo>
                  <a:cubicBezTo>
                    <a:pt x="89133" y="-5"/>
                    <a:pt x="85372" y="2366"/>
                    <a:pt x="82805" y="6472"/>
                  </a:cubicBezTo>
                  <a:lnTo>
                    <a:pt x="82827" y="6500"/>
                  </a:lnTo>
                  <a:cubicBezTo>
                    <a:pt x="80538" y="2400"/>
                    <a:pt x="76972" y="0"/>
                    <a:pt x="73188" y="0"/>
                  </a:cubicBezTo>
                  <a:cubicBezTo>
                    <a:pt x="68594" y="-5"/>
                    <a:pt x="64388" y="3538"/>
                    <a:pt x="62338" y="9138"/>
                  </a:cubicBezTo>
                  <a:lnTo>
                    <a:pt x="62383" y="9411"/>
                  </a:lnTo>
                  <a:cubicBezTo>
                    <a:pt x="59611" y="5688"/>
                    <a:pt x="55877" y="3611"/>
                    <a:pt x="51988" y="3611"/>
                  </a:cubicBezTo>
                  <a:cubicBezTo>
                    <a:pt x="46511" y="3605"/>
                    <a:pt x="41477" y="7727"/>
                    <a:pt x="38905" y="14322"/>
                  </a:cubicBezTo>
                  <a:lnTo>
                    <a:pt x="38861" y="14455"/>
                  </a:lnTo>
                  <a:cubicBezTo>
                    <a:pt x="35983" y="12161"/>
                    <a:pt x="32711" y="10955"/>
                    <a:pt x="29377" y="10955"/>
                  </a:cubicBezTo>
                  <a:cubicBezTo>
                    <a:pt x="19016" y="10955"/>
                    <a:pt x="10622" y="22383"/>
                    <a:pt x="10622" y="36483"/>
                  </a:cubicBezTo>
                  <a:cubicBezTo>
                    <a:pt x="10616" y="37633"/>
                    <a:pt x="10677" y="38783"/>
                    <a:pt x="10788" y="39922"/>
                  </a:cubicBezTo>
                  <a:close/>
                </a:path>
                <a:path w="120000" h="120000" fill="none" extrusionOk="0">
                  <a:moveTo>
                    <a:pt x="5966" y="70566"/>
                  </a:moveTo>
                  <a:cubicBezTo>
                    <a:pt x="7816" y="72050"/>
                    <a:pt x="9922" y="72833"/>
                    <a:pt x="12066" y="72833"/>
                  </a:cubicBezTo>
                  <a:cubicBezTo>
                    <a:pt x="12377" y="72827"/>
                    <a:pt x="12694" y="72816"/>
                    <a:pt x="13005" y="72783"/>
                  </a:cubicBezTo>
                </a:path>
                <a:path w="120000" h="120000" fill="none" extrusionOk="0">
                  <a:moveTo>
                    <a:pt x="16161" y="97938"/>
                  </a:moveTo>
                  <a:cubicBezTo>
                    <a:pt x="17216" y="97772"/>
                    <a:pt x="18250" y="97416"/>
                    <a:pt x="19238" y="96883"/>
                  </a:cubicBezTo>
                </a:path>
                <a:path w="120000" h="120000" fill="none" extrusionOk="0">
                  <a:moveTo>
                    <a:pt x="43861" y="103777"/>
                  </a:moveTo>
                  <a:cubicBezTo>
                    <a:pt x="44350" y="105472"/>
                    <a:pt x="44972" y="107094"/>
                    <a:pt x="45716" y="108611"/>
                  </a:cubicBezTo>
                </a:path>
                <a:path w="120000" h="120000" fill="none" extrusionOk="0">
                  <a:moveTo>
                    <a:pt x="79261" y="101800"/>
                  </a:moveTo>
                  <a:cubicBezTo>
                    <a:pt x="79644" y="100072"/>
                    <a:pt x="79888" y="98294"/>
                    <a:pt x="80000" y="96500"/>
                  </a:cubicBezTo>
                </a:path>
                <a:path w="120000" h="120000" fill="none" extrusionOk="0">
                  <a:moveTo>
                    <a:pt x="103855" y="83583"/>
                  </a:moveTo>
                  <a:cubicBezTo>
                    <a:pt x="103855" y="83522"/>
                    <a:pt x="103861" y="83466"/>
                    <a:pt x="103861" y="83405"/>
                  </a:cubicBezTo>
                  <a:cubicBezTo>
                    <a:pt x="103861" y="75044"/>
                    <a:pt x="100350" y="67422"/>
                    <a:pt x="94827" y="63761"/>
                  </a:cubicBezTo>
                </a:path>
                <a:path w="120000" h="120000" fill="none" extrusionOk="0">
                  <a:moveTo>
                    <a:pt x="112027" y="49994"/>
                  </a:moveTo>
                  <a:cubicBezTo>
                    <a:pt x="113772" y="47972"/>
                    <a:pt x="115144" y="45427"/>
                    <a:pt x="116050" y="42561"/>
                  </a:cubicBezTo>
                </a:path>
                <a:path w="120000" h="120000" fill="none" extrusionOk="0">
                  <a:moveTo>
                    <a:pt x="106588" y="18577"/>
                  </a:moveTo>
                  <a:cubicBezTo>
                    <a:pt x="106588" y="18488"/>
                    <a:pt x="106594" y="18405"/>
                    <a:pt x="106594" y="18316"/>
                  </a:cubicBezTo>
                  <a:cubicBezTo>
                    <a:pt x="106594" y="17227"/>
                    <a:pt x="106522" y="16138"/>
                    <a:pt x="106377" y="15066"/>
                  </a:cubicBezTo>
                </a:path>
                <a:path w="120000" h="120000" fill="none" extrusionOk="0">
                  <a:moveTo>
                    <a:pt x="82805" y="6472"/>
                  </a:moveTo>
                  <a:cubicBezTo>
                    <a:pt x="81966" y="7822"/>
                    <a:pt x="81272" y="9327"/>
                    <a:pt x="80750" y="10950"/>
                  </a:cubicBezTo>
                </a:path>
                <a:path w="120000" h="120000" fill="none" extrusionOk="0">
                  <a:moveTo>
                    <a:pt x="62338" y="9138"/>
                  </a:moveTo>
                  <a:cubicBezTo>
                    <a:pt x="61888" y="10366"/>
                    <a:pt x="61555" y="11661"/>
                    <a:pt x="61338" y="13000"/>
                  </a:cubicBezTo>
                </a:path>
                <a:path w="120000" h="120000" fill="none" extrusionOk="0">
                  <a:moveTo>
                    <a:pt x="42472" y="18200"/>
                  </a:moveTo>
                  <a:cubicBezTo>
                    <a:pt x="41383" y="16755"/>
                    <a:pt x="40172" y="15500"/>
                    <a:pt x="38861" y="14455"/>
                  </a:cubicBezTo>
                </a:path>
                <a:path w="120000" h="120000" fill="none" extrusionOk="0">
                  <a:moveTo>
                    <a:pt x="10788" y="39922"/>
                  </a:moveTo>
                  <a:cubicBezTo>
                    <a:pt x="10922" y="41255"/>
                    <a:pt x="11133" y="42572"/>
                    <a:pt x="11422" y="43861"/>
                  </a:cubicBezTo>
                </a:path>
              </a:pathLst>
            </a:custGeom>
            <a:solidFill>
              <a:srgbClr val="FFBE7D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6717344" y="3254457"/>
              <a:ext cx="13962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pt-BR" sz="19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INTERNET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16"/>
          <p:cNvGrpSpPr/>
          <p:nvPr/>
        </p:nvGrpSpPr>
        <p:grpSpPr>
          <a:xfrm>
            <a:off x="6633954" y="4402894"/>
            <a:ext cx="1514187" cy="2226519"/>
            <a:chOff x="7091112" y="4267200"/>
            <a:chExt cx="1367088" cy="2226519"/>
          </a:xfrm>
        </p:grpSpPr>
        <p:pic>
          <p:nvPicPr>
            <p:cNvPr id="121" name="Google Shape;121;p16" descr="C:\Users\5894272\AppData\Local\Microsoft\Windows\Temporary Internet Files\Content.IE5\G4UWL68O\server-567943_640[1]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091112" y="4267200"/>
              <a:ext cx="1367088" cy="19187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6"/>
            <p:cNvSpPr txBox="1"/>
            <p:nvPr/>
          </p:nvSpPr>
          <p:spPr>
            <a:xfrm>
              <a:off x="7272123" y="6185919"/>
              <a:ext cx="1143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SERVIDOR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6"/>
          <p:cNvSpPr txBox="1"/>
          <p:nvPr/>
        </p:nvSpPr>
        <p:spPr>
          <a:xfrm>
            <a:off x="838200" y="1371600"/>
            <a:ext cx="2514600" cy="307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E4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http://www.</a:t>
            </a:r>
            <a:r>
              <a:rPr lang="pt-BR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facens.br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/>
          <p:nvPr/>
        </p:nvSpPr>
        <p:spPr>
          <a:xfrm rot="5400000">
            <a:off x="7362900" y="3771900"/>
            <a:ext cx="1133400" cy="447600"/>
          </a:xfrm>
          <a:prstGeom prst="rightArrow">
            <a:avLst>
              <a:gd name="adj1" fmla="val 46353"/>
              <a:gd name="adj2" fmla="val 50000"/>
            </a:avLst>
          </a:prstGeom>
          <a:solidFill>
            <a:srgbClr val="E7BB01"/>
          </a:solidFill>
          <a:ln w="25400" cap="flat" cmpd="sng">
            <a:solidFill>
              <a:srgbClr val="A88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Requisita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 rot="-5400000">
            <a:off x="6372225" y="3771850"/>
            <a:ext cx="1133400" cy="447600"/>
          </a:xfrm>
          <a:prstGeom prst="rightArrow">
            <a:avLst>
              <a:gd name="adj1" fmla="val 46353"/>
              <a:gd name="adj2" fmla="val 50000"/>
            </a:avLst>
          </a:prstGeom>
          <a:solidFill>
            <a:srgbClr val="E7BB01"/>
          </a:solidFill>
          <a:ln w="25400" cap="flat" cmpd="sng">
            <a:solidFill>
              <a:srgbClr val="A88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Responde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16"/>
          <p:cNvGrpSpPr/>
          <p:nvPr/>
        </p:nvGrpSpPr>
        <p:grpSpPr>
          <a:xfrm>
            <a:off x="6353525" y="1955050"/>
            <a:ext cx="1966384" cy="1377041"/>
            <a:chOff x="6353525" y="1955050"/>
            <a:chExt cx="1966384" cy="1377041"/>
          </a:xfrm>
        </p:grpSpPr>
        <p:sp>
          <p:nvSpPr>
            <p:cNvPr id="128" name="Google Shape;128;p16"/>
            <p:cNvSpPr/>
            <p:nvPr/>
          </p:nvSpPr>
          <p:spPr>
            <a:xfrm>
              <a:off x="6353525" y="2142175"/>
              <a:ext cx="253800" cy="447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7BB01"/>
            </a:solidFill>
            <a:ln w="25400" cap="flat" cmpd="sng">
              <a:solidFill>
                <a:srgbClr val="A88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 rot="-2700000">
              <a:off x="6812038" y="2089057"/>
              <a:ext cx="253710" cy="44759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7BB01"/>
            </a:solidFill>
            <a:ln w="25400" cap="flat" cmpd="sng">
              <a:solidFill>
                <a:srgbClr val="A88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7188300" y="1955050"/>
              <a:ext cx="253800" cy="447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7BB01"/>
            </a:solidFill>
            <a:ln w="25400" cap="flat" cmpd="sng">
              <a:solidFill>
                <a:srgbClr val="A88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 rot="1990972">
              <a:off x="7601775" y="2089031"/>
              <a:ext cx="253785" cy="4474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7BB01"/>
            </a:solidFill>
            <a:ln w="25400" cap="flat" cmpd="sng">
              <a:solidFill>
                <a:srgbClr val="A88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 rot="4248926">
              <a:off x="7937740" y="2271716"/>
              <a:ext cx="253795" cy="44763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7BB01"/>
            </a:solidFill>
            <a:ln w="25400" cap="flat" cmpd="sng">
              <a:solidFill>
                <a:srgbClr val="A88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 rot="6737505">
              <a:off x="7937672" y="2589717"/>
              <a:ext cx="253873" cy="44774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7BB01"/>
            </a:solidFill>
            <a:ln w="25400" cap="flat" cmpd="sng">
              <a:solidFill>
                <a:srgbClr val="A88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 rot="5249568">
              <a:off x="7802701" y="2971729"/>
              <a:ext cx="253743" cy="44772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7BB01"/>
            </a:solidFill>
            <a:ln w="25400" cap="flat" cmpd="sng">
              <a:solidFill>
                <a:srgbClr val="A88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16"/>
          <p:cNvGrpSpPr/>
          <p:nvPr/>
        </p:nvGrpSpPr>
        <p:grpSpPr>
          <a:xfrm>
            <a:off x="6096698" y="2772245"/>
            <a:ext cx="901206" cy="704808"/>
            <a:chOff x="6096698" y="2772245"/>
            <a:chExt cx="901206" cy="704808"/>
          </a:xfrm>
        </p:grpSpPr>
        <p:sp>
          <p:nvSpPr>
            <p:cNvPr id="136" name="Google Shape;136;p16"/>
            <p:cNvSpPr/>
            <p:nvPr/>
          </p:nvSpPr>
          <p:spPr>
            <a:xfrm rot="-7449582">
              <a:off x="6614513" y="3022717"/>
              <a:ext cx="253784" cy="44757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7BB01"/>
            </a:solidFill>
            <a:ln w="25400" cap="flat" cmpd="sng">
              <a:solidFill>
                <a:srgbClr val="A88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 rot="-9382470">
              <a:off x="6406822" y="2804393"/>
              <a:ext cx="253770" cy="44750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7BB01"/>
            </a:solidFill>
            <a:ln w="25400" cap="flat" cmpd="sng">
              <a:solidFill>
                <a:srgbClr val="A88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 rot="10572237">
              <a:off x="6111270" y="2804237"/>
              <a:ext cx="253757" cy="44768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7BB01"/>
            </a:solidFill>
            <a:ln w="25400" cap="flat" cmpd="sng">
              <a:solidFill>
                <a:srgbClr val="A88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C8BFA587-C32B-1DBD-930D-8512D6CC7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118" y="1283083"/>
            <a:ext cx="4624478" cy="3279267"/>
          </a:xfrm>
          <a:prstGeom prst="rect">
            <a:avLst/>
          </a:prstGeom>
        </p:spPr>
      </p:pic>
      <p:sp>
        <p:nvSpPr>
          <p:cNvPr id="139" name="Google Shape;139;p16"/>
          <p:cNvSpPr/>
          <p:nvPr/>
        </p:nvSpPr>
        <p:spPr>
          <a:xfrm flipH="1">
            <a:off x="4572005" y="2971800"/>
            <a:ext cx="1419300" cy="44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7BB01"/>
          </a:solidFill>
          <a:ln w="25400" cap="flat" cmpd="sng">
            <a:solidFill>
              <a:srgbClr val="A88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Responde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4648200" y="2066925"/>
            <a:ext cx="1419300" cy="44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7BB01"/>
          </a:solidFill>
          <a:ln w="25400" cap="flat" cmpd="sng">
            <a:solidFill>
              <a:srgbClr val="A88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pt-BR"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Requisita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>
            <a:spLocks noGrp="1"/>
          </p:cNvSpPr>
          <p:nvPr>
            <p:ph type="title"/>
          </p:nvPr>
        </p:nvSpPr>
        <p:spPr>
          <a:xfrm>
            <a:off x="432000" y="343788"/>
            <a:ext cx="8280000" cy="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tx1"/>
                </a:solidFill>
              </a:rPr>
              <a:t>Caminho de uma requisição</a:t>
            </a:r>
            <a:endParaRPr sz="2800" b="1">
              <a:solidFill>
                <a:schemeClr val="tx1"/>
              </a:solidFill>
            </a:endParaRPr>
          </a:p>
        </p:txBody>
      </p:sp>
      <p:sp>
        <p:nvSpPr>
          <p:cNvPr id="147" name="Google Shape;147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467541" y="1718927"/>
            <a:ext cx="2182040" cy="1829028"/>
            <a:chOff x="561175" y="1700690"/>
            <a:chExt cx="2648750" cy="2018794"/>
          </a:xfrm>
        </p:grpSpPr>
        <p:pic>
          <p:nvPicPr>
            <p:cNvPr id="149" name="Google Shape;149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61175" y="1700690"/>
              <a:ext cx="2648750" cy="165105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50" name="Google Shape;150;p17"/>
            <p:cNvSpPr txBox="1"/>
            <p:nvPr/>
          </p:nvSpPr>
          <p:spPr>
            <a:xfrm>
              <a:off x="566314" y="3333384"/>
              <a:ext cx="2638500" cy="386100"/>
            </a:xfrm>
            <a:prstGeom prst="rect">
              <a:avLst/>
            </a:prstGeom>
            <a:solidFill>
              <a:srgbClr val="EA999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/>
                <a:t>USUÁRIO</a:t>
              </a:r>
              <a:endParaRPr sz="1400" b="1"/>
            </a:p>
          </p:txBody>
        </p:sp>
      </p:grpSp>
      <p:sp>
        <p:nvSpPr>
          <p:cNvPr id="151" name="Google Shape;151;p17"/>
          <p:cNvSpPr txBox="1"/>
          <p:nvPr/>
        </p:nvSpPr>
        <p:spPr>
          <a:xfrm>
            <a:off x="3640618" y="1857885"/>
            <a:ext cx="2063100" cy="3432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NAVEGADOR (cliente)</a:t>
            </a:r>
            <a:endParaRPr sz="1400" b="1"/>
          </a:p>
        </p:txBody>
      </p:sp>
      <p:sp>
        <p:nvSpPr>
          <p:cNvPr id="152" name="Google Shape;152;p17"/>
          <p:cNvSpPr/>
          <p:nvPr/>
        </p:nvSpPr>
        <p:spPr>
          <a:xfrm>
            <a:off x="2649650" y="1753125"/>
            <a:ext cx="990900" cy="55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Interage</a:t>
            </a:r>
            <a:endParaRPr sz="1400"/>
          </a:p>
        </p:txBody>
      </p:sp>
      <p:sp>
        <p:nvSpPr>
          <p:cNvPr id="153" name="Google Shape;153;p17"/>
          <p:cNvSpPr txBox="1"/>
          <p:nvPr/>
        </p:nvSpPr>
        <p:spPr>
          <a:xfrm>
            <a:off x="3362850" y="1158875"/>
            <a:ext cx="2428800" cy="36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www.facens.br</a:t>
            </a:r>
            <a:endParaRPr sz="1050" dirty="0"/>
          </a:p>
        </p:txBody>
      </p:sp>
      <p:sp>
        <p:nvSpPr>
          <p:cNvPr id="154" name="Google Shape;154;p17"/>
          <p:cNvSpPr txBox="1"/>
          <p:nvPr/>
        </p:nvSpPr>
        <p:spPr>
          <a:xfrm>
            <a:off x="4262400" y="1523975"/>
            <a:ext cx="619200" cy="333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FFFF"/>
                </a:solidFill>
              </a:rPr>
              <a:t>URL</a:t>
            </a:r>
            <a:endParaRPr sz="1400" b="1">
              <a:solidFill>
                <a:srgbClr val="FFFFFF"/>
              </a:solidFill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5713300" y="1753125"/>
            <a:ext cx="897000" cy="55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Envia</a:t>
            </a:r>
            <a:endParaRPr sz="1400"/>
          </a:p>
        </p:txBody>
      </p:sp>
      <p:sp>
        <p:nvSpPr>
          <p:cNvPr id="156" name="Google Shape;156;p17"/>
          <p:cNvSpPr txBox="1"/>
          <p:nvPr/>
        </p:nvSpPr>
        <p:spPr>
          <a:xfrm>
            <a:off x="6610300" y="1857875"/>
            <a:ext cx="1965000" cy="3432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S.O.</a:t>
            </a:r>
            <a:endParaRPr sz="1400" b="1"/>
          </a:p>
        </p:txBody>
      </p:sp>
      <p:sp>
        <p:nvSpPr>
          <p:cNvPr id="157" name="Google Shape;157;p17"/>
          <p:cNvSpPr txBox="1"/>
          <p:nvPr/>
        </p:nvSpPr>
        <p:spPr>
          <a:xfrm>
            <a:off x="6738100" y="1523975"/>
            <a:ext cx="735300" cy="333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FFFF"/>
                </a:solidFill>
              </a:rPr>
              <a:t>HTTP</a:t>
            </a:r>
            <a:endParaRPr sz="1400" b="1">
              <a:solidFill>
                <a:srgbClr val="FFFFFF"/>
              </a:solidFill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6610300" y="2862050"/>
            <a:ext cx="990900" cy="3432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DNS</a:t>
            </a:r>
            <a:endParaRPr sz="1400" b="1"/>
          </a:p>
        </p:txBody>
      </p:sp>
      <p:grpSp>
        <p:nvGrpSpPr>
          <p:cNvPr id="159" name="Google Shape;159;p17"/>
          <p:cNvGrpSpPr/>
          <p:nvPr/>
        </p:nvGrpSpPr>
        <p:grpSpPr>
          <a:xfrm>
            <a:off x="6639150" y="2201076"/>
            <a:ext cx="990900" cy="651600"/>
            <a:chOff x="6639150" y="2201076"/>
            <a:chExt cx="990900" cy="651600"/>
          </a:xfrm>
        </p:grpSpPr>
        <p:sp>
          <p:nvSpPr>
            <p:cNvPr id="160" name="Google Shape;160;p17"/>
            <p:cNvSpPr/>
            <p:nvPr/>
          </p:nvSpPr>
          <p:spPr>
            <a:xfrm>
              <a:off x="6776650" y="2201076"/>
              <a:ext cx="658200" cy="6516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1" name="Google Shape;161;p17"/>
            <p:cNvSpPr txBox="1"/>
            <p:nvPr/>
          </p:nvSpPr>
          <p:spPr>
            <a:xfrm>
              <a:off x="6639150" y="2257425"/>
              <a:ext cx="9909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/>
                <a:t>Pesquisa</a:t>
              </a:r>
              <a:endParaRPr sz="1400"/>
            </a:p>
          </p:txBody>
        </p:sp>
      </p:grpSp>
      <p:sp>
        <p:nvSpPr>
          <p:cNvPr id="162" name="Google Shape;162;p17"/>
          <p:cNvSpPr txBox="1"/>
          <p:nvPr/>
        </p:nvSpPr>
        <p:spPr>
          <a:xfrm>
            <a:off x="6225700" y="3214625"/>
            <a:ext cx="1760100" cy="6516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/>
              <a:t>www.impacta.edu.br</a:t>
            </a:r>
            <a:r>
              <a:rPr lang="pt-BR" sz="1050"/>
              <a:t> </a:t>
            </a:r>
            <a:endParaRPr sz="105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/>
              <a:t>&lt;-&gt;</a:t>
            </a:r>
            <a:br>
              <a:rPr lang="pt-BR" sz="1050"/>
            </a:br>
            <a:r>
              <a:rPr lang="pt-BR" sz="1050"/>
              <a:t>186.225.102.44</a:t>
            </a:r>
            <a:endParaRPr sz="1050"/>
          </a:p>
        </p:txBody>
      </p:sp>
      <p:sp>
        <p:nvSpPr>
          <p:cNvPr id="163" name="Google Shape;163;p17"/>
          <p:cNvSpPr txBox="1"/>
          <p:nvPr/>
        </p:nvSpPr>
        <p:spPr>
          <a:xfrm>
            <a:off x="6276925" y="4698925"/>
            <a:ext cx="1353000" cy="5526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Interface de Rede</a:t>
            </a:r>
            <a:endParaRPr sz="1400" b="1"/>
          </a:p>
        </p:txBody>
      </p:sp>
      <p:sp>
        <p:nvSpPr>
          <p:cNvPr id="164" name="Google Shape;164;p17"/>
          <p:cNvSpPr txBox="1"/>
          <p:nvPr/>
        </p:nvSpPr>
        <p:spPr>
          <a:xfrm>
            <a:off x="5875000" y="2862050"/>
            <a:ext cx="735300" cy="333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FFFF"/>
                </a:solidFill>
              </a:rPr>
              <a:t>UDP</a:t>
            </a:r>
            <a:endParaRPr sz="1400" b="1">
              <a:solidFill>
                <a:srgbClr val="FFFFFF"/>
              </a:solidFill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6585775" y="4352925"/>
            <a:ext cx="735300" cy="333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FFFF"/>
                </a:solidFill>
              </a:rPr>
              <a:t>TCP</a:t>
            </a:r>
            <a:endParaRPr sz="1400" b="1">
              <a:solidFill>
                <a:srgbClr val="FFFFFF"/>
              </a:solidFill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5379800" y="4698925"/>
            <a:ext cx="897000" cy="552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Envia</a:t>
            </a:r>
            <a:endParaRPr sz="1400"/>
          </a:p>
        </p:txBody>
      </p:sp>
      <p:sp>
        <p:nvSpPr>
          <p:cNvPr id="167" name="Google Shape;167;p17"/>
          <p:cNvSpPr/>
          <p:nvPr/>
        </p:nvSpPr>
        <p:spPr>
          <a:xfrm>
            <a:off x="4076500" y="4560900"/>
            <a:ext cx="1353024" cy="95407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Internet</a:t>
            </a:r>
            <a:endParaRPr sz="1400" b="1"/>
          </a:p>
        </p:txBody>
      </p:sp>
      <p:sp>
        <p:nvSpPr>
          <p:cNvPr id="168" name="Google Shape;168;p17"/>
          <p:cNvSpPr txBox="1"/>
          <p:nvPr/>
        </p:nvSpPr>
        <p:spPr>
          <a:xfrm>
            <a:off x="4188112" y="4198425"/>
            <a:ext cx="1129800" cy="333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FFFF"/>
                </a:solidFill>
              </a:rPr>
              <a:t>IP (v4/v6)</a:t>
            </a:r>
            <a:endParaRPr sz="1400" b="1">
              <a:solidFill>
                <a:srgbClr val="FFFFFF"/>
              </a:solidFill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467550" y="5108425"/>
            <a:ext cx="2712000" cy="3432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Servidor</a:t>
            </a:r>
            <a:endParaRPr sz="1400" b="1"/>
          </a:p>
        </p:txBody>
      </p:sp>
      <p:sp>
        <p:nvSpPr>
          <p:cNvPr id="170" name="Google Shape;170;p17"/>
          <p:cNvSpPr/>
          <p:nvPr/>
        </p:nvSpPr>
        <p:spPr>
          <a:xfrm>
            <a:off x="3179500" y="4698925"/>
            <a:ext cx="897000" cy="552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Envia</a:t>
            </a:r>
            <a:endParaRPr sz="1400"/>
          </a:p>
        </p:txBody>
      </p:sp>
      <p:sp>
        <p:nvSpPr>
          <p:cNvPr id="171" name="Google Shape;171;p17"/>
          <p:cNvSpPr txBox="1"/>
          <p:nvPr/>
        </p:nvSpPr>
        <p:spPr>
          <a:xfrm>
            <a:off x="1752825" y="4765225"/>
            <a:ext cx="1426800" cy="3432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Apache/Nginx</a:t>
            </a:r>
            <a:endParaRPr sz="1400" b="1"/>
          </a:p>
        </p:txBody>
      </p:sp>
      <p:sp>
        <p:nvSpPr>
          <p:cNvPr id="172" name="Google Shape;172;p17"/>
          <p:cNvSpPr txBox="1"/>
          <p:nvPr/>
        </p:nvSpPr>
        <p:spPr>
          <a:xfrm>
            <a:off x="2098575" y="4431325"/>
            <a:ext cx="735300" cy="333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FFFF"/>
                </a:solidFill>
              </a:rPr>
              <a:t>HTTP</a:t>
            </a:r>
            <a:endParaRPr sz="1400" b="1">
              <a:solidFill>
                <a:srgbClr val="FFFFFF"/>
              </a:solidFill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467550" y="4765225"/>
            <a:ext cx="1311600" cy="3432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Aplicação</a:t>
            </a:r>
            <a:endParaRPr sz="1400" b="1"/>
          </a:p>
        </p:txBody>
      </p:sp>
      <p:sp>
        <p:nvSpPr>
          <p:cNvPr id="174" name="Google Shape;174;p17"/>
          <p:cNvSpPr txBox="1"/>
          <p:nvPr/>
        </p:nvSpPr>
        <p:spPr>
          <a:xfrm>
            <a:off x="467550" y="4227000"/>
            <a:ext cx="1311600" cy="5382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FFFF"/>
                </a:solidFill>
              </a:rPr>
              <a:t>Java/PythonRuby/Node</a:t>
            </a:r>
            <a:endParaRPr sz="1400" b="1">
              <a:solidFill>
                <a:srgbClr val="FFFFFF"/>
              </a:solidFill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5429399" y="5097525"/>
            <a:ext cx="897000" cy="53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 dirty="0"/>
              <a:t>Responde</a:t>
            </a:r>
            <a:endParaRPr sz="1050" b="1" dirty="0"/>
          </a:p>
        </p:txBody>
      </p:sp>
      <p:sp>
        <p:nvSpPr>
          <p:cNvPr id="176" name="Google Shape;176;p17"/>
          <p:cNvSpPr/>
          <p:nvPr/>
        </p:nvSpPr>
        <p:spPr>
          <a:xfrm>
            <a:off x="3229099" y="5097525"/>
            <a:ext cx="897000" cy="53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/>
              <a:t>Responde</a:t>
            </a:r>
            <a:endParaRPr sz="1050" b="1"/>
          </a:p>
        </p:txBody>
      </p:sp>
      <p:sp>
        <p:nvSpPr>
          <p:cNvPr id="177" name="Google Shape;177;p17"/>
          <p:cNvSpPr/>
          <p:nvPr/>
        </p:nvSpPr>
        <p:spPr>
          <a:xfrm>
            <a:off x="5713300" y="2175325"/>
            <a:ext cx="897000" cy="538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 dirty="0"/>
              <a:t>Responde</a:t>
            </a:r>
            <a:endParaRPr sz="1050" b="1" dirty="0"/>
          </a:p>
        </p:txBody>
      </p:sp>
      <p:sp>
        <p:nvSpPr>
          <p:cNvPr id="178" name="Google Shape;178;p17"/>
          <p:cNvSpPr/>
          <p:nvPr/>
        </p:nvSpPr>
        <p:spPr>
          <a:xfrm>
            <a:off x="2714768" y="2197753"/>
            <a:ext cx="897000" cy="538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/>
              <a:t>Mostra</a:t>
            </a:r>
            <a:endParaRPr sz="1050" b="1"/>
          </a:p>
        </p:txBody>
      </p:sp>
      <p:sp>
        <p:nvSpPr>
          <p:cNvPr id="179" name="Google Shape;179;p17"/>
          <p:cNvSpPr txBox="1"/>
          <p:nvPr/>
        </p:nvSpPr>
        <p:spPr>
          <a:xfrm>
            <a:off x="3640625" y="2185050"/>
            <a:ext cx="2063100" cy="3432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FFFF"/>
                </a:solidFill>
              </a:rPr>
              <a:t>HTML-CSS-JS</a:t>
            </a:r>
            <a:endParaRPr sz="1400" b="1">
              <a:solidFill>
                <a:srgbClr val="FFFFFF"/>
              </a:solidFill>
            </a:endParaRPr>
          </a:p>
        </p:txBody>
      </p:sp>
      <p:sp>
        <p:nvSpPr>
          <p:cNvPr id="181" name="Google Shape;181;p17"/>
          <p:cNvSpPr/>
          <p:nvPr/>
        </p:nvSpPr>
        <p:spPr>
          <a:xfrm rot="-5400000" flipH="1">
            <a:off x="6468350" y="3362375"/>
            <a:ext cx="3200400" cy="877800"/>
          </a:xfrm>
          <a:prstGeom prst="bentUpArrow">
            <a:avLst>
              <a:gd name="adj1" fmla="val 41805"/>
              <a:gd name="adj2" fmla="val 44848"/>
              <a:gd name="adj3" fmla="val 3032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Envia</a:t>
            </a:r>
            <a:endParaRPr sz="1400"/>
          </a:p>
        </p:txBody>
      </p:sp>
      <p:sp>
        <p:nvSpPr>
          <p:cNvPr id="182" name="Google Shape;182;p17"/>
          <p:cNvSpPr/>
          <p:nvPr/>
        </p:nvSpPr>
        <p:spPr>
          <a:xfrm>
            <a:off x="8007450" y="2197753"/>
            <a:ext cx="1056900" cy="3298223"/>
          </a:xfrm>
          <a:prstGeom prst="bentUpArrow">
            <a:avLst>
              <a:gd name="adj1" fmla="val 25622"/>
              <a:gd name="adj2" fmla="val 32943"/>
              <a:gd name="adj3" fmla="val 30567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/>
              <a:t>Responde</a:t>
            </a:r>
            <a:endParaRPr sz="1050" b="1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CB1C7A1-7CA5-2256-D077-3BEDD4B98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12" y="1690925"/>
            <a:ext cx="2207334" cy="2010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title"/>
          </p:nvPr>
        </p:nvSpPr>
        <p:spPr>
          <a:xfrm>
            <a:off x="360000" y="323046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1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Componentes </a:t>
            </a:r>
            <a:r>
              <a:rPr lang="pt-BR">
                <a:solidFill>
                  <a:schemeClr val="tx1"/>
                </a:solidFill>
              </a:rPr>
              <a:t>c</a:t>
            </a:r>
            <a:r>
              <a:rPr lang="pt-BR" sz="3600" b="1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liente-</a:t>
            </a:r>
            <a:r>
              <a:rPr lang="pt-BR">
                <a:solidFill>
                  <a:schemeClr val="tx1"/>
                </a:solidFill>
              </a:rPr>
              <a:t>s</a:t>
            </a:r>
            <a:r>
              <a:rPr lang="pt-BR" sz="3600" b="1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ervidor</a:t>
            </a:r>
            <a:endParaRPr sz="3600" b="1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9"/>
          <p:cNvSpPr txBox="1">
            <a:spLocks noGrp="1"/>
          </p:cNvSpPr>
          <p:nvPr>
            <p:ph idx="1"/>
          </p:nvPr>
        </p:nvSpPr>
        <p:spPr>
          <a:xfrm>
            <a:off x="270000" y="1183829"/>
            <a:ext cx="846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Nessa estrutura temos os seguintes componentes:</a:t>
            </a:r>
            <a:endParaRPr sz="23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Navegador de </a:t>
            </a:r>
            <a:r>
              <a:rPr lang="pt-BR" sz="2300" dirty="0">
                <a:solidFill>
                  <a:schemeClr val="tx1"/>
                </a:solidFill>
              </a:rPr>
              <a:t>i</a:t>
            </a: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nternet (</a:t>
            </a:r>
            <a:r>
              <a:rPr lang="pt-BR" sz="2300" dirty="0">
                <a:solidFill>
                  <a:schemeClr val="tx1"/>
                </a:solidFill>
              </a:rPr>
              <a:t>b</a:t>
            </a: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rowser): Cliente, aquele que requisita algum recurso da internet.</a:t>
            </a:r>
            <a:endParaRPr sz="23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URL (http://</a:t>
            </a:r>
            <a:r>
              <a:rPr lang="pt-BR" sz="23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www.facens.br</a:t>
            </a: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/): endereço padronizado de recursos na Web (veremos adiante).</a:t>
            </a:r>
            <a:endParaRPr sz="2300" dirty="0">
              <a:solidFill>
                <a:schemeClr val="tx1"/>
              </a:solidFill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Servidor: computador (ou nuvem de computadores) que responde uma requisição feita por um cliente.</a:t>
            </a:r>
            <a:endParaRPr sz="2300" dirty="0">
              <a:solidFill>
                <a:schemeClr val="tx1"/>
              </a:solidFill>
            </a:endParaRPr>
          </a:p>
          <a:p>
            <a:pPr marL="809999" lvl="1" indent="-326049" algn="l" rtl="0"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pt-BR" sz="2300" dirty="0">
                <a:solidFill>
                  <a:schemeClr val="tx1"/>
                </a:solidFill>
              </a:rPr>
              <a:t>Internet: uma sequência de redes de computadores toda interconectada.</a:t>
            </a:r>
            <a:endParaRPr sz="2300" dirty="0">
              <a:solidFill>
                <a:schemeClr val="tx1"/>
              </a:solidFill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Protocolos: Maneiras padronizadas de transmitir informações entre dois pontos em uma rede.</a:t>
            </a:r>
            <a:endParaRPr sz="23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6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8F2F6-A10E-EB0A-5B79-FC7280319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22" y="269046"/>
            <a:ext cx="7406640" cy="812074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Cliente e Servidor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C353F7-AE51-0843-DF97-99FAA713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400" smtClean="0"/>
              <a:t>15</a:t>
            </a:fld>
            <a:endParaRPr lang="pt-BR" sz="240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B3D227-37C0-92BD-CA4B-046B62DF7873}"/>
              </a:ext>
            </a:extLst>
          </p:cNvPr>
          <p:cNvSpPr txBox="1"/>
          <p:nvPr/>
        </p:nvSpPr>
        <p:spPr>
          <a:xfrm>
            <a:off x="343723" y="3992035"/>
            <a:ext cx="8222424" cy="25423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 err="1">
                <a:solidFill>
                  <a:schemeClr val="tx1"/>
                </a:solidFill>
                <a:latin typeface="Calibri"/>
                <a:cs typeface="Calibri"/>
              </a:rPr>
              <a:t>Servidor</a:t>
            </a:r>
            <a:r>
              <a:rPr lang="en-US" sz="1800" b="1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O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Servidor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é um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computador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ou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sistema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que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fornece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serviços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ou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recursos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em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resposta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às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solicitações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dos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clientes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. Ele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armazena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e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gerencia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informações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e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responde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às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requisições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dos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clientes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. No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exemplo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da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pesquisa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os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servidores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do Google, que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hospedam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o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mecanismo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busca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são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os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servidores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. Quando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alguém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faz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a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pesquisa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"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Quem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foi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Pelé?",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os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servidores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do Google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recebem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a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solicitação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e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retornam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os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resultados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relevantes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para a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pesquisa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.</a:t>
            </a:r>
            <a:endParaRPr lang="pt-BR"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026B5DB-0A52-EDF0-57D1-8FC136B9F682}"/>
              </a:ext>
            </a:extLst>
          </p:cNvPr>
          <p:cNvSpPr txBox="1"/>
          <p:nvPr/>
        </p:nvSpPr>
        <p:spPr>
          <a:xfrm>
            <a:off x="346891" y="1402080"/>
            <a:ext cx="8219256" cy="24468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 err="1">
                <a:solidFill>
                  <a:schemeClr val="tx1"/>
                </a:solidFill>
                <a:latin typeface="Calibri"/>
                <a:cs typeface="Calibri"/>
              </a:rPr>
              <a:t>Cliente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: O 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Cliente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 é um 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dispositivo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ou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programa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 que 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solicita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serviços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ou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recursos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 de um 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servidor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. No 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contexto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 da internet, um 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cliente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 é 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geralmente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 um 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navegador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 da web, 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como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 o Google Chrome, Mozilla Firefox 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ou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 Safari. No 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exemplo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 da 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pesquisa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, a 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pessoa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 que 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está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usando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 o 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navegador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 da web para 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buscar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informações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sobre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 Pelé é o </a:t>
            </a:r>
            <a:r>
              <a:rPr lang="en-US" sz="1800" dirty="0" err="1">
                <a:solidFill>
                  <a:schemeClr val="tx1"/>
                </a:solidFill>
                <a:latin typeface="Calibri"/>
                <a:cs typeface="Calibri"/>
              </a:rPr>
              <a:t>cliente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.</a:t>
            </a:r>
            <a:r>
              <a:rPr lang="pt-BR" sz="1800" dirty="0">
                <a:solidFill>
                  <a:schemeClr val="tx1"/>
                </a:solidFill>
                <a:latin typeface="Calibri"/>
                <a:cs typeface="Calibri"/>
              </a:rPr>
              <a:t>​</a:t>
            </a:r>
          </a:p>
          <a:p>
            <a:pPr algn="just"/>
            <a:r>
              <a:rPr lang="en-US" sz="1800" dirty="0">
                <a:solidFill>
                  <a:srgbClr val="D1D5DB"/>
                </a:solidFill>
                <a:latin typeface="Söhne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18126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4163B-37EA-0735-4CE8-08E0E23C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64" y="269046"/>
            <a:ext cx="7406640" cy="855617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Além do cliente e servidor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4DA791-713A-AC60-22FC-0919A869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9B2279-1A97-B3B0-0B49-9F87101C535E}"/>
              </a:ext>
            </a:extLst>
          </p:cNvPr>
          <p:cNvSpPr txBox="1"/>
          <p:nvPr/>
        </p:nvSpPr>
        <p:spPr>
          <a:xfrm>
            <a:off x="375920" y="1254826"/>
            <a:ext cx="8492309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Inter"/>
              </a:rPr>
              <a:t>Sua </a:t>
            </a:r>
            <a:r>
              <a:rPr lang="en-US" sz="2000" b="1" dirty="0" err="1">
                <a:solidFill>
                  <a:schemeClr val="tx1"/>
                </a:solidFill>
                <a:latin typeface="Inter"/>
              </a:rPr>
              <a:t>conexão</a:t>
            </a:r>
            <a:r>
              <a:rPr lang="en-US" sz="2000" b="1" dirty="0">
                <a:solidFill>
                  <a:schemeClr val="tx1"/>
                </a:solidFill>
                <a:latin typeface="Inter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Inter"/>
              </a:rPr>
              <a:t>com a</a:t>
            </a:r>
            <a:r>
              <a:rPr lang="en-US" sz="2000" b="1" dirty="0">
                <a:solidFill>
                  <a:schemeClr val="tx1"/>
                </a:solidFill>
                <a:latin typeface="Inter"/>
              </a:rPr>
              <a:t> internet: </a:t>
            </a:r>
            <a:r>
              <a:rPr lang="en-US" sz="2000" dirty="0">
                <a:solidFill>
                  <a:schemeClr val="tx1"/>
                </a:solidFill>
                <a:latin typeface="Inter"/>
              </a:rPr>
              <a:t>Permite </a:t>
            </a:r>
            <a:r>
              <a:rPr lang="en-US" sz="2000" dirty="0" err="1">
                <a:solidFill>
                  <a:schemeClr val="tx1"/>
                </a:solidFill>
                <a:latin typeface="Inter"/>
              </a:rPr>
              <a:t>enviar</a:t>
            </a:r>
            <a:r>
              <a:rPr lang="en-US" sz="2000" dirty="0">
                <a:solidFill>
                  <a:schemeClr val="tx1"/>
                </a:solidFill>
                <a:latin typeface="Inter"/>
              </a:rPr>
              <a:t> e </a:t>
            </a:r>
            <a:r>
              <a:rPr lang="en-US" sz="2000" dirty="0" err="1">
                <a:solidFill>
                  <a:schemeClr val="tx1"/>
                </a:solidFill>
                <a:latin typeface="Inter"/>
              </a:rPr>
              <a:t>receber</a:t>
            </a:r>
            <a:r>
              <a:rPr lang="en-US" sz="2000" dirty="0">
                <a:solidFill>
                  <a:schemeClr val="tx1"/>
                </a:solidFill>
                <a:latin typeface="Inter"/>
              </a:rPr>
              <a:t> dados </a:t>
            </a:r>
            <a:r>
              <a:rPr lang="en-US" sz="2000" dirty="0" err="1">
                <a:solidFill>
                  <a:schemeClr val="tx1"/>
                </a:solidFill>
                <a:latin typeface="Inter"/>
              </a:rPr>
              <a:t>na</a:t>
            </a:r>
            <a:r>
              <a:rPr lang="en-US" sz="2000" dirty="0">
                <a:solidFill>
                  <a:schemeClr val="tx1"/>
                </a:solidFill>
                <a:latin typeface="Inter"/>
              </a:rPr>
              <a:t> web. 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87B4EF-8F7C-F05A-19FD-AAAFE6AC3908}"/>
              </a:ext>
            </a:extLst>
          </p:cNvPr>
          <p:cNvSpPr txBox="1"/>
          <p:nvPr/>
        </p:nvSpPr>
        <p:spPr>
          <a:xfrm>
            <a:off x="375918" y="1734889"/>
            <a:ext cx="8492309" cy="70788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000" b="1" dirty="0">
                <a:solidFill>
                  <a:srgbClr val="FFFFFF"/>
                </a:solidFill>
                <a:latin typeface="Inter"/>
              </a:rPr>
              <a:t> TCP/IP: </a:t>
            </a:r>
            <a:r>
              <a:rPr lang="en-US" sz="2000" dirty="0">
                <a:solidFill>
                  <a:srgbClr val="FFFFFF"/>
                </a:solidFill>
                <a:latin typeface="Inter"/>
              </a:rPr>
              <a:t>Transmission Control Protocol e Internet Protocol </a:t>
            </a:r>
            <a:r>
              <a:rPr lang="en-US" sz="2000" dirty="0" err="1">
                <a:solidFill>
                  <a:srgbClr val="FFFFFF"/>
                </a:solidFill>
                <a:latin typeface="Inter"/>
              </a:rPr>
              <a:t>são</a:t>
            </a:r>
            <a:r>
              <a:rPr lang="en-US" sz="2000" dirty="0">
                <a:solidFill>
                  <a:srgbClr val="FFFFFF"/>
                </a:solidFill>
                <a:latin typeface="Inter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Inter"/>
              </a:rPr>
              <a:t>protocolos</a:t>
            </a:r>
            <a:r>
              <a:rPr lang="en-US" sz="2000" dirty="0">
                <a:solidFill>
                  <a:srgbClr val="FFFFFF"/>
                </a:solidFill>
                <a:latin typeface="Inter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Inter"/>
              </a:rPr>
              <a:t>comunicação</a:t>
            </a:r>
            <a:r>
              <a:rPr lang="en-US" sz="2000" dirty="0">
                <a:solidFill>
                  <a:srgbClr val="FFFFFF"/>
                </a:solidFill>
                <a:latin typeface="Inter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Inter"/>
              </a:rPr>
              <a:t>definem</a:t>
            </a:r>
            <a:r>
              <a:rPr lang="en-US" sz="2000" dirty="0">
                <a:solidFill>
                  <a:srgbClr val="FFFFFF"/>
                </a:solidFill>
                <a:latin typeface="Inter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Inter"/>
              </a:rPr>
              <a:t>como</a:t>
            </a:r>
            <a:r>
              <a:rPr lang="en-US" sz="2000" dirty="0">
                <a:solidFill>
                  <a:srgbClr val="FFFFFF"/>
                </a:solidFill>
                <a:latin typeface="Inter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Inter"/>
              </a:rPr>
              <a:t>os</a:t>
            </a:r>
            <a:r>
              <a:rPr lang="en-US" sz="2000" dirty="0">
                <a:solidFill>
                  <a:srgbClr val="FFFFFF"/>
                </a:solidFill>
                <a:latin typeface="Inter"/>
              </a:rPr>
              <a:t> dados </a:t>
            </a:r>
            <a:r>
              <a:rPr lang="en-US" sz="2000" dirty="0" err="1">
                <a:solidFill>
                  <a:srgbClr val="FFFFFF"/>
                </a:solidFill>
                <a:latin typeface="Inter"/>
              </a:rPr>
              <a:t>devem</a:t>
            </a:r>
            <a:r>
              <a:rPr lang="en-US" sz="2000" dirty="0">
                <a:solidFill>
                  <a:srgbClr val="FFFFFF"/>
                </a:solidFill>
                <a:latin typeface="Inter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Inter"/>
              </a:rPr>
              <a:t>tráfegar</a:t>
            </a:r>
            <a:r>
              <a:rPr lang="en-US" sz="2000" dirty="0">
                <a:solidFill>
                  <a:srgbClr val="FFFFFF"/>
                </a:solidFill>
                <a:latin typeface="Inter"/>
              </a:rPr>
              <a:t> pela Internet. 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ADB16AE-DC2D-8BA7-E042-D89606D5D86B}"/>
              </a:ext>
            </a:extLst>
          </p:cNvPr>
          <p:cNvSpPr txBox="1"/>
          <p:nvPr/>
        </p:nvSpPr>
        <p:spPr>
          <a:xfrm>
            <a:off x="375918" y="2566280"/>
            <a:ext cx="8492924" cy="132343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000" b="1" dirty="0">
                <a:solidFill>
                  <a:srgbClr val="000000"/>
                </a:solidFill>
                <a:latin typeface="Inter"/>
              </a:rPr>
              <a:t> DNS: 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Domain Name System é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como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um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catálogo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endereços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para sites. Quando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você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digita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um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endereço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da web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em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seu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navegador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, o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navegador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procura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no DNS para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encontrar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endereço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IP do site antes de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poder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recuperá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-lo. 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A2FF0F7-38AA-0FFA-3628-3D335BA8B3AA}"/>
              </a:ext>
            </a:extLst>
          </p:cNvPr>
          <p:cNvSpPr txBox="1"/>
          <p:nvPr/>
        </p:nvSpPr>
        <p:spPr>
          <a:xfrm>
            <a:off x="375918" y="4013224"/>
            <a:ext cx="8452883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000" dirty="0">
                <a:solidFill>
                  <a:srgbClr val="000000"/>
                </a:solidFill>
                <a:latin typeface="Inter"/>
              </a:rPr>
              <a:t> </a:t>
            </a:r>
            <a:r>
              <a:rPr lang="en-US" sz="2000" b="1" dirty="0">
                <a:solidFill>
                  <a:srgbClr val="000000"/>
                </a:solidFill>
                <a:latin typeface="Inter"/>
              </a:rPr>
              <a:t>HTTP: 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Hypertext Transfer Protocol é um </a:t>
            </a:r>
            <a:r>
              <a:rPr lang="en-US" sz="2000" dirty="0">
                <a:solidFill>
                  <a:srgbClr val="000000"/>
                </a:solidFill>
                <a:latin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protocolo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 de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aplicação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que define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uma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linguagem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para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clientes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e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servidores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se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comunicarem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. 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Isso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é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como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idioma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que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você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usa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para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solicitar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seus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produtos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3D2A93F-F754-D7FB-9544-AA4EED498A5B}"/>
              </a:ext>
            </a:extLst>
          </p:cNvPr>
          <p:cNvSpPr txBox="1"/>
          <p:nvPr/>
        </p:nvSpPr>
        <p:spPr>
          <a:xfrm>
            <a:off x="375917" y="5152392"/>
            <a:ext cx="8492309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solidFill>
                  <a:srgbClr val="000000"/>
                </a:solidFill>
                <a:latin typeface="Inter"/>
              </a:rPr>
              <a:t>Arquivos</a:t>
            </a:r>
            <a:r>
              <a:rPr lang="en-US" sz="2000" b="1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Inter"/>
              </a:rPr>
              <a:t>componentes</a:t>
            </a:r>
            <a:r>
              <a:rPr lang="en-US" sz="2000" b="1" dirty="0">
                <a:solidFill>
                  <a:srgbClr val="000000"/>
                </a:solidFill>
                <a:latin typeface="Inter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um site é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composto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muitos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arquivos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diferentes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, que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são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como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as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diferentes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partes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dos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produtos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que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você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compra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na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loja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. Esses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arquivos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vêm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em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dois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tipos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Inter"/>
              </a:rPr>
              <a:t>principais</a:t>
            </a:r>
            <a:r>
              <a:rPr lang="en-US" sz="2000" dirty="0">
                <a:solidFill>
                  <a:srgbClr val="000000"/>
                </a:solidFill>
                <a:latin typeface="Inter"/>
              </a:rPr>
              <a:t>:</a:t>
            </a:r>
          </a:p>
          <a:p>
            <a:endParaRPr lang="en-US" sz="2000" dirty="0">
              <a:solidFill>
                <a:srgbClr val="000000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8502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>
            <a:spLocks noGrp="1"/>
          </p:cNvSpPr>
          <p:nvPr>
            <p:ph type="title"/>
          </p:nvPr>
        </p:nvSpPr>
        <p:spPr>
          <a:xfrm>
            <a:off x="450000" y="378000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Componentes - URL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2"/>
          <p:cNvSpPr txBox="1">
            <a:spLocks noGrp="1"/>
          </p:cNvSpPr>
          <p:nvPr>
            <p:ph idx="1"/>
          </p:nvPr>
        </p:nvSpPr>
        <p:spPr>
          <a:xfrm>
            <a:off x="360000" y="1620000"/>
            <a:ext cx="8460000" cy="48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URL (Uniform Resource Locator) é um endereço para encontrar um determinado recurso na rede. Esse recurso pode ser qualquer coisa, como uma página php, imagem, vídeo, etc.</a:t>
            </a:r>
            <a:b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rede em questão pode ser a internet, mas pode ser um recurso local da sua própria rede.</a:t>
            </a:r>
            <a:b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URL é dividida em algumas partes, cada uma com a sua função.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1219200" y="1219200"/>
            <a:ext cx="6477000" cy="3846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lang="pt-BR" sz="1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http://</a:t>
            </a:r>
            <a:r>
              <a:rPr lang="pt-BR" sz="1900" b="1" i="0" u="none" strike="noStrike" cap="non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www.facens.br</a:t>
            </a:r>
            <a:r>
              <a:rPr lang="pt-BR" sz="1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/professor/default.php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>
            <a:spLocks noGrp="1"/>
          </p:cNvSpPr>
          <p:nvPr>
            <p:ph type="title"/>
          </p:nvPr>
        </p:nvSpPr>
        <p:spPr>
          <a:xfrm>
            <a:off x="450000" y="378000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Componentes - URL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1219200" y="1219200"/>
            <a:ext cx="6876300" cy="3846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onsolas"/>
              <a:buNone/>
            </a:pPr>
            <a:r>
              <a:rPr lang="pt-BR" sz="1900" b="1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pt-BR" sz="1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pt-BR" sz="1900" b="1" i="0" u="none" strike="noStrike" cap="none" dirty="0">
                <a:solidFill>
                  <a:srgbClr val="C09B00"/>
                </a:solidFill>
                <a:latin typeface="Consolas"/>
                <a:ea typeface="Consolas"/>
                <a:cs typeface="Consolas"/>
                <a:sym typeface="Consolas"/>
              </a:rPr>
              <a:t>www.</a:t>
            </a:r>
            <a:r>
              <a:rPr lang="pt-BR" sz="1900" b="1" dirty="0">
                <a:solidFill>
                  <a:srgbClr val="C09B00"/>
                </a:solidFill>
                <a:latin typeface="Consolas"/>
                <a:ea typeface="Consolas"/>
                <a:cs typeface="Consolas"/>
                <a:sym typeface="Consolas"/>
              </a:rPr>
              <a:t>facens.br</a:t>
            </a:r>
            <a:r>
              <a:rPr lang="pt-BR" sz="1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pt-BR" sz="1900" b="1" dirty="0">
                <a:solidFill>
                  <a:srgbClr val="20AC6F"/>
                </a:solidFill>
                <a:latin typeface="Consolas"/>
                <a:ea typeface="Consolas"/>
                <a:cs typeface="Consolas"/>
                <a:sym typeface="Consolas"/>
              </a:rPr>
              <a:t>graduacao</a:t>
            </a:r>
            <a:r>
              <a:rPr lang="pt-BR" sz="1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pt-BR" sz="19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exemplo</a:t>
            </a:r>
            <a:r>
              <a:rPr lang="pt-BR" sz="1900" b="1" i="0" u="none" strike="noStrike" cap="none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9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sz="19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360000" y="1620000"/>
            <a:ext cx="8460000" cy="48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lang="pt-BR" sz="2300" b="1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pt-BR" sz="23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Chamado também de esquema, informa qual protocolo de comunicação será usado na requisição.</a:t>
            </a:r>
            <a:endParaRPr sz="23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lang="pt-BR" sz="2300" b="1" dirty="0">
                <a:solidFill>
                  <a:srgbClr val="C09B00"/>
                </a:solidFill>
                <a:latin typeface="Consolas"/>
                <a:ea typeface="Consolas"/>
                <a:cs typeface="Consolas"/>
                <a:sym typeface="Consolas"/>
              </a:rPr>
              <a:t>www.facens</a:t>
            </a:r>
            <a:r>
              <a:rPr lang="pt-BR" sz="2300" b="1" i="0" u="none" strike="noStrike" cap="none" dirty="0">
                <a:solidFill>
                  <a:srgbClr val="C09B00"/>
                </a:solidFill>
                <a:latin typeface="Consolas"/>
                <a:ea typeface="Consolas"/>
                <a:cs typeface="Consolas"/>
                <a:sym typeface="Consolas"/>
              </a:rPr>
              <a:t>.br</a:t>
            </a:r>
            <a:r>
              <a:rPr lang="pt-BR" sz="23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Indica o domínio da rede que hospeda o recurso desejad</a:t>
            </a:r>
            <a:r>
              <a:rPr lang="pt-BR" sz="2300" dirty="0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pt-BR" sz="23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(ver relação entre domínio e IP: </a:t>
            </a:r>
            <a:r>
              <a:rPr lang="pt-BR" sz="23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https://pt.wikipedia.org/wiki/Endere%C3%A7o_IP</a:t>
            </a:r>
            <a:r>
              <a:rPr lang="pt-BR" sz="23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23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lang="pt-BR" sz="2300" b="1" i="0" u="none" strike="noStrike" cap="none" dirty="0" err="1">
                <a:solidFill>
                  <a:srgbClr val="20AC6F"/>
                </a:solidFill>
                <a:latin typeface="Consolas"/>
                <a:ea typeface="Consolas"/>
                <a:cs typeface="Consolas"/>
                <a:sym typeface="Consolas"/>
              </a:rPr>
              <a:t>graduacao</a:t>
            </a:r>
            <a:r>
              <a:rPr lang="pt-BR" sz="23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caminho interno até o recurso (chamado de path). </a:t>
            </a:r>
            <a:r>
              <a:rPr lang="pt-BR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ver no site github, pois é um bom exemplo para essa parte da URL.</a:t>
            </a:r>
            <a:endParaRPr sz="23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lang="pt-BR" sz="23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exemplo</a:t>
            </a:r>
            <a:r>
              <a:rPr lang="pt-BR" sz="2300" b="1" i="0" u="none" strike="noStrike" cap="none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23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pt-BR" sz="23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recurso requisitado.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lvl="0" indent="-326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pt-BR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 URL precisa disso tudo?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>
            <a:spLocks noGrp="1"/>
          </p:cNvSpPr>
          <p:nvPr>
            <p:ph type="title"/>
          </p:nvPr>
        </p:nvSpPr>
        <p:spPr>
          <a:xfrm>
            <a:off x="517350" y="378000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Componentes - URL - Protocolo	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4"/>
          <p:cNvSpPr txBox="1">
            <a:spLocks noGrp="1"/>
          </p:cNvSpPr>
          <p:nvPr>
            <p:ph idx="1"/>
          </p:nvPr>
        </p:nvSpPr>
        <p:spPr>
          <a:xfrm>
            <a:off x="360000" y="1620000"/>
            <a:ext cx="8460000" cy="48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•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Esquema ou Protocolo: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–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Protocolos na computação são convenções de como a informação deve trafegar da sua origem até o destino.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–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web, o protocolo mais utilizado é o HTTP – HyperText Transfer Protocol.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–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entender o protocolo, o computador que vai receber as requisições é chamado de servidor HTTP.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1219200" y="1219200"/>
            <a:ext cx="6876300" cy="3846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onsolas"/>
              <a:buNone/>
            </a:pPr>
            <a:r>
              <a:rPr lang="pt-BR" sz="1900" b="1" i="0" u="none" strike="noStrike" cap="non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pt-BR" sz="1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pt-BR" sz="19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www.</a:t>
            </a:r>
            <a:r>
              <a:rPr lang="pt-BR" sz="1900" b="1" dirty="0">
                <a:latin typeface="Consolas"/>
                <a:ea typeface="Consolas"/>
                <a:cs typeface="Consolas"/>
                <a:sym typeface="Consolas"/>
              </a:rPr>
              <a:t>facens.</a:t>
            </a:r>
            <a:r>
              <a:rPr lang="pt-BR" sz="19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br/</a:t>
            </a:r>
            <a:r>
              <a:rPr lang="pt-BR" sz="1900" b="1" dirty="0">
                <a:latin typeface="Consolas"/>
                <a:ea typeface="Consolas"/>
                <a:cs typeface="Consolas"/>
                <a:sym typeface="Consolas"/>
              </a:rPr>
              <a:t>graduacao</a:t>
            </a:r>
            <a:r>
              <a:rPr lang="pt-BR" sz="19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pt-BR" sz="1900" b="1" dirty="0">
                <a:latin typeface="Consolas"/>
                <a:ea typeface="Consolas"/>
                <a:cs typeface="Consolas"/>
                <a:sym typeface="Consolas"/>
              </a:rPr>
              <a:t>exemplo</a:t>
            </a:r>
            <a:r>
              <a:rPr lang="pt-BR" sz="19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900" b="1" dirty="0"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sz="1900" i="0" u="none" strike="noStrike" cap="none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1DB92E3-20D7-E05F-F147-18B359B8642E}"/>
              </a:ext>
            </a:extLst>
          </p:cNvPr>
          <p:cNvSpPr txBox="1"/>
          <p:nvPr/>
        </p:nvSpPr>
        <p:spPr>
          <a:xfrm>
            <a:off x="360000" y="4280630"/>
            <a:ext cx="77384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pt-BR" sz="1600" b="1" i="0" dirty="0">
                <a:solidFill>
                  <a:schemeClr val="tx1"/>
                </a:solidFill>
                <a:effectLst/>
                <a:latin typeface="Söhne"/>
              </a:rPr>
              <a:t>HTTPS (HTTP </a:t>
            </a:r>
            <a:r>
              <a:rPr lang="pt-BR" sz="1600" b="1" i="0" dirty="0" err="1">
                <a:solidFill>
                  <a:schemeClr val="tx1"/>
                </a:solidFill>
                <a:effectLst/>
                <a:latin typeface="Söhne"/>
              </a:rPr>
              <a:t>Secure</a:t>
            </a:r>
            <a:r>
              <a:rPr lang="pt-BR" sz="1600" b="1" i="0" dirty="0">
                <a:solidFill>
                  <a:schemeClr val="tx1"/>
                </a:solidFill>
                <a:effectLst/>
                <a:latin typeface="Söhne"/>
              </a:rPr>
              <a:t>)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Söhne"/>
              </a:rPr>
              <a:t>: Uma extensão segura do HTTP que utiliza criptografia SSL/TLS para proteger a comunicação entre o cliente e o servidor.</a:t>
            </a:r>
          </a:p>
          <a:p>
            <a:pPr algn="l">
              <a:buFont typeface="+mj-lt"/>
              <a:buAutoNum type="arabicPeriod"/>
            </a:pPr>
            <a:r>
              <a:rPr lang="pt-BR" sz="1600" b="1" i="0" dirty="0">
                <a:solidFill>
                  <a:schemeClr val="tx1"/>
                </a:solidFill>
                <a:effectLst/>
                <a:latin typeface="Söhne"/>
              </a:rPr>
              <a:t>FTP (File </a:t>
            </a:r>
            <a:r>
              <a:rPr lang="pt-BR" sz="1600" b="1" i="0" dirty="0" err="1">
                <a:solidFill>
                  <a:schemeClr val="tx1"/>
                </a:solidFill>
                <a:effectLst/>
                <a:latin typeface="Söhne"/>
              </a:rPr>
              <a:t>Transfer</a:t>
            </a:r>
            <a:r>
              <a:rPr lang="pt-BR" sz="1600" b="1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pt-BR" sz="1600" b="1" i="0" dirty="0" err="1">
                <a:solidFill>
                  <a:schemeClr val="tx1"/>
                </a:solidFill>
                <a:effectLst/>
                <a:latin typeface="Söhne"/>
              </a:rPr>
              <a:t>Protocol</a:t>
            </a:r>
            <a:r>
              <a:rPr lang="pt-BR" sz="1600" b="1" i="0" dirty="0">
                <a:solidFill>
                  <a:schemeClr val="tx1"/>
                </a:solidFill>
                <a:effectLst/>
                <a:latin typeface="Söhne"/>
              </a:rPr>
              <a:t>)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Söhne"/>
              </a:rPr>
              <a:t>: Utilizado para transferência de arquivos entre um cliente e um servidor na internet.</a:t>
            </a:r>
          </a:p>
          <a:p>
            <a:pPr algn="l">
              <a:buFont typeface="+mj-lt"/>
              <a:buAutoNum type="arabicPeriod"/>
            </a:pPr>
            <a:r>
              <a:rPr lang="pt-BR" sz="1600" b="1" i="0" dirty="0">
                <a:solidFill>
                  <a:schemeClr val="tx1"/>
                </a:solidFill>
                <a:effectLst/>
                <a:latin typeface="Söhne"/>
              </a:rPr>
              <a:t>SSH (</a:t>
            </a:r>
            <a:r>
              <a:rPr lang="pt-BR" sz="1600" b="1" i="0" dirty="0" err="1">
                <a:solidFill>
                  <a:schemeClr val="tx1"/>
                </a:solidFill>
                <a:effectLst/>
                <a:latin typeface="Söhne"/>
              </a:rPr>
              <a:t>Secure</a:t>
            </a:r>
            <a:r>
              <a:rPr lang="pt-BR" sz="1600" b="1" i="0" dirty="0">
                <a:solidFill>
                  <a:schemeClr val="tx1"/>
                </a:solidFill>
                <a:effectLst/>
                <a:latin typeface="Söhne"/>
              </a:rPr>
              <a:t> Shell)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Söhne"/>
              </a:rPr>
              <a:t>: Utilizado para acesso remoto seguro a servidores, permitindo a execução de comandos de forma segura.</a:t>
            </a:r>
          </a:p>
          <a:p>
            <a:pPr algn="l">
              <a:buFont typeface="+mj-lt"/>
              <a:buAutoNum type="arabicPeriod"/>
            </a:pPr>
            <a:r>
              <a:rPr lang="pt-BR" sz="1600" b="1" i="0" dirty="0">
                <a:solidFill>
                  <a:schemeClr val="tx1"/>
                </a:solidFill>
                <a:effectLst/>
                <a:latin typeface="Söhne"/>
              </a:rPr>
              <a:t>IMAP (Internet </a:t>
            </a:r>
            <a:r>
              <a:rPr lang="pt-BR" sz="1600" b="1" i="0" dirty="0" err="1">
                <a:solidFill>
                  <a:schemeClr val="tx1"/>
                </a:solidFill>
                <a:effectLst/>
                <a:latin typeface="Söhne"/>
              </a:rPr>
              <a:t>Message</a:t>
            </a:r>
            <a:r>
              <a:rPr lang="pt-BR" sz="1600" b="1" i="0" dirty="0">
                <a:solidFill>
                  <a:schemeClr val="tx1"/>
                </a:solidFill>
                <a:effectLst/>
                <a:latin typeface="Söhne"/>
              </a:rPr>
              <a:t> Access </a:t>
            </a:r>
            <a:r>
              <a:rPr lang="pt-BR" sz="1600" b="1" i="0" dirty="0" err="1">
                <a:solidFill>
                  <a:schemeClr val="tx1"/>
                </a:solidFill>
                <a:effectLst/>
                <a:latin typeface="Söhne"/>
              </a:rPr>
              <a:t>Protocol</a:t>
            </a:r>
            <a:r>
              <a:rPr lang="pt-BR" sz="1600" b="1" i="0" dirty="0">
                <a:solidFill>
                  <a:schemeClr val="tx1"/>
                </a:solidFill>
                <a:effectLst/>
                <a:latin typeface="Söhne"/>
              </a:rPr>
              <a:t>)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Söhne"/>
              </a:rPr>
              <a:t>: Utilizado para acesso remoto a caixas de correio eletrônico, permitindo que os usuários visualizem e gerenciem seus e-mails armazenados em um servidor remoto.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467544" y="540000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Sumário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idx="1"/>
          </p:nvPr>
        </p:nvSpPr>
        <p:spPr>
          <a:xfrm>
            <a:off x="360000" y="1260000"/>
            <a:ext cx="846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Entender o que é o modelo cliente-servidor.</a:t>
            </a:r>
            <a:b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dirty="0">
                <a:solidFill>
                  <a:schemeClr val="tx1"/>
                </a:solidFill>
              </a:rPr>
              <a:t>Qual o caminho de</a:t>
            </a: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uma requisição na web.</a:t>
            </a:r>
            <a:b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Entender os componentes da arquitetura cliente-servidor.</a:t>
            </a:r>
            <a:b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Detalhar o funcionamento do HTTP.</a:t>
            </a:r>
            <a:endParaRPr sz="23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>
            <a:spLocks noGrp="1"/>
          </p:cNvSpPr>
          <p:nvPr>
            <p:ph type="title"/>
          </p:nvPr>
        </p:nvSpPr>
        <p:spPr>
          <a:xfrm>
            <a:off x="432000" y="378000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Componentes - URL - Domínio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5"/>
          <p:cNvSpPr txBox="1">
            <a:spLocks noGrp="1"/>
          </p:cNvSpPr>
          <p:nvPr>
            <p:ph idx="1"/>
          </p:nvPr>
        </p:nvSpPr>
        <p:spPr>
          <a:xfrm>
            <a:off x="360000" y="1620000"/>
            <a:ext cx="8460000" cy="48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•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Domínio: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–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 nome ou identificador representando algum componente dentro de uma rede.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–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usado para relacionar os endereços de IP de uma rede com um nome mais fácil de entender para humanos.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–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Obedece às regras do DNS – Domain Name System.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1219200" y="1219200"/>
            <a:ext cx="6876300" cy="3846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onsolas"/>
              <a:buNone/>
            </a:pPr>
            <a:r>
              <a:rPr lang="pt-BR" sz="19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pt-BR" sz="1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pt-BR" sz="1900" b="1" i="0" u="none" strike="noStrike" cap="none" dirty="0">
                <a:solidFill>
                  <a:srgbClr val="C09B00"/>
                </a:solidFill>
                <a:latin typeface="Consolas"/>
                <a:ea typeface="Consolas"/>
                <a:cs typeface="Consolas"/>
                <a:sym typeface="Consolas"/>
              </a:rPr>
              <a:t>www.</a:t>
            </a:r>
            <a:r>
              <a:rPr lang="pt-BR" sz="1900" b="1" dirty="0">
                <a:solidFill>
                  <a:srgbClr val="C09B00"/>
                </a:solidFill>
                <a:latin typeface="Consolas"/>
                <a:ea typeface="Consolas"/>
                <a:cs typeface="Consolas"/>
                <a:sym typeface="Consolas"/>
              </a:rPr>
              <a:t>facens</a:t>
            </a:r>
            <a:r>
              <a:rPr lang="pt-BR" sz="1900" b="1" i="0" u="none" strike="noStrike" cap="none" dirty="0">
                <a:solidFill>
                  <a:srgbClr val="C09B00"/>
                </a:solidFill>
                <a:latin typeface="Consolas"/>
                <a:ea typeface="Consolas"/>
                <a:cs typeface="Consolas"/>
                <a:sym typeface="Consolas"/>
              </a:rPr>
              <a:t>.br</a:t>
            </a:r>
            <a:r>
              <a:rPr lang="pt-BR" sz="1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pt-BR" sz="1900" b="1" dirty="0">
                <a:latin typeface="Consolas"/>
                <a:ea typeface="Consolas"/>
                <a:cs typeface="Consolas"/>
                <a:sym typeface="Consolas"/>
              </a:rPr>
              <a:t>graduacao</a:t>
            </a:r>
            <a:r>
              <a:rPr lang="pt-BR" sz="19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pt-BR" sz="1900" b="1" dirty="0">
                <a:latin typeface="Consolas"/>
                <a:ea typeface="Consolas"/>
                <a:cs typeface="Consolas"/>
                <a:sym typeface="Consolas"/>
              </a:rPr>
              <a:t>exemplo</a:t>
            </a:r>
            <a:r>
              <a:rPr lang="pt-BR" sz="19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900" b="1" dirty="0"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sz="1900" i="0" u="none" strike="noStrike" cap="none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>
            <a:spLocks noGrp="1"/>
          </p:cNvSpPr>
          <p:nvPr>
            <p:ph type="title"/>
          </p:nvPr>
        </p:nvSpPr>
        <p:spPr>
          <a:xfrm>
            <a:off x="467544" y="540000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Componentes - URL - Diretório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6"/>
          <p:cNvSpPr txBox="1">
            <a:spLocks noGrp="1"/>
          </p:cNvSpPr>
          <p:nvPr>
            <p:ph idx="1"/>
          </p:nvPr>
        </p:nvSpPr>
        <p:spPr>
          <a:xfrm>
            <a:off x="360000" y="1620000"/>
            <a:ext cx="8460000" cy="48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•"/>
            </a:pP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Diretório (Path):</a:t>
            </a: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–"/>
            </a:pP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Caminhos internos para encontrar o recurso desejado.</a:t>
            </a: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–"/>
            </a:pP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sites clássicos isso significa pastas dentro de um computador, por exemplo, se o site da Facens está hospedada na pasta </a:t>
            </a:r>
            <a:r>
              <a:rPr lang="pt-BR" sz="2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/var/</a:t>
            </a:r>
            <a:r>
              <a:rPr lang="pt-BR" sz="23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</a:t>
            </a:r>
            <a:r>
              <a:rPr lang="pt-BR" sz="2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pt-BR" sz="23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facens</a:t>
            </a:r>
            <a:r>
              <a:rPr lang="pt-BR" sz="2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dentro no Linux, então o script acima está no caminho </a:t>
            </a:r>
            <a:r>
              <a:rPr lang="pt-BR" sz="2300" b="1" i="0" u="none" strike="noStrike" cap="none" dirty="0">
                <a:solidFill>
                  <a:schemeClr val="dk1"/>
                </a:solidFill>
              </a:rPr>
              <a:t>/</a:t>
            </a:r>
            <a:r>
              <a:rPr lang="pt-BR" sz="2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var/</a:t>
            </a:r>
            <a:r>
              <a:rPr lang="pt-BR" sz="23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</a:t>
            </a:r>
            <a:r>
              <a:rPr lang="pt-BR" sz="2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/Facens/</a:t>
            </a:r>
            <a:r>
              <a:rPr lang="pt-BR" sz="2300" b="1" dirty="0" err="1"/>
              <a:t>graduacao</a:t>
            </a:r>
            <a:r>
              <a:rPr lang="pt-BR" sz="2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pt-BR" sz="2300" b="1" dirty="0"/>
              <a:t>exemplo</a:t>
            </a:r>
            <a:r>
              <a:rPr lang="pt-BR" sz="2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2300" b="1" dirty="0"/>
              <a:t>html</a:t>
            </a: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1219200" y="1219200"/>
            <a:ext cx="6876300" cy="3846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onsolas"/>
              <a:buNone/>
            </a:pPr>
            <a:r>
              <a:rPr lang="pt-BR" sz="19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http://www.</a:t>
            </a:r>
            <a:r>
              <a:rPr lang="pt-BR" sz="1900" b="1" dirty="0">
                <a:latin typeface="Consolas"/>
                <a:ea typeface="Consolas"/>
                <a:cs typeface="Consolas"/>
                <a:sym typeface="Consolas"/>
              </a:rPr>
              <a:t>facens</a:t>
            </a:r>
            <a:r>
              <a:rPr lang="pt-BR" sz="19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.br</a:t>
            </a:r>
            <a:r>
              <a:rPr lang="pt-BR" sz="1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pt-BR" sz="1900" b="1" dirty="0">
                <a:solidFill>
                  <a:srgbClr val="20AC6F"/>
                </a:solidFill>
                <a:latin typeface="Consolas"/>
                <a:ea typeface="Consolas"/>
                <a:cs typeface="Consolas"/>
                <a:sym typeface="Consolas"/>
              </a:rPr>
              <a:t>graduacao</a:t>
            </a:r>
            <a:r>
              <a:rPr lang="pt-BR" sz="1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pt-BR" sz="1900" b="1" dirty="0">
                <a:latin typeface="Consolas"/>
                <a:ea typeface="Consolas"/>
                <a:cs typeface="Consolas"/>
                <a:sym typeface="Consolas"/>
              </a:rPr>
              <a:t>exemplo</a:t>
            </a:r>
            <a:r>
              <a:rPr lang="pt-BR" sz="19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900" b="1" dirty="0"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sz="1900" i="0" u="none" strike="noStrike" cap="none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>
            <a:spLocks noGrp="1"/>
          </p:cNvSpPr>
          <p:nvPr>
            <p:ph type="title"/>
          </p:nvPr>
        </p:nvSpPr>
        <p:spPr>
          <a:xfrm>
            <a:off x="467544" y="540000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Componentes - URL - Diretório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7"/>
          <p:cNvSpPr txBox="1">
            <a:spLocks noGrp="1"/>
          </p:cNvSpPr>
          <p:nvPr>
            <p:ph idx="1"/>
          </p:nvPr>
        </p:nvSpPr>
        <p:spPr>
          <a:xfrm>
            <a:off x="377544" y="1728954"/>
            <a:ext cx="8460000" cy="48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0000" marR="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•"/>
            </a:pP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Diretório (Path):</a:t>
            </a:r>
            <a:endParaRPr sz="23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–"/>
            </a:pP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 diretório pode significar também caminhos internos na aplicação (mapeamentos específicos), que não correspondem a pastas no servidor. Por exemplo, é comum em micro</a:t>
            </a:r>
            <a:r>
              <a:rPr lang="pt-BR" sz="2300" dirty="0">
                <a:solidFill>
                  <a:schemeClr val="tx1"/>
                </a:solidFill>
              </a:rPr>
              <a:t>s</a:t>
            </a: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serviços termos requisições como as que seguem:</a:t>
            </a:r>
          </a:p>
        </p:txBody>
      </p:sp>
      <p:sp>
        <p:nvSpPr>
          <p:cNvPr id="257" name="Google Shape;257;p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1219200" y="1219200"/>
            <a:ext cx="6876300" cy="3846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onsolas"/>
              <a:buNone/>
            </a:pPr>
            <a:r>
              <a:rPr lang="pt-BR" sz="19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http://www.</a:t>
            </a:r>
            <a:r>
              <a:rPr lang="pt-BR" sz="1900" b="1" dirty="0">
                <a:latin typeface="Consolas"/>
                <a:ea typeface="Consolas"/>
                <a:cs typeface="Consolas"/>
                <a:sym typeface="Consolas"/>
              </a:rPr>
              <a:t>facens</a:t>
            </a:r>
            <a:r>
              <a:rPr lang="pt-BR" sz="19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.br</a:t>
            </a:r>
            <a:r>
              <a:rPr lang="pt-BR" sz="1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pt-BR" sz="1900" b="1" dirty="0">
                <a:solidFill>
                  <a:srgbClr val="20AC6F"/>
                </a:solidFill>
                <a:latin typeface="Consolas"/>
                <a:ea typeface="Consolas"/>
                <a:cs typeface="Consolas"/>
                <a:sym typeface="Consolas"/>
              </a:rPr>
              <a:t>graduacao</a:t>
            </a:r>
            <a:r>
              <a:rPr lang="pt-BR" sz="1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pt-BR" sz="1900" b="1" dirty="0">
                <a:latin typeface="Consolas"/>
                <a:ea typeface="Consolas"/>
                <a:cs typeface="Consolas"/>
                <a:sym typeface="Consolas"/>
              </a:rPr>
              <a:t>exemplo</a:t>
            </a:r>
            <a:r>
              <a:rPr lang="pt-BR" sz="19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900" b="1" dirty="0"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sz="1900" i="0" u="none" strike="noStrike" cap="none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>
            <a:spLocks noGrp="1"/>
          </p:cNvSpPr>
          <p:nvPr>
            <p:ph type="title"/>
          </p:nvPr>
        </p:nvSpPr>
        <p:spPr>
          <a:xfrm>
            <a:off x="467544" y="540000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Componentes - URL - Recurso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8"/>
          <p:cNvSpPr txBox="1">
            <a:spLocks noGrp="1"/>
          </p:cNvSpPr>
          <p:nvPr>
            <p:ph idx="1"/>
          </p:nvPr>
        </p:nvSpPr>
        <p:spPr>
          <a:xfrm>
            <a:off x="360000" y="1620000"/>
            <a:ext cx="8460000" cy="48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•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Recurso requisitado: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–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 algum recurso no servidor.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–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ser qualquer tipo de arquivo: imagem, vídeo, música, documentos, scripts, etc.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–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geral identificado pelo nome e extensão do arquivo a se obter (</a:t>
            </a:r>
            <a:r>
              <a:rPr lang="pt-BR" sz="2300" b="1"/>
              <a:t>exemplo</a:t>
            </a:r>
            <a:r>
              <a:rPr lang="pt-BR"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2300" b="1"/>
              <a:t>html</a:t>
            </a: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1219200" y="1219200"/>
            <a:ext cx="6876300" cy="3846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Consolas"/>
              <a:buNone/>
            </a:pPr>
            <a:r>
              <a:rPr lang="pt-BR" sz="19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http://www.</a:t>
            </a:r>
            <a:r>
              <a:rPr lang="pt-BR" sz="1900" b="1" dirty="0">
                <a:latin typeface="Consolas"/>
                <a:ea typeface="Consolas"/>
                <a:cs typeface="Consolas"/>
                <a:sym typeface="Consolas"/>
              </a:rPr>
              <a:t>facens.</a:t>
            </a:r>
            <a:r>
              <a:rPr lang="pt-BR" sz="1900" b="1" i="0" u="none" strike="noStrike" cap="none" dirty="0">
                <a:latin typeface="Consolas"/>
                <a:ea typeface="Consolas"/>
                <a:cs typeface="Consolas"/>
                <a:sym typeface="Consolas"/>
              </a:rPr>
              <a:t>br/</a:t>
            </a:r>
            <a:r>
              <a:rPr lang="pt-BR" sz="1900" b="1" dirty="0">
                <a:latin typeface="Consolas"/>
                <a:ea typeface="Consolas"/>
                <a:cs typeface="Consolas"/>
                <a:sym typeface="Consolas"/>
              </a:rPr>
              <a:t>graduacao</a:t>
            </a:r>
            <a:r>
              <a:rPr lang="pt-BR" sz="1900" b="1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pt-BR" sz="19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exemplo</a:t>
            </a:r>
            <a:r>
              <a:rPr lang="pt-BR" sz="1900" b="1" i="0" u="none" strike="noStrike" cap="none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19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sz="190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467544" y="540000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Componentes - Domínios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9"/>
          <p:cNvSpPr txBox="1">
            <a:spLocks noGrp="1"/>
          </p:cNvSpPr>
          <p:nvPr>
            <p:ph idx="1"/>
          </p:nvPr>
        </p:nvSpPr>
        <p:spPr>
          <a:xfrm>
            <a:off x="360000" y="1260000"/>
            <a:ext cx="8460000" cy="5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país tem uma entidade responsável por atribuir endereços de IP e fazer sua associação com um nome.​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Brasil, o sistema de domínios é gerenciado pela NIC.br (Núcleo de Informação e Coordenação do Ponto BR). ​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Mundialmente, foram estabelecidas convenções para classificar do conteúdo das páginas:​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.com: comercial​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.edu: organização educacional​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.gov: entidade governamental​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.int: organização internacional​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.mil: instituição militar​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.net: operadora de rede​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.org: outros tipos de organizações​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http://registro.br/dominio/categoria.html</a:t>
            </a: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>
            <a:spLocks noGrp="1"/>
          </p:cNvSpPr>
          <p:nvPr>
            <p:ph type="title"/>
          </p:nvPr>
        </p:nvSpPr>
        <p:spPr>
          <a:xfrm>
            <a:off x="467544" y="540000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Componentes - Domínios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0"/>
          <p:cNvSpPr txBox="1">
            <a:spLocks noGrp="1"/>
          </p:cNvSpPr>
          <p:nvPr>
            <p:ph idx="1"/>
          </p:nvPr>
        </p:nvSpPr>
        <p:spPr>
          <a:xfrm>
            <a:off x="360000" y="1260000"/>
            <a:ext cx="8460000" cy="5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Foi ainda estabelecida uma terminologia para indicar endereços de cada país:​</a:t>
            </a:r>
            <a:endParaRPr sz="23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dirty="0">
                <a:solidFill>
                  <a:schemeClr val="tx1"/>
                </a:solidFill>
              </a:rPr>
              <a:t>.ar: Argentina</a:t>
            </a:r>
            <a:endParaRPr sz="2300" dirty="0">
              <a:solidFill>
                <a:schemeClr val="tx1"/>
              </a:solidFill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23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br</a:t>
            </a: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Brasil​</a:t>
            </a:r>
            <a:endParaRPr sz="23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.de: Alemanha (Deutschland)​</a:t>
            </a:r>
            <a:endParaRPr sz="23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23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Portugal​</a:t>
            </a:r>
            <a:endParaRPr sz="23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23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</a:t>
            </a: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França​</a:t>
            </a:r>
            <a:endParaRPr sz="23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.tv: Tuvalu​</a:t>
            </a:r>
            <a:endParaRPr sz="23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23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ht</a:t>
            </a: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Haiti</a:t>
            </a:r>
            <a:endParaRPr sz="23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pt-BR" sz="2300" dirty="0">
                <a:solidFill>
                  <a:schemeClr val="tx1"/>
                </a:solidFill>
              </a:rPr>
              <a:t>.</a:t>
            </a:r>
            <a:r>
              <a:rPr lang="pt-BR" sz="2300" dirty="0" err="1">
                <a:solidFill>
                  <a:schemeClr val="tx1"/>
                </a:solidFill>
              </a:rPr>
              <a:t>ch</a:t>
            </a:r>
            <a:r>
              <a:rPr lang="pt-BR" sz="2300" dirty="0">
                <a:solidFill>
                  <a:schemeClr val="tx1"/>
                </a:solidFill>
              </a:rPr>
              <a:t>: Suíça</a:t>
            </a:r>
            <a:endParaRPr sz="2300" dirty="0">
              <a:solidFill>
                <a:schemeClr val="tx1"/>
              </a:solidFill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pt-BR" sz="2300" dirty="0">
                <a:solidFill>
                  <a:schemeClr val="tx1"/>
                </a:solidFill>
              </a:rPr>
              <a:t>.it: Itália</a:t>
            </a:r>
            <a:endParaRPr sz="2300" dirty="0">
              <a:solidFill>
                <a:schemeClr val="tx1"/>
              </a:solidFill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pt-BR" sz="2300" dirty="0">
                <a:solidFill>
                  <a:schemeClr val="tx1"/>
                </a:solidFill>
              </a:rPr>
              <a:t>.</a:t>
            </a:r>
            <a:r>
              <a:rPr lang="pt-BR" sz="2300" dirty="0" err="1">
                <a:solidFill>
                  <a:schemeClr val="tx1"/>
                </a:solidFill>
              </a:rPr>
              <a:t>cn</a:t>
            </a:r>
            <a:r>
              <a:rPr lang="pt-BR" sz="2300" dirty="0">
                <a:solidFill>
                  <a:schemeClr val="tx1"/>
                </a:solidFill>
              </a:rPr>
              <a:t>: China</a:t>
            </a:r>
            <a:endParaRPr sz="2300" dirty="0">
              <a:solidFill>
                <a:schemeClr val="tx1"/>
              </a:solidFill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pt-BR" sz="2300" dirty="0">
                <a:solidFill>
                  <a:schemeClr val="tx1"/>
                </a:solidFill>
              </a:rPr>
              <a:t>.</a:t>
            </a:r>
            <a:r>
              <a:rPr lang="pt-BR" sz="2300" dirty="0" err="1">
                <a:solidFill>
                  <a:schemeClr val="tx1"/>
                </a:solidFill>
              </a:rPr>
              <a:t>uk</a:t>
            </a:r>
            <a:r>
              <a:rPr lang="pt-BR" sz="2300" dirty="0">
                <a:solidFill>
                  <a:schemeClr val="tx1"/>
                </a:solidFill>
              </a:rPr>
              <a:t>: Reino Unido</a:t>
            </a:r>
            <a:endParaRPr sz="2300" dirty="0">
              <a:solidFill>
                <a:schemeClr val="tx1"/>
              </a:solidFill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pt-BR" sz="2300" dirty="0">
                <a:solidFill>
                  <a:schemeClr val="tx1"/>
                </a:solidFill>
              </a:rPr>
              <a:t>.</a:t>
            </a:r>
            <a:r>
              <a:rPr lang="pt-BR" sz="2300" dirty="0" err="1">
                <a:solidFill>
                  <a:schemeClr val="tx1"/>
                </a:solidFill>
              </a:rPr>
              <a:t>jp</a:t>
            </a:r>
            <a:r>
              <a:rPr lang="pt-BR" sz="2300" dirty="0">
                <a:solidFill>
                  <a:schemeClr val="tx1"/>
                </a:solidFill>
              </a:rPr>
              <a:t>: Japão</a:t>
            </a:r>
            <a:endParaRPr sz="2300" dirty="0">
              <a:solidFill>
                <a:schemeClr val="tx1"/>
              </a:solidFill>
            </a:endParaRPr>
          </a:p>
        </p:txBody>
      </p:sp>
      <p:sp>
        <p:nvSpPr>
          <p:cNvPr id="280" name="Google Shape;280;p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>
            <a:spLocks noGrp="1"/>
          </p:cNvSpPr>
          <p:nvPr>
            <p:ph type="title"/>
          </p:nvPr>
        </p:nvSpPr>
        <p:spPr>
          <a:xfrm>
            <a:off x="450000" y="414000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Desenvolvimento da </a:t>
            </a:r>
            <a:r>
              <a:rPr lang="pt-BR" dirty="0">
                <a:solidFill>
                  <a:schemeClr val="tx1"/>
                </a:solidFill>
              </a:rPr>
              <a:t>w</a:t>
            </a:r>
            <a:r>
              <a:rPr lang="pt-BR" sz="36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eb</a:t>
            </a:r>
            <a:endParaRPr sz="36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1"/>
          <p:cNvSpPr txBox="1">
            <a:spLocks noGrp="1"/>
          </p:cNvSpPr>
          <p:nvPr>
            <p:ph idx="1"/>
          </p:nvPr>
        </p:nvSpPr>
        <p:spPr>
          <a:xfrm>
            <a:off x="360000" y="1260000"/>
            <a:ext cx="8460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 web, temos basicamente dois atores: </a:t>
            </a:r>
            <a:r>
              <a:rPr lang="pt-BR" sz="2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3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Cada um destes possui suas próprias tecnologias para operar:</a:t>
            </a: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360000" y="3240000"/>
            <a:ext cx="4320000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3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br>
              <a:rPr lang="pt-BR" sz="23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•"/>
            </a:pPr>
            <a:r>
              <a:rPr lang="pt-BR" sz="23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HTML(5)</a:t>
            </a:r>
            <a:endParaRPr sz="23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•"/>
            </a:pPr>
            <a:r>
              <a:rPr lang="pt-BR" sz="23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CSS(3)</a:t>
            </a:r>
            <a:endParaRPr sz="23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•"/>
            </a:pPr>
            <a:r>
              <a:rPr lang="pt-BR" sz="23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23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1"/>
          <p:cNvSpPr txBox="1"/>
          <p:nvPr/>
        </p:nvSpPr>
        <p:spPr>
          <a:xfrm>
            <a:off x="4680000" y="3240000"/>
            <a:ext cx="4320000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3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br>
              <a:rPr lang="pt-BR" sz="23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•"/>
            </a:pPr>
            <a:r>
              <a:rPr lang="pt-BR" sz="23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Servidores de Aplicação/HTTP (ou similar)</a:t>
            </a:r>
            <a:endParaRPr sz="23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•"/>
            </a:pPr>
            <a:r>
              <a:rPr lang="pt-BR" sz="23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Linguagens de Programação - Aplicação</a:t>
            </a:r>
            <a:endParaRPr sz="23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•"/>
            </a:pPr>
            <a:r>
              <a:rPr lang="pt-BR" sz="23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Bancos de Dados</a:t>
            </a:r>
            <a:endParaRPr sz="23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540000" y="330132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1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Tecnologias da </a:t>
            </a:r>
            <a:r>
              <a:rPr lang="pt-BR">
                <a:solidFill>
                  <a:schemeClr val="tx1"/>
                </a:solidFill>
              </a:rPr>
              <a:t>w</a:t>
            </a:r>
            <a:r>
              <a:rPr lang="pt-BR" sz="3600" b="1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eb - HTML</a:t>
            </a:r>
            <a:endParaRPr sz="3600" b="1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2"/>
          <p:cNvSpPr txBox="1">
            <a:spLocks noGrp="1"/>
          </p:cNvSpPr>
          <p:nvPr>
            <p:ph idx="1"/>
          </p:nvPr>
        </p:nvSpPr>
        <p:spPr>
          <a:xfrm>
            <a:off x="360000" y="1260000"/>
            <a:ext cx="4320000" cy="5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HyperText Markup Language​</a:t>
            </a:r>
            <a:endParaRPr sz="23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 utilizada para representar o conteúdo e o formato visual de uma página no navegador​.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é uma tagged language: suas tags definem a apresentação do conteúdo no navegador​.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8850" y="1219200"/>
            <a:ext cx="4039300" cy="4984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>
            <a:spLocks noGrp="1"/>
          </p:cNvSpPr>
          <p:nvPr>
            <p:ph type="title"/>
          </p:nvPr>
        </p:nvSpPr>
        <p:spPr>
          <a:xfrm>
            <a:off x="540000" y="388886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Tecnologias da </a:t>
            </a:r>
            <a:r>
              <a:rPr lang="pt-BR" dirty="0">
                <a:solidFill>
                  <a:schemeClr val="tx1"/>
                </a:solidFill>
              </a:rPr>
              <a:t>w</a:t>
            </a:r>
            <a:r>
              <a:rPr lang="pt-BR" sz="36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eb - CSS</a:t>
            </a:r>
            <a:endParaRPr sz="36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3"/>
          <p:cNvSpPr txBox="1">
            <a:spLocks noGrp="1"/>
          </p:cNvSpPr>
          <p:nvPr>
            <p:ph idx="1"/>
          </p:nvPr>
        </p:nvSpPr>
        <p:spPr>
          <a:xfrm>
            <a:off x="360000" y="1260000"/>
            <a:ext cx="4320000" cy="5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Folhas de Estilo em Cascata (Cascading Style Sheets)</a:t>
            </a:r>
            <a:endParaRPr sz="23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Padrão de formatação e estilização de páginas web</a:t>
            </a:r>
            <a:r>
              <a:rPr lang="pt-BR" sz="2300"/>
              <a:t>.</a:t>
            </a: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Oferecem maior flexibilidade visual n</a:t>
            </a:r>
            <a:r>
              <a:rPr lang="pt-BR" sz="2300"/>
              <a:t>o</a:t>
            </a: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300"/>
              <a:t>desenvolvimento</a:t>
            </a: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páginas HTML</a:t>
            </a:r>
            <a:r>
              <a:rPr lang="pt-BR" sz="2300"/>
              <a:t>.</a:t>
            </a: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Redução do tamanho das páginas HTML, com a redução, centralização e organização d</a:t>
            </a:r>
            <a:r>
              <a:rPr lang="pt-BR" sz="2300"/>
              <a:t>as</a:t>
            </a: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300"/>
              <a:t>definições necessárias para </a:t>
            </a: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​a formatação e estilização.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2175" y="1323328"/>
            <a:ext cx="4137050" cy="34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>
            <a:spLocks noGrp="1"/>
          </p:cNvSpPr>
          <p:nvPr>
            <p:ph type="title"/>
          </p:nvPr>
        </p:nvSpPr>
        <p:spPr>
          <a:xfrm>
            <a:off x="450000" y="269046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Tecnologias da </a:t>
            </a:r>
            <a:r>
              <a:rPr lang="pt-BR" dirty="0">
                <a:solidFill>
                  <a:schemeClr val="tx1"/>
                </a:solidFill>
              </a:rPr>
              <a:t>w</a:t>
            </a:r>
            <a:r>
              <a:rPr lang="pt-BR" sz="36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eb - JS</a:t>
            </a:r>
            <a:endParaRPr sz="36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4"/>
          <p:cNvSpPr txBox="1">
            <a:spLocks noGrp="1"/>
          </p:cNvSpPr>
          <p:nvPr>
            <p:ph idx="1"/>
          </p:nvPr>
        </p:nvSpPr>
        <p:spPr>
          <a:xfrm>
            <a:off x="360000" y="1260000"/>
            <a:ext cx="8460000" cy="5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 de Cliente – ECMAScript e JavaScript</a:t>
            </a:r>
            <a:endParaRPr sz="23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script é uma sequência de comandos descritos em uma linguagem de programação para executar alguma ação.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scripts de cliente são utilizados para dar “vida” ao HTML, ou seja, colocar comportamentos dentro das páginas (ex: ao clicar, abrir janela ou mostrar uma área que não existia).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Atualmente o ECMAScript é uma especificação e JavaScript é uma das implementações possíveis desses Scripts.</a:t>
            </a:r>
            <a:endParaRPr sz="23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467544" y="540000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Cliente - Servidor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idx="1"/>
          </p:nvPr>
        </p:nvSpPr>
        <p:spPr>
          <a:xfrm>
            <a:off x="360000" y="1260000"/>
            <a:ext cx="8460000" cy="50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0000" marR="0" lvl="0" indent="-326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 padrão arquitetural adotado na </a:t>
            </a:r>
            <a:r>
              <a:rPr lang="pt-BR" sz="2300" dirty="0"/>
              <a:t>i</a:t>
            </a: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nternet​.</a:t>
            </a: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26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Processamento distribuído entre dois elementos.​</a:t>
            </a: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Cliente: requisita serviços.​</a:t>
            </a: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Servidor: realiza os serviços pedidos pelos clientes​.</a:t>
            </a: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26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Exige comunicação entre os dois elementos​.</a:t>
            </a: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625" marR="0" lvl="1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Necessidade de uma rede entre os computadores​ (internet).</a:t>
            </a: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625" marR="0" lvl="1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Necessidade de um protocolo de comunicação​ (HTTP).</a:t>
            </a: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625" marR="0" lvl="1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Necessidade de um mecanismo de localização (URL).</a:t>
            </a: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>
            <a:spLocks noGrp="1"/>
          </p:cNvSpPr>
          <p:nvPr>
            <p:ph type="title"/>
          </p:nvPr>
        </p:nvSpPr>
        <p:spPr>
          <a:xfrm>
            <a:off x="432000" y="304801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Tecnologias da </a:t>
            </a:r>
            <a:r>
              <a:rPr lang="pt-BR" dirty="0">
                <a:solidFill>
                  <a:schemeClr val="tx1"/>
                </a:solidFill>
              </a:rPr>
              <a:t>w</a:t>
            </a:r>
            <a:r>
              <a:rPr lang="pt-BR" sz="36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eb - JS</a:t>
            </a:r>
            <a:endParaRPr sz="36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35" descr="component.png (882×653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193713"/>
            <a:ext cx="7239000" cy="5359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B359A-1898-9094-474F-E0CD24FD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269046"/>
            <a:ext cx="7406640" cy="135636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HTML x CSS x JAVASCRIPT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B081CA-E573-B267-6392-F951BC2A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31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7281AC1-FF4B-E1A7-443C-184CB1716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67" t="22222" r="51389" b="22222"/>
          <a:stretch/>
        </p:blipFill>
        <p:spPr>
          <a:xfrm>
            <a:off x="252553" y="1650777"/>
            <a:ext cx="2811276" cy="397713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00D8C71-FF11-FF55-DA7D-9F13A160FF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89" t="22222" r="28168" b="22222"/>
          <a:stretch/>
        </p:blipFill>
        <p:spPr>
          <a:xfrm>
            <a:off x="3167200" y="1650777"/>
            <a:ext cx="2811277" cy="397713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C502EF8-0EFC-8BF8-4405-B5BCB9FEB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916" t="22222" r="5140" b="22222"/>
          <a:stretch/>
        </p:blipFill>
        <p:spPr>
          <a:xfrm>
            <a:off x="6081850" y="1650777"/>
            <a:ext cx="2811277" cy="397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12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 txBox="1">
            <a:spLocks noGrp="1"/>
          </p:cNvSpPr>
          <p:nvPr>
            <p:ph type="title"/>
          </p:nvPr>
        </p:nvSpPr>
        <p:spPr>
          <a:xfrm>
            <a:off x="483000" y="376355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Tecnologias da </a:t>
            </a:r>
            <a:r>
              <a:rPr lang="pt-BR" b="1" dirty="0">
                <a:solidFill>
                  <a:schemeClr val="tx1"/>
                </a:solidFill>
              </a:rPr>
              <a:t>w</a:t>
            </a:r>
            <a:r>
              <a:rPr lang="pt-BR" sz="36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eb - </a:t>
            </a:r>
            <a:r>
              <a:rPr lang="pt-BR" b="1" dirty="0" err="1">
                <a:solidFill>
                  <a:schemeClr val="tx1"/>
                </a:solidFill>
              </a:rPr>
              <a:t>Backend</a:t>
            </a:r>
            <a:endParaRPr sz="36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9"/>
          <p:cNvSpPr txBox="1">
            <a:spLocks noGrp="1"/>
          </p:cNvSpPr>
          <p:nvPr>
            <p:ph idx="1"/>
          </p:nvPr>
        </p:nvSpPr>
        <p:spPr>
          <a:xfrm>
            <a:off x="457200" y="1175792"/>
            <a:ext cx="82296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3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•"/>
            </a:pPr>
            <a:r>
              <a:rPr lang="pt-BR" sz="2300" dirty="0">
                <a:solidFill>
                  <a:schemeClr val="tx1"/>
                </a:solidFill>
              </a:rPr>
              <a:t>Servidores de Aplicação/HTTP (ou similar): lidar com a burocracia, quem mandou esse pedido, qual a língua, qual o IP.</a:t>
            </a:r>
            <a:endParaRPr sz="2300" dirty="0">
              <a:solidFill>
                <a:schemeClr val="tx1"/>
              </a:solidFill>
            </a:endParaRPr>
          </a:p>
          <a:p>
            <a:pPr marL="809999" lvl="1" indent="-32604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–"/>
            </a:pPr>
            <a:r>
              <a:rPr lang="pt-BR" sz="2300" dirty="0">
                <a:solidFill>
                  <a:schemeClr val="tx1"/>
                </a:solidFill>
              </a:rPr>
              <a:t>Nós instalamos um para fazer essa primeira tradução de uma sequência de bytes enviadas via TCP ou UDP para algo que faça sentido como HTTP.</a:t>
            </a:r>
            <a:endParaRPr sz="2300" dirty="0">
              <a:solidFill>
                <a:schemeClr val="tx1"/>
              </a:solidFill>
            </a:endParaRPr>
          </a:p>
          <a:p>
            <a:pPr marL="809999" lvl="1" indent="-32604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–"/>
            </a:pPr>
            <a:r>
              <a:rPr lang="pt-BR" sz="2300" dirty="0">
                <a:solidFill>
                  <a:schemeClr val="tx1"/>
                </a:solidFill>
              </a:rPr>
              <a:t>Apache, </a:t>
            </a:r>
            <a:r>
              <a:rPr lang="pt-BR" sz="2300" dirty="0" err="1">
                <a:solidFill>
                  <a:schemeClr val="tx1"/>
                </a:solidFill>
              </a:rPr>
              <a:t>Nginx</a:t>
            </a:r>
            <a:r>
              <a:rPr lang="pt-BR" sz="2300" dirty="0">
                <a:solidFill>
                  <a:schemeClr val="tx1"/>
                </a:solidFill>
              </a:rPr>
              <a:t>, ISS (Microsoft).</a:t>
            </a:r>
            <a:endParaRPr sz="23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>
            <a:spLocks noGrp="1"/>
          </p:cNvSpPr>
          <p:nvPr>
            <p:ph type="title"/>
          </p:nvPr>
        </p:nvSpPr>
        <p:spPr>
          <a:xfrm>
            <a:off x="540000" y="387600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Tecnologias da </a:t>
            </a:r>
            <a:r>
              <a:rPr lang="pt-BR" b="1" dirty="0">
                <a:solidFill>
                  <a:schemeClr val="tx1"/>
                </a:solidFill>
              </a:rPr>
              <a:t>w</a:t>
            </a:r>
            <a:r>
              <a:rPr lang="pt-BR" sz="36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eb - </a:t>
            </a:r>
            <a:r>
              <a:rPr lang="pt-BR" b="1" dirty="0" err="1">
                <a:solidFill>
                  <a:schemeClr val="tx1"/>
                </a:solidFill>
              </a:rPr>
              <a:t>Backend</a:t>
            </a:r>
            <a:endParaRPr sz="36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0"/>
          <p:cNvSpPr txBox="1">
            <a:spLocks noGrp="1"/>
          </p:cNvSpPr>
          <p:nvPr>
            <p:ph idx="1"/>
          </p:nvPr>
        </p:nvSpPr>
        <p:spPr>
          <a:xfrm>
            <a:off x="360000" y="1260000"/>
            <a:ext cx="846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0000" lvl="0" indent="-326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•"/>
            </a:pPr>
            <a:r>
              <a:rPr lang="pt-BR" sz="2300" dirty="0">
                <a:solidFill>
                  <a:schemeClr val="tx1"/>
                </a:solidFill>
              </a:rPr>
              <a:t>Linguagens de programação - Aplicação</a:t>
            </a:r>
            <a:endParaRPr sz="2300" dirty="0">
              <a:solidFill>
                <a:schemeClr val="tx1"/>
              </a:solidFill>
            </a:endParaRPr>
          </a:p>
          <a:p>
            <a:pPr marL="809999" lvl="1" indent="-32604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–"/>
            </a:pPr>
            <a:r>
              <a:rPr lang="pt-BR" sz="2300" dirty="0" err="1">
                <a:solidFill>
                  <a:schemeClr val="tx1"/>
                </a:solidFill>
              </a:rPr>
              <a:t>Flask</a:t>
            </a:r>
            <a:r>
              <a:rPr lang="pt-BR" sz="2300" dirty="0">
                <a:solidFill>
                  <a:schemeClr val="tx1"/>
                </a:solidFill>
              </a:rPr>
              <a:t> com Python, por exemplo. O cliente pediu a página /pallets/</a:t>
            </a:r>
            <a:r>
              <a:rPr lang="pt-BR" sz="2300" dirty="0" err="1">
                <a:solidFill>
                  <a:schemeClr val="tx1"/>
                </a:solidFill>
              </a:rPr>
              <a:t>flask</a:t>
            </a:r>
            <a:r>
              <a:rPr lang="pt-BR" sz="2300" dirty="0">
                <a:solidFill>
                  <a:schemeClr val="tx1"/>
                </a:solidFill>
              </a:rPr>
              <a:t>/</a:t>
            </a:r>
            <a:r>
              <a:rPr lang="pt-BR" sz="2300" dirty="0" err="1">
                <a:solidFill>
                  <a:schemeClr val="tx1"/>
                </a:solidFill>
              </a:rPr>
              <a:t>issues</a:t>
            </a:r>
            <a:r>
              <a:rPr lang="pt-BR" sz="2300" dirty="0">
                <a:solidFill>
                  <a:schemeClr val="tx1"/>
                </a:solidFill>
              </a:rPr>
              <a:t>/4188. Essa página existe? O cliente pode acessar? Onde está salva? Como pode ser montada para ser enviada uma resposta ao cliente?</a:t>
            </a:r>
            <a:endParaRPr sz="2300" dirty="0">
              <a:solidFill>
                <a:schemeClr val="tx1"/>
              </a:solidFill>
            </a:endParaRPr>
          </a:p>
          <a:p>
            <a:pPr marL="450000" lvl="0" indent="-326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•"/>
            </a:pPr>
            <a:r>
              <a:rPr lang="pt-BR" sz="2300" dirty="0">
                <a:solidFill>
                  <a:schemeClr val="tx1"/>
                </a:solidFill>
              </a:rPr>
              <a:t>Bancos de dados</a:t>
            </a:r>
            <a:endParaRPr sz="2300" dirty="0">
              <a:solidFill>
                <a:schemeClr val="tx1"/>
              </a:solidFill>
            </a:endParaRPr>
          </a:p>
          <a:p>
            <a:pPr marL="809999" lvl="1" indent="-32604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–"/>
            </a:pPr>
            <a:r>
              <a:rPr lang="pt-BR" sz="2300" dirty="0">
                <a:solidFill>
                  <a:schemeClr val="tx1"/>
                </a:solidFill>
              </a:rPr>
              <a:t>Um programa que usamos para não salvar as coisas em arquivos soltos. Também permite pesquisa, indexação e organização dos dados de formas que seriam difíceis com arquivos brutos.</a:t>
            </a:r>
            <a:endParaRPr sz="23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 txBox="1">
            <a:spLocks noGrp="1"/>
          </p:cNvSpPr>
          <p:nvPr>
            <p:ph type="title"/>
          </p:nvPr>
        </p:nvSpPr>
        <p:spPr>
          <a:xfrm>
            <a:off x="450000" y="363117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Tecnologias da </a:t>
            </a:r>
            <a:r>
              <a:rPr lang="pt-BR" b="1" dirty="0">
                <a:solidFill>
                  <a:schemeClr val="tx1"/>
                </a:solidFill>
              </a:rPr>
              <a:t>w</a:t>
            </a:r>
            <a:r>
              <a:rPr lang="pt-BR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eb - Servidores HTTP</a:t>
            </a:r>
            <a:endParaRPr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1"/>
          <p:cNvSpPr txBox="1">
            <a:spLocks noGrp="1"/>
          </p:cNvSpPr>
          <p:nvPr>
            <p:ph idx="1"/>
          </p:nvPr>
        </p:nvSpPr>
        <p:spPr>
          <a:xfrm>
            <a:off x="360000" y="1260000"/>
            <a:ext cx="846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Servidores Web</a:t>
            </a:r>
            <a:endParaRPr sz="23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que o computador que receberá a requisição seja capaz de interpretá-la, ele precisa entender o protocolo HTTP.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entender esse protocolo, é necessário um software conhecido como servidor HTTP (ou web server).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3" name="Google Shape;36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838" y="4310900"/>
            <a:ext cx="2743201" cy="2145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4175" y="4184313"/>
            <a:ext cx="2312835" cy="2310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61700" y="4272800"/>
            <a:ext cx="22383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 txBox="1">
            <a:spLocks noGrp="1"/>
          </p:cNvSpPr>
          <p:nvPr>
            <p:ph type="title"/>
          </p:nvPr>
        </p:nvSpPr>
        <p:spPr>
          <a:xfrm>
            <a:off x="450000" y="341046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300" b="1" dirty="0">
                <a:solidFill>
                  <a:schemeClr val="tx1"/>
                </a:solidFill>
              </a:rPr>
              <a:t>T</a:t>
            </a:r>
            <a:r>
              <a:rPr lang="pt-BR" sz="33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ecnologias da </a:t>
            </a:r>
            <a:r>
              <a:rPr lang="pt-BR" sz="3300" b="1" dirty="0">
                <a:solidFill>
                  <a:schemeClr val="tx1"/>
                </a:solidFill>
              </a:rPr>
              <a:t>w</a:t>
            </a:r>
            <a:r>
              <a:rPr lang="pt-BR" sz="33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eb - Aplicação (</a:t>
            </a:r>
            <a:r>
              <a:rPr lang="pt-BR" sz="3300" b="1" dirty="0">
                <a:solidFill>
                  <a:schemeClr val="tx1"/>
                </a:solidFill>
              </a:rPr>
              <a:t>p</a:t>
            </a:r>
            <a:r>
              <a:rPr lang="pt-BR" sz="33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rogramação)</a:t>
            </a:r>
            <a:endParaRPr sz="33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2"/>
          <p:cNvSpPr txBox="1">
            <a:spLocks noGrp="1"/>
          </p:cNvSpPr>
          <p:nvPr>
            <p:ph idx="1"/>
          </p:nvPr>
        </p:nvSpPr>
        <p:spPr>
          <a:xfrm>
            <a:off x="360000" y="1260000"/>
            <a:ext cx="846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Programação no Servidor - Linguagens</a:t>
            </a:r>
            <a:endParaRPr sz="23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executar a lógica associada da sua aplicação, é necessário uma linguagem de programação que o seu servidor (computador) possa executar.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Diversos tipos (compilado x interpretado), diversos objetivos (orientação a objeto, estrutural, funcional, aspectos), diversas preferências.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0486" y="3786821"/>
            <a:ext cx="4424941" cy="2531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>
            <a:spLocks noGrp="1"/>
          </p:cNvSpPr>
          <p:nvPr>
            <p:ph type="title"/>
          </p:nvPr>
        </p:nvSpPr>
        <p:spPr>
          <a:xfrm>
            <a:off x="450000" y="370029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Tecnologias da </a:t>
            </a:r>
            <a:r>
              <a:rPr lang="pt-BR" b="1" dirty="0">
                <a:solidFill>
                  <a:schemeClr val="tx1"/>
                </a:solidFill>
              </a:rPr>
              <a:t>w</a:t>
            </a:r>
            <a:r>
              <a:rPr lang="pt-BR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eb - Banco de </a:t>
            </a:r>
            <a:r>
              <a:rPr lang="pt-BR" b="1" dirty="0">
                <a:solidFill>
                  <a:schemeClr val="tx1"/>
                </a:solidFill>
              </a:rPr>
              <a:t>d</a:t>
            </a:r>
            <a:r>
              <a:rPr lang="pt-BR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ados</a:t>
            </a:r>
            <a:endParaRPr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3"/>
          <p:cNvSpPr txBox="1">
            <a:spLocks noGrp="1"/>
          </p:cNvSpPr>
          <p:nvPr>
            <p:ph idx="1"/>
          </p:nvPr>
        </p:nvSpPr>
        <p:spPr>
          <a:xfrm>
            <a:off x="360000" y="1260000"/>
            <a:ext cx="846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Gerenciador de Banco de Dados</a:t>
            </a:r>
            <a:endParaRPr sz="23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utilizado para gerenciar bases de dados.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Cuida do acesso, manutenção e persistência de dados nas suas bases. Garante o acesso a elas através de uma série de drivers e de uma linguagem específica de consultas e alterações (SQL).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6525" y="4143375"/>
            <a:ext cx="3590746" cy="2467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4"/>
          <p:cNvSpPr txBox="1">
            <a:spLocks noGrp="1"/>
          </p:cNvSpPr>
          <p:nvPr>
            <p:ph type="title"/>
          </p:nvPr>
        </p:nvSpPr>
        <p:spPr>
          <a:xfrm>
            <a:off x="450000" y="398485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b="1" dirty="0">
                <a:solidFill>
                  <a:schemeClr val="tx1"/>
                </a:solidFill>
              </a:rPr>
              <a:t>Em resumo</a:t>
            </a:r>
            <a:endParaRPr sz="36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4"/>
          <p:cNvSpPr txBox="1">
            <a:spLocks noGrp="1"/>
          </p:cNvSpPr>
          <p:nvPr>
            <p:ph idx="1"/>
          </p:nvPr>
        </p:nvSpPr>
        <p:spPr>
          <a:xfrm>
            <a:off x="360000" y="1260000"/>
            <a:ext cx="846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tx1"/>
                </a:solidFill>
              </a:rPr>
              <a:t>Ao acessarmos, por exemplo, o Facebook:</a:t>
            </a:r>
            <a:endParaRPr sz="2300" dirty="0">
              <a:solidFill>
                <a:schemeClr val="tx1"/>
              </a:solidFill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pt-BR" sz="2300" dirty="0">
                <a:solidFill>
                  <a:schemeClr val="tx1"/>
                </a:solidFill>
              </a:rPr>
              <a:t>Temos um servidor HTTP.</a:t>
            </a:r>
            <a:endParaRPr sz="2300" dirty="0">
              <a:solidFill>
                <a:schemeClr val="tx1"/>
              </a:solidFill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pt-BR" sz="2300" dirty="0">
                <a:solidFill>
                  <a:schemeClr val="tx1"/>
                </a:solidFill>
              </a:rPr>
              <a:t>Um banco de dados.</a:t>
            </a:r>
            <a:endParaRPr sz="2300" dirty="0">
              <a:solidFill>
                <a:schemeClr val="tx1"/>
              </a:solidFill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pt-BR" sz="2300" dirty="0">
                <a:solidFill>
                  <a:schemeClr val="tx1"/>
                </a:solidFill>
              </a:rPr>
              <a:t>O código-fonte do próprio Facebook.</a:t>
            </a:r>
            <a:endParaRPr sz="23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tx1"/>
                </a:solidFill>
              </a:rPr>
              <a:t>Tudo isso está dentro dos servidores deles. </a:t>
            </a:r>
            <a:endParaRPr sz="23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chemeClr val="tx1"/>
                </a:solidFill>
              </a:rPr>
              <a:t>Na nossa máquina, temos:</a:t>
            </a:r>
            <a:endParaRPr sz="2300" dirty="0">
              <a:solidFill>
                <a:schemeClr val="tx1"/>
              </a:solidFill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pt-BR" sz="2300" dirty="0">
                <a:solidFill>
                  <a:schemeClr val="tx1"/>
                </a:solidFill>
              </a:rPr>
              <a:t>O navegador (que faz requisições e aceita respostas HTTP).</a:t>
            </a:r>
            <a:endParaRPr sz="2300" dirty="0">
              <a:solidFill>
                <a:schemeClr val="tx1"/>
              </a:solidFill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pt-BR" sz="2300" dirty="0">
                <a:solidFill>
                  <a:schemeClr val="tx1"/>
                </a:solidFill>
              </a:rPr>
              <a:t>HTML.</a:t>
            </a:r>
            <a:endParaRPr sz="2300" dirty="0">
              <a:solidFill>
                <a:schemeClr val="tx1"/>
              </a:solidFill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pt-BR" sz="2300" dirty="0">
                <a:solidFill>
                  <a:schemeClr val="tx1"/>
                </a:solidFill>
              </a:rPr>
              <a:t>CSS.</a:t>
            </a:r>
            <a:endParaRPr sz="2300" dirty="0">
              <a:solidFill>
                <a:schemeClr val="tx1"/>
              </a:solidFill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pt-BR" sz="2300" dirty="0">
                <a:solidFill>
                  <a:schemeClr val="tx1"/>
                </a:solidFill>
              </a:rPr>
              <a:t>Javascript.</a:t>
            </a:r>
            <a:endParaRPr sz="2300" dirty="0">
              <a:solidFill>
                <a:schemeClr val="tx1"/>
              </a:solidFill>
            </a:endParaRPr>
          </a:p>
        </p:txBody>
      </p:sp>
      <p:sp>
        <p:nvSpPr>
          <p:cNvPr id="386" name="Google Shape;386;p4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"/>
          <p:cNvSpPr txBox="1">
            <a:spLocks noGrp="1"/>
          </p:cNvSpPr>
          <p:nvPr>
            <p:ph type="title"/>
          </p:nvPr>
        </p:nvSpPr>
        <p:spPr>
          <a:xfrm>
            <a:off x="467544" y="540000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Protocolo HTTP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5"/>
          <p:cNvSpPr txBox="1">
            <a:spLocks noGrp="1"/>
          </p:cNvSpPr>
          <p:nvPr>
            <p:ph idx="1"/>
          </p:nvPr>
        </p:nvSpPr>
        <p:spPr>
          <a:xfrm>
            <a:off x="467544" y="1411714"/>
            <a:ext cx="846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É um protocolo de troca de informações na internet.</a:t>
            </a:r>
            <a:br>
              <a:rPr lang="pt-BR" sz="23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>
                <a:solidFill>
                  <a:schemeClr val="tx1"/>
                </a:solidFill>
              </a:rPr>
              <a:t>A v</a:t>
            </a:r>
            <a:r>
              <a:rPr lang="pt-BR" sz="23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ersão atual é a </a:t>
            </a:r>
            <a:r>
              <a:rPr lang="pt-BR" sz="2300">
                <a:solidFill>
                  <a:schemeClr val="tx1"/>
                </a:solidFill>
              </a:rPr>
              <a:t>3, idealizada em 2018 e que vem sendo implantada desde 2020.</a:t>
            </a:r>
            <a:br>
              <a:rPr lang="pt-BR" sz="2300">
                <a:solidFill>
                  <a:schemeClr val="tx1"/>
                </a:solidFill>
              </a:rPr>
            </a:br>
            <a:endParaRPr sz="23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Utilizado sobretudo para navegação na internet, mas também por integrações de sistemas via web (REST).</a:t>
            </a:r>
            <a:endParaRPr sz="23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6"/>
          <p:cNvSpPr txBox="1">
            <a:spLocks noGrp="1"/>
          </p:cNvSpPr>
          <p:nvPr>
            <p:ph type="title"/>
          </p:nvPr>
        </p:nvSpPr>
        <p:spPr>
          <a:xfrm>
            <a:off x="467544" y="540000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Protocolo HTTP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6"/>
          <p:cNvSpPr txBox="1">
            <a:spLocks noGrp="1"/>
          </p:cNvSpPr>
          <p:nvPr>
            <p:ph idx="1"/>
          </p:nvPr>
        </p:nvSpPr>
        <p:spPr>
          <a:xfrm>
            <a:off x="360000" y="1260000"/>
            <a:ext cx="846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composto de requisições e respostas entre um cliente (um navegador na maioria dos casos) e um servidor.</a:t>
            </a:r>
            <a:b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requisição é um pedido de um determinado recurso. Esse pedido vai com a sua especificação em termos de cabeçalhos de requisição (request headers) e com um identificador (URL) do recurso.</a:t>
            </a:r>
            <a:b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que o servidor saiba o que deve fazer com essa requisição, o HTTP manda também um verbo, indicando qual ação será executada pelo servidor.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A60EC8-B3D8-E8B2-D651-D8BCDD7A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2F236BC-6803-4120-CBF2-698DFBB6FD53}"/>
              </a:ext>
            </a:extLst>
          </p:cNvPr>
          <p:cNvSpPr txBox="1"/>
          <p:nvPr/>
        </p:nvSpPr>
        <p:spPr>
          <a:xfrm>
            <a:off x="443852" y="371322"/>
            <a:ext cx="5791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funciona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Internet?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F382AD-95B9-F6F1-D1F7-DBE274AFB7DD}"/>
              </a:ext>
            </a:extLst>
          </p:cNvPr>
          <p:cNvSpPr txBox="1"/>
          <p:nvPr/>
        </p:nvSpPr>
        <p:spPr>
          <a:xfrm>
            <a:off x="1062141" y="1346231"/>
            <a:ext cx="2424545" cy="5640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027B76C0-B19A-C944-3BFB-DDBC86529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128" y="1400446"/>
            <a:ext cx="3442854" cy="3302344"/>
          </a:xfrm>
          <a:prstGeom prst="rect">
            <a:avLst/>
          </a:prstGeom>
        </p:spPr>
      </p:pic>
      <p:pic>
        <p:nvPicPr>
          <p:cNvPr id="8" name="Imagem 2" descr="Forma, Retângulo&#10;&#10;Descrição gerada automaticamente">
            <a:extLst>
              <a:ext uri="{FF2B5EF4-FFF2-40B4-BE49-F238E27FC236}">
                <a16:creationId xmlns:a16="http://schemas.microsoft.com/office/drawing/2014/main" id="{4B289456-209E-9B32-251B-DA04F4753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86" y="1472409"/>
            <a:ext cx="3442854" cy="87579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01344E4-D97A-6C8E-BE09-3B2D6EC948D7}"/>
              </a:ext>
            </a:extLst>
          </p:cNvPr>
          <p:cNvSpPr txBox="1"/>
          <p:nvPr/>
        </p:nvSpPr>
        <p:spPr>
          <a:xfrm>
            <a:off x="4111595" y="4984967"/>
            <a:ext cx="4781797" cy="830997"/>
          </a:xfrm>
          <a:prstGeom prst="rect">
            <a:avLst/>
          </a:prstGeom>
          <a:solidFill>
            <a:srgbClr val="FFC000"/>
          </a:solidFill>
          <a:ln w="28575">
            <a:solidFill>
              <a:srgbClr val="4472C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 dirty="0" err="1">
                <a:solidFill>
                  <a:srgbClr val="1B1B1B"/>
                </a:solidFill>
                <a:latin typeface="Inter"/>
              </a:rPr>
              <a:t>Precisará</a:t>
            </a:r>
            <a:r>
              <a:rPr lang="en-US" sz="2400" b="1" dirty="0">
                <a:solidFill>
                  <a:srgbClr val="1B1B1B"/>
                </a:solidFill>
                <a:latin typeface="Inter"/>
              </a:rPr>
              <a:t> de 45 </a:t>
            </a:r>
            <a:r>
              <a:rPr lang="en-US" sz="2400" b="1" dirty="0" err="1">
                <a:solidFill>
                  <a:srgbClr val="1B1B1B"/>
                </a:solidFill>
                <a:latin typeface="Inter"/>
              </a:rPr>
              <a:t>cabos</a:t>
            </a:r>
            <a:r>
              <a:rPr lang="en-US" sz="2400" b="1" dirty="0">
                <a:solidFill>
                  <a:srgbClr val="1B1B1B"/>
                </a:solidFill>
                <a:latin typeface="Inter"/>
              </a:rPr>
              <a:t>, com </a:t>
            </a:r>
            <a:r>
              <a:rPr lang="en-US" sz="2400" b="1" dirty="0" err="1">
                <a:solidFill>
                  <a:srgbClr val="1B1B1B"/>
                </a:solidFill>
                <a:latin typeface="Inter"/>
              </a:rPr>
              <a:t>nove</a:t>
            </a:r>
            <a:r>
              <a:rPr lang="en-US" sz="2400" b="1" dirty="0">
                <a:solidFill>
                  <a:srgbClr val="1B1B1B"/>
                </a:solidFill>
                <a:latin typeface="Inter"/>
              </a:rPr>
              <a:t> </a:t>
            </a:r>
            <a:r>
              <a:rPr lang="en-US" sz="2400" b="1" dirty="0" err="1">
                <a:solidFill>
                  <a:srgbClr val="1B1B1B"/>
                </a:solidFill>
                <a:latin typeface="Inter"/>
              </a:rPr>
              <a:t>plugues</a:t>
            </a:r>
            <a:r>
              <a:rPr lang="en-US" sz="2400" b="1" dirty="0">
                <a:solidFill>
                  <a:srgbClr val="1B1B1B"/>
                </a:solidFill>
                <a:latin typeface="Inter"/>
              </a:rPr>
              <a:t> </a:t>
            </a:r>
            <a:r>
              <a:rPr lang="en-US" sz="2400" b="1" dirty="0" err="1">
                <a:solidFill>
                  <a:srgbClr val="1B1B1B"/>
                </a:solidFill>
                <a:latin typeface="Inter"/>
              </a:rPr>
              <a:t>por</a:t>
            </a:r>
            <a:r>
              <a:rPr lang="en-US" sz="2400" b="1" dirty="0">
                <a:solidFill>
                  <a:srgbClr val="1B1B1B"/>
                </a:solidFill>
                <a:latin typeface="Inter"/>
              </a:rPr>
              <a:t> </a:t>
            </a:r>
            <a:r>
              <a:rPr lang="en-US" sz="2400" b="1" dirty="0" err="1">
                <a:solidFill>
                  <a:srgbClr val="1B1B1B"/>
                </a:solidFill>
                <a:latin typeface="Inter"/>
              </a:rPr>
              <a:t>computador</a:t>
            </a:r>
            <a:r>
              <a:rPr lang="en-US" sz="2400" b="1" dirty="0">
                <a:solidFill>
                  <a:srgbClr val="1B1B1B"/>
                </a:solidFill>
                <a:latin typeface="Inter"/>
              </a:rPr>
              <a:t>!</a:t>
            </a:r>
            <a:endParaRPr lang="en-US" b="1" dirty="0">
              <a:cs typeface="Calibri" panose="020F0502020204030204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8C6AC9C-3444-9803-7732-DC5D90CF92B6}"/>
              </a:ext>
            </a:extLst>
          </p:cNvPr>
          <p:cNvSpPr txBox="1"/>
          <p:nvPr/>
        </p:nvSpPr>
        <p:spPr>
          <a:xfrm>
            <a:off x="218963" y="2616589"/>
            <a:ext cx="3892632" cy="707886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1B1B1B"/>
                </a:solidFill>
                <a:latin typeface="Inter"/>
              </a:rPr>
              <a:t>Se </a:t>
            </a:r>
            <a:r>
              <a:rPr lang="en-US" sz="2000" b="1" dirty="0" err="1">
                <a:solidFill>
                  <a:srgbClr val="1B1B1B"/>
                </a:solidFill>
                <a:latin typeface="Inter"/>
              </a:rPr>
              <a:t>você</a:t>
            </a:r>
            <a:r>
              <a:rPr lang="en-US" sz="2000" b="1" dirty="0">
                <a:solidFill>
                  <a:srgbClr val="1B1B1B"/>
                </a:solidFill>
                <a:latin typeface="Inter"/>
              </a:rPr>
              <a:t> </a:t>
            </a:r>
            <a:r>
              <a:rPr lang="en-US" sz="2000" b="1" dirty="0" err="1">
                <a:solidFill>
                  <a:srgbClr val="1B1B1B"/>
                </a:solidFill>
                <a:latin typeface="Inter"/>
              </a:rPr>
              <a:t>estiver</a:t>
            </a:r>
            <a:r>
              <a:rPr lang="en-US" sz="2000" b="1" dirty="0">
                <a:solidFill>
                  <a:srgbClr val="1B1B1B"/>
                </a:solidFill>
                <a:latin typeface="Inter"/>
              </a:rPr>
              <a:t> </a:t>
            </a:r>
            <a:r>
              <a:rPr lang="en-US" sz="2000" b="1" dirty="0" err="1">
                <a:solidFill>
                  <a:srgbClr val="1B1B1B"/>
                </a:solidFill>
                <a:latin typeface="Inter"/>
              </a:rPr>
              <a:t>tentando</a:t>
            </a:r>
            <a:r>
              <a:rPr lang="en-US" sz="2000" b="1" dirty="0">
                <a:solidFill>
                  <a:srgbClr val="1B1B1B"/>
                </a:solidFill>
                <a:latin typeface="Inter"/>
              </a:rPr>
              <a:t> </a:t>
            </a:r>
            <a:r>
              <a:rPr lang="en-US" sz="2000" b="1" dirty="0" err="1">
                <a:solidFill>
                  <a:srgbClr val="1B1B1B"/>
                </a:solidFill>
                <a:latin typeface="Inter"/>
              </a:rPr>
              <a:t>conectar</a:t>
            </a:r>
            <a:r>
              <a:rPr lang="en-US" sz="2000" b="1" dirty="0">
                <a:solidFill>
                  <a:srgbClr val="1B1B1B"/>
                </a:solidFill>
                <a:latin typeface="Inter"/>
              </a:rPr>
              <a:t>, </a:t>
            </a:r>
            <a:r>
              <a:rPr lang="en-US" sz="2000" b="1" dirty="0" err="1">
                <a:solidFill>
                  <a:srgbClr val="1B1B1B"/>
                </a:solidFill>
                <a:latin typeface="Inter"/>
              </a:rPr>
              <a:t>digamos</a:t>
            </a:r>
            <a:r>
              <a:rPr lang="en-US" sz="2000" b="1" dirty="0">
                <a:solidFill>
                  <a:srgbClr val="1B1B1B"/>
                </a:solidFill>
                <a:latin typeface="Inter"/>
              </a:rPr>
              <a:t>, </a:t>
            </a:r>
            <a:r>
              <a:rPr lang="en-US" sz="2000" b="1" dirty="0" err="1">
                <a:solidFill>
                  <a:srgbClr val="1B1B1B"/>
                </a:solidFill>
                <a:latin typeface="Inter"/>
              </a:rPr>
              <a:t>dez</a:t>
            </a:r>
            <a:r>
              <a:rPr lang="en-US" sz="2000" b="1" dirty="0">
                <a:solidFill>
                  <a:srgbClr val="1B1B1B"/>
                </a:solidFill>
                <a:latin typeface="Inter"/>
              </a:rPr>
              <a:t> </a:t>
            </a:r>
            <a:r>
              <a:rPr lang="en-US" sz="2000" b="1" dirty="0" err="1">
                <a:solidFill>
                  <a:srgbClr val="1B1B1B"/>
                </a:solidFill>
                <a:latin typeface="Inter"/>
              </a:rPr>
              <a:t>computadores</a:t>
            </a:r>
            <a:r>
              <a:rPr lang="en-US" sz="2000" b="1" dirty="0">
                <a:solidFill>
                  <a:srgbClr val="1B1B1B"/>
                </a:solidFill>
                <a:latin typeface="Inter"/>
              </a:rPr>
              <a:t>?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28251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7"/>
          <p:cNvSpPr txBox="1">
            <a:spLocks noGrp="1"/>
          </p:cNvSpPr>
          <p:nvPr>
            <p:ph type="title"/>
          </p:nvPr>
        </p:nvSpPr>
        <p:spPr>
          <a:xfrm>
            <a:off x="467544" y="540000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Protocolo HTTP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47"/>
          <p:cNvSpPr txBox="1">
            <a:spLocks noGrp="1"/>
          </p:cNvSpPr>
          <p:nvPr>
            <p:ph idx="1"/>
          </p:nvPr>
        </p:nvSpPr>
        <p:spPr>
          <a:xfrm>
            <a:off x="467544" y="1409700"/>
            <a:ext cx="7404653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</a:t>
            </a:r>
            <a:r>
              <a:rPr lang="pt-BR" sz="23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stateless</a:t>
            </a: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(sem estado): uma requisição tem o ciclo de vida baseada na resposta. Após o retorno do servidor todas as informações sobre a requisição são perdidas.</a:t>
            </a:r>
            <a:b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persistir informações entre requisições, precisamos usar recursos específicos: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19999" marR="0" lvl="1" indent="-23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Cookies:</a:t>
            </a: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Conjunto de pares chave-valor em texto que ficam armazenados no cliente e são enviados em cada requisição de um mesmo domínio.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19999" marR="0" lvl="1" indent="-23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Sessão:</a:t>
            </a: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Objeto em memória guardando dados específicos sobre a origem da requisição (dentro do servidor).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 txBox="1">
            <a:spLocks noGrp="1"/>
          </p:cNvSpPr>
          <p:nvPr>
            <p:ph type="title"/>
          </p:nvPr>
        </p:nvSpPr>
        <p:spPr>
          <a:xfrm>
            <a:off x="467544" y="540000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Protocolo HTTP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48"/>
          <p:cNvSpPr txBox="1">
            <a:spLocks noGrp="1"/>
          </p:cNvSpPr>
          <p:nvPr>
            <p:ph idx="1"/>
          </p:nvPr>
        </p:nvSpPr>
        <p:spPr>
          <a:xfrm>
            <a:off x="360000" y="1260000"/>
            <a:ext cx="846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Verbos ou Métodos HTTP indicam o que o servidor deve fazer ao receber a requisição, são eles:</a:t>
            </a:r>
            <a:endParaRPr sz="23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7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Usado para obter um recurso qualquer do servidor.</a:t>
            </a:r>
            <a:endParaRPr sz="23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7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Envia dados para serem processados pelo servidor, em geral para criar ou alterar um recurso.</a:t>
            </a:r>
            <a:endParaRPr sz="23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7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Remove um determinado recurso do servidor.</a:t>
            </a:r>
            <a:endParaRPr sz="23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7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PUT</a:t>
            </a: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Atualiza </a:t>
            </a:r>
            <a:r>
              <a:rPr lang="pt-BR" sz="2300" dirty="0">
                <a:solidFill>
                  <a:schemeClr val="tx1"/>
                </a:solidFill>
              </a:rPr>
              <a:t>todas as informações de </a:t>
            </a: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um recurso no servidor.</a:t>
            </a:r>
            <a:endParaRPr sz="23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7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1" dirty="0">
                <a:solidFill>
                  <a:schemeClr val="tx1"/>
                </a:solidFill>
              </a:rPr>
              <a:t>PATCH</a:t>
            </a: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2300" dirty="0">
                <a:solidFill>
                  <a:schemeClr val="tx1"/>
                </a:solidFill>
              </a:rPr>
              <a:t>Atualiza parte das informações de um recurso no servidor</a:t>
            </a: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3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73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Outros: </a:t>
            </a:r>
            <a:r>
              <a:rPr lang="pt-BR" sz="2300" b="0" i="0" u="sng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https://developer.mozilla.org/pt-BR/docs/Web/HTTP/Methods</a:t>
            </a:r>
            <a:endParaRPr sz="23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9"/>
          <p:cNvSpPr txBox="1">
            <a:spLocks noGrp="1"/>
          </p:cNvSpPr>
          <p:nvPr>
            <p:ph type="title"/>
          </p:nvPr>
        </p:nvSpPr>
        <p:spPr>
          <a:xfrm>
            <a:off x="467544" y="540000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Protocolo HTTP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9"/>
          <p:cNvSpPr txBox="1">
            <a:spLocks noGrp="1"/>
          </p:cNvSpPr>
          <p:nvPr>
            <p:ph idx="1"/>
          </p:nvPr>
        </p:nvSpPr>
        <p:spPr>
          <a:xfrm>
            <a:off x="360000" y="1260000"/>
            <a:ext cx="846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dirty="0">
                <a:solidFill>
                  <a:schemeClr val="tx1"/>
                </a:solidFill>
              </a:rPr>
              <a:t>Os </a:t>
            </a: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Verbos ou Métodos HTTP</a:t>
            </a:r>
            <a:r>
              <a:rPr lang="pt-BR" sz="2300" dirty="0">
                <a:solidFill>
                  <a:schemeClr val="tx1"/>
                </a:solidFill>
              </a:rPr>
              <a:t> são divididos em duas categorias:</a:t>
            </a:r>
            <a:br>
              <a:rPr lang="pt-BR" sz="2300" dirty="0">
                <a:solidFill>
                  <a:schemeClr val="tx1"/>
                </a:solidFill>
              </a:rPr>
            </a:br>
            <a:endParaRPr sz="23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1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1" dirty="0">
                <a:solidFill>
                  <a:schemeClr val="tx1"/>
                </a:solidFill>
              </a:rPr>
              <a:t>Não alteram estado</a:t>
            </a: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S</a:t>
            </a:r>
            <a:r>
              <a:rPr lang="pt-BR" sz="2300" dirty="0">
                <a:solidFill>
                  <a:schemeClr val="tx1"/>
                </a:solidFill>
              </a:rPr>
              <a:t>ão métodos indicando para a aplicação que receberá a requisição que o estado atual não será modificado (não haverá mudança de dados). São eles: </a:t>
            </a:r>
            <a:r>
              <a:rPr lang="pt-BR" sz="2300" i="1" dirty="0">
                <a:solidFill>
                  <a:schemeClr val="tx1"/>
                </a:solidFill>
              </a:rPr>
              <a:t>GET, HEAD, CONNECT, OPTIONS, TRACE</a:t>
            </a: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1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1" dirty="0">
                <a:solidFill>
                  <a:schemeClr val="tx1"/>
                </a:solidFill>
              </a:rPr>
              <a:t>Podem alterar estado</a:t>
            </a:r>
            <a:r>
              <a:rPr lang="pt-BR" sz="23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2300" u="none" dirty="0">
                <a:solidFill>
                  <a:schemeClr val="tx1"/>
                </a:solidFill>
              </a:rPr>
              <a:t>I</a:t>
            </a:r>
            <a:r>
              <a:rPr lang="pt-BR" sz="2300" dirty="0">
                <a:solidFill>
                  <a:schemeClr val="tx1"/>
                </a:solidFill>
              </a:rPr>
              <a:t>ndicam para a aplicação que o estado atual </a:t>
            </a:r>
            <a:r>
              <a:rPr lang="pt-BR" sz="2300" b="1" dirty="0">
                <a:solidFill>
                  <a:schemeClr val="tx1"/>
                </a:solidFill>
              </a:rPr>
              <a:t>pode</a:t>
            </a:r>
            <a:r>
              <a:rPr lang="pt-BR" sz="2300" dirty="0">
                <a:solidFill>
                  <a:schemeClr val="tx1"/>
                </a:solidFill>
              </a:rPr>
              <a:t> ser alterado, caso nenhum erro ocorra (</a:t>
            </a:r>
            <a:r>
              <a:rPr lang="pt-BR" sz="2300" dirty="0" err="1">
                <a:solidFill>
                  <a:schemeClr val="tx1"/>
                </a:solidFill>
              </a:rPr>
              <a:t>ex</a:t>
            </a:r>
            <a:r>
              <a:rPr lang="pt-BR" sz="2300" dirty="0">
                <a:solidFill>
                  <a:schemeClr val="tx1"/>
                </a:solidFill>
              </a:rPr>
              <a:t>: salvar no banco de dados). São eles: </a:t>
            </a:r>
            <a:r>
              <a:rPr lang="pt-BR" sz="2300" i="1" dirty="0">
                <a:solidFill>
                  <a:schemeClr val="tx1"/>
                </a:solidFill>
              </a:rPr>
              <a:t>POST, PUT, DELETE, PATCH</a:t>
            </a:r>
            <a:endParaRPr sz="2300" i="1" u="none" strike="noStrike" cap="none" dirty="0">
              <a:solidFill>
                <a:schemeClr val="tx1"/>
              </a:solidFill>
            </a:endParaRPr>
          </a:p>
        </p:txBody>
      </p:sp>
      <p:sp>
        <p:nvSpPr>
          <p:cNvPr id="428" name="Google Shape;428;p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0"/>
          <p:cNvSpPr txBox="1">
            <a:spLocks noGrp="1"/>
          </p:cNvSpPr>
          <p:nvPr>
            <p:ph type="title"/>
          </p:nvPr>
        </p:nvSpPr>
        <p:spPr>
          <a:xfrm>
            <a:off x="467544" y="540000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Protocolo HTTP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0"/>
          <p:cNvSpPr txBox="1">
            <a:spLocks noGrp="1"/>
          </p:cNvSpPr>
          <p:nvPr>
            <p:ph idx="1"/>
          </p:nvPr>
        </p:nvSpPr>
        <p:spPr>
          <a:xfrm>
            <a:off x="360000" y="1260000"/>
            <a:ext cx="846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 a requisição, o servidor processa toda a informação necessária e formata a resposta para enviar ao cliente. Essa resposta é formada por: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/>
              <a:t>C</a:t>
            </a: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abeçalhos de resposta (response headers): metadados da resposta.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/>
              <a:t>S</a:t>
            </a: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tatus: código informando sobre a situação da resposta (se deu ou não certo).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Corpo da resposta: o corpo contém informações disponibilizadas ao cliente, podendo ser o recurso pedido ou apenas uma confirmação de execução.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1"/>
          <p:cNvSpPr txBox="1">
            <a:spLocks noGrp="1"/>
          </p:cNvSpPr>
          <p:nvPr>
            <p:ph type="title"/>
          </p:nvPr>
        </p:nvSpPr>
        <p:spPr>
          <a:xfrm>
            <a:off x="467544" y="540000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Protocolo HTTP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51"/>
          <p:cNvSpPr txBox="1">
            <a:spLocks noGrp="1"/>
          </p:cNvSpPr>
          <p:nvPr>
            <p:ph idx="1"/>
          </p:nvPr>
        </p:nvSpPr>
        <p:spPr>
          <a:xfrm>
            <a:off x="360000" y="1260000"/>
            <a:ext cx="846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código de status é um número que varia de 100 a </a:t>
            </a:r>
            <a:r>
              <a:rPr lang="pt-BR" sz="2300" dirty="0"/>
              <a:t>5xx</a:t>
            </a: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cada um associado com um tipo de situação que pode ser encontrado durante a navegação na web.</a:t>
            </a: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Alguns dos mais comuns:</a:t>
            </a: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 (Ok): Tudo deu certo.</a:t>
            </a: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403 (</a:t>
            </a:r>
            <a:r>
              <a:rPr lang="pt-BR" sz="23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Forbidden</a:t>
            </a: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Você não possui permissão para este recurso (login).</a:t>
            </a: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404 (</a:t>
            </a:r>
            <a:r>
              <a:rPr lang="pt-BR" sz="23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3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</a:t>
            </a: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Recurso não foi encontrado.</a:t>
            </a: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405 (</a:t>
            </a:r>
            <a:r>
              <a:rPr lang="pt-BR" sz="23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3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3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Allowed</a:t>
            </a: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Método HTTP é bloqueado pelo servidor.</a:t>
            </a: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500 (</a:t>
            </a:r>
            <a:r>
              <a:rPr lang="pt-BR" sz="23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</a:t>
            </a: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Server </a:t>
            </a:r>
            <a:r>
              <a:rPr lang="pt-BR" sz="23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Algum problema interno do servidor (bug).</a:t>
            </a: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</a:pP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completa: </a:t>
            </a:r>
            <a:r>
              <a:rPr lang="pt-BR" sz="23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https://www.w3.org/Protocols/rfc2616/rfc2616-sec10.html</a:t>
            </a:r>
            <a:r>
              <a:rPr lang="pt-BR"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5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2"/>
          <p:cNvSpPr txBox="1">
            <a:spLocks noGrp="1"/>
          </p:cNvSpPr>
          <p:nvPr>
            <p:ph type="title"/>
          </p:nvPr>
        </p:nvSpPr>
        <p:spPr>
          <a:xfrm>
            <a:off x="467544" y="540000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Protocolo HTTP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52"/>
          <p:cNvSpPr txBox="1">
            <a:spLocks noGrp="1"/>
          </p:cNvSpPr>
          <p:nvPr>
            <p:ph idx="1"/>
          </p:nvPr>
        </p:nvSpPr>
        <p:spPr>
          <a:xfrm>
            <a:off x="360000" y="1260000"/>
            <a:ext cx="846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3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pt-BR" sz="2300" dirty="0">
                <a:solidFill>
                  <a:schemeClr val="tx1"/>
                </a:solidFill>
              </a:rPr>
              <a:t>As faixas de Códigos de Status são reservadas para significados específicos:</a:t>
            </a:r>
            <a:endParaRPr sz="23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</a:pPr>
            <a:r>
              <a:rPr lang="pt-BR" sz="2300" b="1" dirty="0">
                <a:solidFill>
                  <a:schemeClr val="tx1"/>
                </a:solidFill>
              </a:rPr>
              <a:t>1xx: </a:t>
            </a:r>
            <a:r>
              <a:rPr lang="pt-BR" sz="2300" dirty="0">
                <a:solidFill>
                  <a:schemeClr val="tx1"/>
                </a:solidFill>
              </a:rPr>
              <a:t>dados informativos sobre a requisição no momento (uso por servidores de aplicação).</a:t>
            </a:r>
            <a:endParaRPr sz="2300" dirty="0">
              <a:solidFill>
                <a:schemeClr val="tx1"/>
              </a:solidFill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pt-BR" sz="2300" b="1" dirty="0">
                <a:solidFill>
                  <a:schemeClr val="tx1"/>
                </a:solidFill>
              </a:rPr>
              <a:t>2xx: </a:t>
            </a:r>
            <a:r>
              <a:rPr lang="pt-BR" sz="2300" dirty="0">
                <a:solidFill>
                  <a:schemeClr val="tx1"/>
                </a:solidFill>
              </a:rPr>
              <a:t>requisição terminou com sucesso.</a:t>
            </a:r>
            <a:endParaRPr sz="2300" dirty="0">
              <a:solidFill>
                <a:schemeClr val="tx1"/>
              </a:solidFill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pt-BR" sz="2300" b="1" dirty="0">
                <a:solidFill>
                  <a:schemeClr val="tx1"/>
                </a:solidFill>
              </a:rPr>
              <a:t>3xx: </a:t>
            </a:r>
            <a:r>
              <a:rPr lang="pt-BR" sz="2300" dirty="0">
                <a:solidFill>
                  <a:schemeClr val="tx1"/>
                </a:solidFill>
              </a:rPr>
              <a:t>indica alguma ação que será tomada para término da requisição.</a:t>
            </a:r>
            <a:endParaRPr sz="2300" dirty="0">
              <a:solidFill>
                <a:schemeClr val="tx1"/>
              </a:solidFill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pt-BR" sz="2300" b="1" dirty="0">
                <a:solidFill>
                  <a:schemeClr val="tx1"/>
                </a:solidFill>
              </a:rPr>
              <a:t>4xx: </a:t>
            </a:r>
            <a:r>
              <a:rPr lang="pt-BR" sz="2300" dirty="0">
                <a:solidFill>
                  <a:schemeClr val="tx1"/>
                </a:solidFill>
              </a:rPr>
              <a:t>erro no cliente ao construir e executar a requisição.</a:t>
            </a:r>
            <a:endParaRPr sz="2300" dirty="0">
              <a:solidFill>
                <a:schemeClr val="tx1"/>
              </a:solidFill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pt-BR" sz="2300" b="1" dirty="0">
                <a:solidFill>
                  <a:schemeClr val="tx1"/>
                </a:solidFill>
              </a:rPr>
              <a:t>5xx: </a:t>
            </a:r>
            <a:r>
              <a:rPr lang="pt-BR" sz="2300" dirty="0">
                <a:solidFill>
                  <a:schemeClr val="tx1"/>
                </a:solidFill>
              </a:rPr>
              <a:t>erro no servidor ao processar a requisição ou construir a resposta.</a:t>
            </a:r>
            <a:endParaRPr sz="2300" dirty="0">
              <a:solidFill>
                <a:schemeClr val="tx1"/>
              </a:solidFill>
            </a:endParaRPr>
          </a:p>
          <a:p>
            <a:pPr marL="457200" marR="0" lvl="0" indent="-333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pt-BR" sz="2300" dirty="0">
                <a:solidFill>
                  <a:schemeClr val="tx1"/>
                </a:solidFill>
              </a:rPr>
              <a:t>Links sobre </a:t>
            </a:r>
            <a:r>
              <a:rPr lang="pt-BR" sz="2300" dirty="0" err="1">
                <a:solidFill>
                  <a:schemeClr val="tx1"/>
                </a:solidFill>
              </a:rPr>
              <a:t>StatusCodes</a:t>
            </a:r>
            <a:r>
              <a:rPr lang="pt-BR" sz="2300" dirty="0">
                <a:solidFill>
                  <a:schemeClr val="tx1"/>
                </a:solidFill>
              </a:rPr>
              <a:t>:</a:t>
            </a:r>
            <a:endParaRPr sz="2300" dirty="0">
              <a:solidFill>
                <a:schemeClr val="tx1"/>
              </a:solidFill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pt-BR" sz="2300" dirty="0">
                <a:solidFill>
                  <a:schemeClr val="tx1"/>
                </a:solidFill>
              </a:rPr>
              <a:t>Cachorros: </a:t>
            </a:r>
            <a:r>
              <a:rPr lang="pt-BR" sz="23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https://httpstatusdogs.com/</a:t>
            </a:r>
            <a:r>
              <a:rPr lang="pt-BR" sz="2300" dirty="0">
                <a:solidFill>
                  <a:schemeClr val="tx1"/>
                </a:solidFill>
              </a:rPr>
              <a:t> </a:t>
            </a:r>
            <a:endParaRPr sz="2300" dirty="0">
              <a:solidFill>
                <a:schemeClr val="tx1"/>
              </a:solidFill>
            </a:endParaRPr>
          </a:p>
          <a:p>
            <a:pPr marL="809999" marR="0" lvl="1" indent="-32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–"/>
            </a:pPr>
            <a:r>
              <a:rPr lang="pt-BR" sz="2300" dirty="0">
                <a:solidFill>
                  <a:schemeClr val="tx1"/>
                </a:solidFill>
              </a:rPr>
              <a:t>Gatos: </a:t>
            </a:r>
            <a:r>
              <a:rPr lang="pt-BR" sz="2300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https://http.cat</a:t>
            </a:r>
            <a:r>
              <a:rPr lang="pt-BR" sz="2300" dirty="0">
                <a:solidFill>
                  <a:schemeClr val="tx1"/>
                </a:solidFill>
              </a:rPr>
              <a:t> </a:t>
            </a:r>
            <a:endParaRPr sz="2300" dirty="0">
              <a:solidFill>
                <a:schemeClr val="tx1"/>
              </a:solidFill>
            </a:endParaRPr>
          </a:p>
        </p:txBody>
      </p:sp>
      <p:sp>
        <p:nvSpPr>
          <p:cNvPr id="452" name="Google Shape;452;p5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4"/>
          <p:cNvSpPr txBox="1">
            <a:spLocks noGrp="1"/>
          </p:cNvSpPr>
          <p:nvPr>
            <p:ph type="title"/>
          </p:nvPr>
        </p:nvSpPr>
        <p:spPr>
          <a:xfrm>
            <a:off x="467544" y="540000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Protocolo HTTP - Exemplo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54"/>
          <p:cNvSpPr txBox="1">
            <a:spLocks noGrp="1"/>
          </p:cNvSpPr>
          <p:nvPr>
            <p:ph idx="1"/>
          </p:nvPr>
        </p:nvSpPr>
        <p:spPr>
          <a:xfrm>
            <a:off x="360000" y="1260000"/>
            <a:ext cx="8820000" cy="53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202124"/>
                </a:solidFill>
              </a:rPr>
              <a:t>Recebi de volta:</a:t>
            </a:r>
            <a:endParaRPr sz="2300">
              <a:solidFill>
                <a:srgbClr val="202124"/>
              </a:solidFill>
            </a:endParaRPr>
          </a:p>
          <a:p>
            <a:pPr marL="45000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Font typeface="Calibri"/>
              <a:buChar char="●"/>
            </a:pPr>
            <a:r>
              <a:rPr lang="pt-BR" sz="2300">
                <a:solidFill>
                  <a:srgbClr val="202124"/>
                </a:solidFill>
              </a:rPr>
              <a:t>Corpo: O arquivo HTML em si.</a:t>
            </a:r>
            <a:endParaRPr sz="2300">
              <a:solidFill>
                <a:srgbClr val="202124"/>
              </a:solidFill>
            </a:endParaRPr>
          </a:p>
          <a:p>
            <a:pPr marL="45000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Font typeface="Calibri"/>
              <a:buChar char="●"/>
            </a:pPr>
            <a:r>
              <a:rPr lang="pt-BR" sz="2300">
                <a:solidFill>
                  <a:srgbClr val="202124"/>
                </a:solidFill>
              </a:rPr>
              <a:t>Código de status: meu pedido deu certo? - 2XX</a:t>
            </a:r>
            <a:endParaRPr sz="2300">
              <a:solidFill>
                <a:srgbClr val="202124"/>
              </a:solidFill>
            </a:endParaRPr>
          </a:p>
          <a:p>
            <a:pPr marL="719999" lvl="1" indent="-23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Char char="○"/>
            </a:pPr>
            <a:r>
              <a:rPr lang="pt-BR" sz="2300">
                <a:solidFill>
                  <a:srgbClr val="202124"/>
                </a:solidFill>
              </a:rPr>
              <a:t>Página não existe? 404</a:t>
            </a:r>
            <a:endParaRPr sz="2300">
              <a:solidFill>
                <a:srgbClr val="202124"/>
              </a:solidFill>
            </a:endParaRPr>
          </a:p>
          <a:p>
            <a:pPr marL="719999" lvl="1" indent="-23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Char char="○"/>
            </a:pPr>
            <a:r>
              <a:rPr lang="pt-BR" sz="2300">
                <a:solidFill>
                  <a:srgbClr val="202124"/>
                </a:solidFill>
              </a:rPr>
              <a:t>Acesso inválido? 401 ou 403</a:t>
            </a:r>
            <a:endParaRPr sz="2300">
              <a:solidFill>
                <a:srgbClr val="202124"/>
              </a:solidFill>
            </a:endParaRPr>
          </a:p>
          <a:p>
            <a:pPr marL="719999" lvl="1" indent="-2360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Char char="○"/>
            </a:pPr>
            <a:r>
              <a:rPr lang="pt-BR" sz="2300">
                <a:solidFill>
                  <a:srgbClr val="202124"/>
                </a:solidFill>
              </a:rPr>
              <a:t>Servidor caiu? Deu pau? Não achou o banco de dados? 5XX</a:t>
            </a:r>
            <a:endParaRPr sz="2300">
              <a:solidFill>
                <a:srgbClr val="202124"/>
              </a:solidFill>
            </a:endParaRPr>
          </a:p>
          <a:p>
            <a:pPr marL="450000" lvl="0" indent="-32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Font typeface="Calibri"/>
              <a:buChar char="●"/>
            </a:pPr>
            <a:r>
              <a:rPr lang="pt-BR" sz="2300">
                <a:solidFill>
                  <a:srgbClr val="202124"/>
                </a:solidFill>
              </a:rPr>
              <a:t>Detalhes: texto em português, qual o servidor (apache, nginx…)</a:t>
            </a:r>
            <a:endParaRPr sz="2300"/>
          </a:p>
        </p:txBody>
      </p:sp>
      <p:sp>
        <p:nvSpPr>
          <p:cNvPr id="468" name="Google Shape;468;p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"/>
          <p:cNvSpPr txBox="1">
            <a:spLocks noGrp="1"/>
          </p:cNvSpPr>
          <p:nvPr>
            <p:ph type="title"/>
          </p:nvPr>
        </p:nvSpPr>
        <p:spPr>
          <a:xfrm>
            <a:off x="467544" y="303454"/>
            <a:ext cx="8280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Protocolo HTTPS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56"/>
          <p:cNvSpPr txBox="1">
            <a:spLocks noGrp="1"/>
          </p:cNvSpPr>
          <p:nvPr>
            <p:ph idx="1"/>
          </p:nvPr>
        </p:nvSpPr>
        <p:spPr>
          <a:xfrm>
            <a:off x="377544" y="1087169"/>
            <a:ext cx="8460000" cy="5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marR="0" lvl="0" indent="-31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 protocolo HTTP transfere seus dados de maneira pura, ou como chamamos, em </a:t>
            </a:r>
            <a:r>
              <a:rPr lang="pt-BR" sz="2200" b="0" i="1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plain</a:t>
            </a:r>
            <a:r>
              <a:rPr lang="pt-BR" sz="2200" b="0" i="1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200" b="0" i="1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r>
              <a:rPr lang="pt-BR" sz="2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pt-BR" sz="2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1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Isso quer dizer que se alguém estiver espionando (</a:t>
            </a:r>
            <a:r>
              <a:rPr lang="pt-BR" sz="2200" b="0" i="1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sniffando</a:t>
            </a:r>
            <a:r>
              <a:rPr lang="pt-BR" sz="2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 a rede, ele lerá toda a informação que estamos trafegando na rede (senhas, cartão de crédito, </a:t>
            </a:r>
            <a:r>
              <a:rPr lang="pt-BR" sz="22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pt-BR" sz="2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br>
              <a:rPr lang="pt-BR" sz="2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1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Para isso, existe um tipo específico de HTTP chamado de </a:t>
            </a:r>
            <a:r>
              <a:rPr lang="pt-BR" sz="22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HTTP </a:t>
            </a:r>
            <a:r>
              <a:rPr lang="pt-BR" sz="2200" b="1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Secure</a:t>
            </a:r>
            <a:r>
              <a:rPr lang="pt-BR" sz="2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(HTTPS).   </a:t>
            </a:r>
            <a:br>
              <a:rPr lang="pt-BR" sz="2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1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Durante a transmissão das informações há a criptografia dos dados, onde apenas o servidor e cliente conseguem ler.</a:t>
            </a:r>
            <a:br>
              <a:rPr lang="pt-BR" sz="22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0000" marR="0" lvl="0" indent="-31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pt-BR" sz="2200" dirty="0">
                <a:solidFill>
                  <a:schemeClr val="tx1"/>
                </a:solidFill>
              </a:rPr>
              <a:t>Adiciona-se um protocolo de segurança TLS (</a:t>
            </a:r>
            <a:r>
              <a:rPr lang="pt-BR" sz="2200" dirty="0" err="1">
                <a:solidFill>
                  <a:schemeClr val="tx1"/>
                </a:solidFill>
              </a:rPr>
              <a:t>Transfer</a:t>
            </a:r>
            <a:r>
              <a:rPr lang="pt-BR" sz="2200" dirty="0">
                <a:solidFill>
                  <a:schemeClr val="tx1"/>
                </a:solidFill>
              </a:rPr>
              <a:t> </a:t>
            </a:r>
            <a:r>
              <a:rPr lang="pt-BR" sz="2200" dirty="0" err="1">
                <a:solidFill>
                  <a:schemeClr val="tx1"/>
                </a:solidFill>
              </a:rPr>
              <a:t>Layer</a:t>
            </a:r>
            <a:r>
              <a:rPr lang="pt-BR" sz="2200" dirty="0">
                <a:solidFill>
                  <a:schemeClr val="tx1"/>
                </a:solidFill>
              </a:rPr>
              <a:t> Security), evolução e mudança de nome do SSL (</a:t>
            </a:r>
            <a:r>
              <a:rPr lang="pt-BR" sz="2200" dirty="0" err="1">
                <a:solidFill>
                  <a:schemeClr val="tx1"/>
                </a:solidFill>
              </a:rPr>
              <a:t>Secure</a:t>
            </a:r>
            <a:r>
              <a:rPr lang="pt-BR" sz="2200" dirty="0">
                <a:solidFill>
                  <a:schemeClr val="tx1"/>
                </a:solidFill>
              </a:rPr>
              <a:t> Socket </a:t>
            </a:r>
            <a:r>
              <a:rPr lang="pt-BR" sz="2200" dirty="0" err="1">
                <a:solidFill>
                  <a:schemeClr val="tx1"/>
                </a:solidFill>
              </a:rPr>
              <a:t>Layer</a:t>
            </a:r>
            <a:r>
              <a:rPr lang="pt-BR" sz="2200" dirty="0">
                <a:solidFill>
                  <a:schemeClr val="tx1"/>
                </a:solidFill>
              </a:rPr>
              <a:t>).</a:t>
            </a:r>
            <a:endParaRPr sz="2200" dirty="0">
              <a:solidFill>
                <a:schemeClr val="tx1"/>
              </a:solidFill>
            </a:endParaRPr>
          </a:p>
        </p:txBody>
      </p:sp>
      <p:sp>
        <p:nvSpPr>
          <p:cNvPr id="486" name="Google Shape;486;p5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/>
              <a:t>48</a:t>
            </a:fld>
            <a:endParaRPr/>
          </a:p>
        </p:txBody>
      </p:sp>
      <p:sp>
        <p:nvSpPr>
          <p:cNvPr id="540" name="Google Shape;540;p63"/>
          <p:cNvSpPr txBox="1"/>
          <p:nvPr/>
        </p:nvSpPr>
        <p:spPr>
          <a:xfrm>
            <a:off x="413886" y="1172850"/>
            <a:ext cx="8316227" cy="451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00"/>
              <a:buFont typeface="Arial"/>
              <a:buNone/>
            </a:pPr>
            <a:r>
              <a:rPr lang="pt-BR" sz="7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Obrigado!</a:t>
            </a:r>
            <a:endParaRPr sz="7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B8C25-DF2A-C797-5646-54B6D706C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54F87B-CF0B-FC15-5C05-4261D790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04AA9E-2AD5-DE7D-F626-AD11F3B5D4E3}"/>
              </a:ext>
            </a:extLst>
          </p:cNvPr>
          <p:cNvSpPr txBox="1"/>
          <p:nvPr/>
        </p:nvSpPr>
        <p:spPr>
          <a:xfrm>
            <a:off x="443852" y="371322"/>
            <a:ext cx="5791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funciona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Internet?</a:t>
            </a:r>
          </a:p>
        </p:txBody>
      </p:sp>
      <p:pic>
        <p:nvPicPr>
          <p:cNvPr id="11" name="Imagem 6" descr="Diagrama&#10;&#10;Descrição gerada automaticamente">
            <a:extLst>
              <a:ext uri="{FF2B5EF4-FFF2-40B4-BE49-F238E27FC236}">
                <a16:creationId xmlns:a16="http://schemas.microsoft.com/office/drawing/2014/main" id="{30C60933-D163-CB07-75FE-314F2A8A7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09" y="2127744"/>
            <a:ext cx="4103685" cy="392909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5E5C1D-DBFF-6782-2157-7782D5EDC3E1}"/>
              </a:ext>
            </a:extLst>
          </p:cNvPr>
          <p:cNvSpPr txBox="1"/>
          <p:nvPr/>
        </p:nvSpPr>
        <p:spPr>
          <a:xfrm>
            <a:off x="4811701" y="2324453"/>
            <a:ext cx="4021950" cy="1569660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>
                <a:solidFill>
                  <a:srgbClr val="000000"/>
                </a:solidFill>
                <a:latin typeface="Inter"/>
              </a:rPr>
              <a:t>Para </a:t>
            </a:r>
            <a:r>
              <a:rPr lang="en-US" sz="2400" b="1" err="1">
                <a:solidFill>
                  <a:srgbClr val="000000"/>
                </a:solidFill>
                <a:latin typeface="Inter"/>
              </a:rPr>
              <a:t>enviar</a:t>
            </a:r>
            <a:r>
              <a:rPr lang="en-US" sz="2400" b="1">
                <a:solidFill>
                  <a:srgbClr val="000000"/>
                </a:solidFill>
                <a:latin typeface="Inter"/>
              </a:rPr>
              <a:t> </a:t>
            </a:r>
            <a:r>
              <a:rPr lang="en-US" sz="2400" b="1" err="1">
                <a:solidFill>
                  <a:srgbClr val="000000"/>
                </a:solidFill>
                <a:latin typeface="Inter"/>
              </a:rPr>
              <a:t>uma</a:t>
            </a:r>
            <a:r>
              <a:rPr lang="en-US" sz="2400" b="1">
                <a:solidFill>
                  <a:srgbClr val="000000"/>
                </a:solidFill>
                <a:latin typeface="Inter"/>
              </a:rPr>
              <a:t> </a:t>
            </a:r>
            <a:r>
              <a:rPr lang="en-US" sz="2400" b="1" err="1">
                <a:solidFill>
                  <a:srgbClr val="000000"/>
                </a:solidFill>
                <a:latin typeface="Inter"/>
              </a:rPr>
              <a:t>mensagem</a:t>
            </a:r>
            <a:r>
              <a:rPr lang="en-US" sz="2400" b="1">
                <a:solidFill>
                  <a:srgbClr val="000000"/>
                </a:solidFill>
                <a:latin typeface="Inter"/>
              </a:rPr>
              <a:t> </a:t>
            </a:r>
            <a:r>
              <a:rPr lang="en-US" sz="2400" b="1" err="1">
                <a:solidFill>
                  <a:srgbClr val="000000"/>
                </a:solidFill>
                <a:latin typeface="Inter"/>
              </a:rPr>
              <a:t>ao</a:t>
            </a:r>
            <a:r>
              <a:rPr lang="en-US" sz="2400" b="1">
                <a:solidFill>
                  <a:srgbClr val="000000"/>
                </a:solidFill>
                <a:latin typeface="Inter"/>
              </a:rPr>
              <a:t> </a:t>
            </a:r>
            <a:r>
              <a:rPr lang="en-US" sz="2400" b="1" err="1">
                <a:solidFill>
                  <a:srgbClr val="000000"/>
                </a:solidFill>
                <a:latin typeface="Inter"/>
              </a:rPr>
              <a:t>computador</a:t>
            </a:r>
            <a:r>
              <a:rPr lang="en-US" sz="2400" b="1">
                <a:solidFill>
                  <a:srgbClr val="000000"/>
                </a:solidFill>
                <a:latin typeface="Inter"/>
              </a:rPr>
              <a:t> B, o </a:t>
            </a:r>
            <a:r>
              <a:rPr lang="en-US" sz="2400" b="1" err="1">
                <a:solidFill>
                  <a:srgbClr val="000000"/>
                </a:solidFill>
                <a:latin typeface="Inter"/>
              </a:rPr>
              <a:t>computador</a:t>
            </a:r>
            <a:r>
              <a:rPr lang="en-US" sz="2400" b="1">
                <a:solidFill>
                  <a:srgbClr val="000000"/>
                </a:solidFill>
                <a:latin typeface="Inter"/>
              </a:rPr>
              <a:t> A </a:t>
            </a:r>
            <a:r>
              <a:rPr lang="en-US" sz="2400" b="1" err="1">
                <a:solidFill>
                  <a:srgbClr val="000000"/>
                </a:solidFill>
                <a:latin typeface="Inter"/>
              </a:rPr>
              <a:t>deve</a:t>
            </a:r>
            <a:r>
              <a:rPr lang="en-US" sz="2400" b="1">
                <a:solidFill>
                  <a:srgbClr val="000000"/>
                </a:solidFill>
                <a:latin typeface="Inter"/>
              </a:rPr>
              <a:t> </a:t>
            </a:r>
            <a:r>
              <a:rPr lang="en-US" sz="2400" b="1" err="1">
                <a:solidFill>
                  <a:srgbClr val="000000"/>
                </a:solidFill>
                <a:latin typeface="Inter"/>
              </a:rPr>
              <a:t>enviar</a:t>
            </a:r>
            <a:r>
              <a:rPr lang="en-US" sz="2400" b="1">
                <a:solidFill>
                  <a:srgbClr val="000000"/>
                </a:solidFill>
                <a:latin typeface="Inter"/>
              </a:rPr>
              <a:t> a </a:t>
            </a:r>
            <a:r>
              <a:rPr lang="en-US" sz="2400" b="1" err="1">
                <a:solidFill>
                  <a:srgbClr val="000000"/>
                </a:solidFill>
                <a:latin typeface="Inter"/>
              </a:rPr>
              <a:t>mensagem</a:t>
            </a:r>
            <a:r>
              <a:rPr lang="en-US" sz="2400" b="1">
                <a:solidFill>
                  <a:srgbClr val="000000"/>
                </a:solidFill>
                <a:latin typeface="Inter"/>
              </a:rPr>
              <a:t> </a:t>
            </a:r>
            <a:r>
              <a:rPr lang="en-US" sz="2400" b="1" err="1">
                <a:solidFill>
                  <a:srgbClr val="000000"/>
                </a:solidFill>
                <a:latin typeface="Inter"/>
              </a:rPr>
              <a:t>ao</a:t>
            </a:r>
            <a:r>
              <a:rPr lang="en-US" sz="2400" b="1">
                <a:solidFill>
                  <a:srgbClr val="000000"/>
                </a:solidFill>
                <a:latin typeface="Inter"/>
              </a:rPr>
              <a:t> </a:t>
            </a:r>
            <a:r>
              <a:rPr lang="en-US" sz="2400" b="1" err="1">
                <a:solidFill>
                  <a:srgbClr val="000000"/>
                </a:solidFill>
                <a:latin typeface="Inter"/>
              </a:rPr>
              <a:t>roteador</a:t>
            </a:r>
            <a:r>
              <a:rPr lang="en-US" sz="2400" b="1">
                <a:solidFill>
                  <a:srgbClr val="000000"/>
                </a:solidFill>
                <a:latin typeface="Inter"/>
              </a:rPr>
              <a:t>...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55D2C3-2A6B-7199-F552-8CE190D0B909}"/>
              </a:ext>
            </a:extLst>
          </p:cNvPr>
          <p:cNvSpPr txBox="1"/>
          <p:nvPr/>
        </p:nvSpPr>
        <p:spPr>
          <a:xfrm>
            <a:off x="5077796" y="1369659"/>
            <a:ext cx="43740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142CCF6-90CC-6923-3020-F4C84FE6D1BA}"/>
              </a:ext>
            </a:extLst>
          </p:cNvPr>
          <p:cNvSpPr txBox="1"/>
          <p:nvPr/>
        </p:nvSpPr>
        <p:spPr>
          <a:xfrm>
            <a:off x="7998160" y="1334475"/>
            <a:ext cx="43740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79E8D63-0F84-A9AD-3E9A-1ACCB5A9DB7D}"/>
              </a:ext>
            </a:extLst>
          </p:cNvPr>
          <p:cNvCxnSpPr>
            <a:cxnSpLocks/>
          </p:cNvCxnSpPr>
          <p:nvPr/>
        </p:nvCxnSpPr>
        <p:spPr>
          <a:xfrm>
            <a:off x="5515204" y="1662046"/>
            <a:ext cx="237222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7E22160-DB91-A308-D264-08AE879CB684}"/>
              </a:ext>
            </a:extLst>
          </p:cNvPr>
          <p:cNvSpPr txBox="1"/>
          <p:nvPr/>
        </p:nvSpPr>
        <p:spPr>
          <a:xfrm>
            <a:off x="4811701" y="4092292"/>
            <a:ext cx="4021950" cy="1938992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>
                <a:solidFill>
                  <a:srgbClr val="000000"/>
                </a:solidFill>
                <a:latin typeface="Inter"/>
              </a:rPr>
              <a:t>...que </a:t>
            </a:r>
            <a:r>
              <a:rPr lang="en-US" sz="2400" b="1" err="1">
                <a:solidFill>
                  <a:srgbClr val="000000"/>
                </a:solidFill>
                <a:latin typeface="Inter"/>
              </a:rPr>
              <a:t>por</a:t>
            </a:r>
            <a:r>
              <a:rPr lang="en-US" sz="2400" b="1">
                <a:solidFill>
                  <a:srgbClr val="000000"/>
                </a:solidFill>
                <a:latin typeface="Inter"/>
              </a:rPr>
              <a:t> </a:t>
            </a:r>
            <a:r>
              <a:rPr lang="en-US" sz="2400" b="1" err="1">
                <a:solidFill>
                  <a:srgbClr val="000000"/>
                </a:solidFill>
                <a:latin typeface="Inter"/>
              </a:rPr>
              <a:t>sua</a:t>
            </a:r>
            <a:r>
              <a:rPr lang="en-US" sz="2400" b="1">
                <a:solidFill>
                  <a:srgbClr val="000000"/>
                </a:solidFill>
                <a:latin typeface="Inter"/>
              </a:rPr>
              <a:t> </a:t>
            </a:r>
            <a:r>
              <a:rPr lang="en-US" sz="2400" b="1" err="1">
                <a:solidFill>
                  <a:srgbClr val="000000"/>
                </a:solidFill>
                <a:latin typeface="Inter"/>
              </a:rPr>
              <a:t>vez</a:t>
            </a:r>
            <a:r>
              <a:rPr lang="en-US" sz="2400" b="1">
                <a:solidFill>
                  <a:srgbClr val="000000"/>
                </a:solidFill>
                <a:latin typeface="Inter"/>
              </a:rPr>
              <a:t> </a:t>
            </a:r>
            <a:r>
              <a:rPr lang="en-US" sz="2400" b="1" err="1">
                <a:solidFill>
                  <a:srgbClr val="000000"/>
                </a:solidFill>
                <a:latin typeface="Inter"/>
              </a:rPr>
              <a:t>encaminha</a:t>
            </a:r>
            <a:r>
              <a:rPr lang="en-US" sz="2400" b="1">
                <a:solidFill>
                  <a:srgbClr val="000000"/>
                </a:solidFill>
                <a:latin typeface="Inter"/>
              </a:rPr>
              <a:t> a </a:t>
            </a:r>
            <a:r>
              <a:rPr lang="en-US" sz="2400" b="1" err="1">
                <a:solidFill>
                  <a:srgbClr val="000000"/>
                </a:solidFill>
                <a:latin typeface="Inter"/>
              </a:rPr>
              <a:t>mensagem</a:t>
            </a:r>
            <a:r>
              <a:rPr lang="en-US" sz="2400" b="1">
                <a:solidFill>
                  <a:srgbClr val="000000"/>
                </a:solidFill>
                <a:latin typeface="Inter"/>
              </a:rPr>
              <a:t> </a:t>
            </a:r>
            <a:r>
              <a:rPr lang="en-US" sz="2400" b="1" err="1">
                <a:solidFill>
                  <a:srgbClr val="000000"/>
                </a:solidFill>
                <a:latin typeface="Inter"/>
              </a:rPr>
              <a:t>ao</a:t>
            </a:r>
            <a:r>
              <a:rPr lang="en-US" sz="2400" b="1">
                <a:solidFill>
                  <a:srgbClr val="000000"/>
                </a:solidFill>
                <a:latin typeface="Inter"/>
              </a:rPr>
              <a:t> </a:t>
            </a:r>
            <a:r>
              <a:rPr lang="en-US" sz="2400" b="1" err="1">
                <a:solidFill>
                  <a:srgbClr val="000000"/>
                </a:solidFill>
                <a:latin typeface="Inter"/>
              </a:rPr>
              <a:t>computador</a:t>
            </a:r>
            <a:r>
              <a:rPr lang="en-US" sz="2400" b="1">
                <a:solidFill>
                  <a:srgbClr val="000000"/>
                </a:solidFill>
                <a:latin typeface="Inter"/>
              </a:rPr>
              <a:t> </a:t>
            </a:r>
            <a:r>
              <a:rPr lang="en-US" sz="2400" b="1" err="1">
                <a:solidFill>
                  <a:srgbClr val="000000"/>
                </a:solidFill>
                <a:latin typeface="Inter"/>
              </a:rPr>
              <a:t>B e</a:t>
            </a:r>
            <a:r>
              <a:rPr lang="en-US" sz="2400" b="1">
                <a:solidFill>
                  <a:srgbClr val="000000"/>
                </a:solidFill>
                <a:latin typeface="Inter"/>
              </a:rPr>
              <a:t> </a:t>
            </a:r>
            <a:r>
              <a:rPr lang="en-US" sz="2400" b="1" err="1">
                <a:solidFill>
                  <a:srgbClr val="000000"/>
                </a:solidFill>
                <a:latin typeface="Inter"/>
              </a:rPr>
              <a:t>garante</a:t>
            </a:r>
            <a:r>
              <a:rPr lang="en-US" sz="2400" b="1">
                <a:solidFill>
                  <a:srgbClr val="000000"/>
                </a:solidFill>
                <a:latin typeface="Inter"/>
              </a:rPr>
              <a:t> que a </a:t>
            </a:r>
            <a:r>
              <a:rPr lang="en-US" sz="2400" b="1" err="1">
                <a:solidFill>
                  <a:srgbClr val="000000"/>
                </a:solidFill>
                <a:latin typeface="Inter"/>
              </a:rPr>
              <a:t>mensagem</a:t>
            </a:r>
            <a:r>
              <a:rPr lang="en-US" sz="2400" b="1">
                <a:solidFill>
                  <a:srgbClr val="000000"/>
                </a:solidFill>
                <a:latin typeface="Inter"/>
              </a:rPr>
              <a:t> </a:t>
            </a:r>
            <a:r>
              <a:rPr lang="en-US" sz="2400" b="1" err="1">
                <a:solidFill>
                  <a:srgbClr val="000000"/>
                </a:solidFill>
                <a:latin typeface="Inter"/>
              </a:rPr>
              <a:t>não</a:t>
            </a:r>
            <a:r>
              <a:rPr lang="en-US" sz="2400" b="1">
                <a:solidFill>
                  <a:srgbClr val="000000"/>
                </a:solidFill>
                <a:latin typeface="Inter"/>
              </a:rPr>
              <a:t> </a:t>
            </a:r>
            <a:r>
              <a:rPr lang="en-US" sz="2400" b="1" err="1">
                <a:solidFill>
                  <a:srgbClr val="000000"/>
                </a:solidFill>
                <a:latin typeface="Inter"/>
              </a:rPr>
              <a:t>seja</a:t>
            </a:r>
            <a:r>
              <a:rPr lang="en-US" sz="2400" b="1">
                <a:solidFill>
                  <a:srgbClr val="000000"/>
                </a:solidFill>
                <a:latin typeface="Inter"/>
              </a:rPr>
              <a:t> </a:t>
            </a:r>
            <a:r>
              <a:rPr lang="en-US" sz="2400" b="1" err="1">
                <a:solidFill>
                  <a:srgbClr val="000000"/>
                </a:solidFill>
                <a:latin typeface="Inter"/>
              </a:rPr>
              <a:t>entregue</a:t>
            </a:r>
            <a:r>
              <a:rPr lang="en-US" sz="2400" b="1">
                <a:solidFill>
                  <a:srgbClr val="000000"/>
                </a:solidFill>
                <a:latin typeface="Inter"/>
              </a:rPr>
              <a:t> </a:t>
            </a:r>
            <a:r>
              <a:rPr lang="en-US" sz="2400" b="1" err="1">
                <a:solidFill>
                  <a:srgbClr val="000000"/>
                </a:solidFill>
                <a:latin typeface="Inter"/>
              </a:rPr>
              <a:t>ao</a:t>
            </a:r>
            <a:r>
              <a:rPr lang="en-US" sz="2400" b="1">
                <a:solidFill>
                  <a:srgbClr val="000000"/>
                </a:solidFill>
                <a:latin typeface="Inter"/>
              </a:rPr>
              <a:t> </a:t>
            </a:r>
            <a:r>
              <a:rPr lang="en-US" sz="2400" b="1" err="1">
                <a:solidFill>
                  <a:srgbClr val="000000"/>
                </a:solidFill>
                <a:latin typeface="Inter"/>
              </a:rPr>
              <a:t>computador</a:t>
            </a:r>
            <a:r>
              <a:rPr lang="en-US" sz="2400" b="1">
                <a:solidFill>
                  <a:srgbClr val="000000"/>
                </a:solidFill>
                <a:latin typeface="Inter"/>
              </a:rPr>
              <a:t> C.</a:t>
            </a:r>
            <a:endParaRPr lang="en-US" sz="2400" b="1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59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2825-09B5-0B3E-9768-B6B2080A9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F4CD1C-E651-D62F-F716-84F10006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85FD0D-9D19-78B7-BFF7-515C5779E0E5}"/>
              </a:ext>
            </a:extLst>
          </p:cNvPr>
          <p:cNvSpPr txBox="1"/>
          <p:nvPr/>
        </p:nvSpPr>
        <p:spPr>
          <a:xfrm>
            <a:off x="443852" y="371322"/>
            <a:ext cx="5791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funciona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Internet?</a:t>
            </a:r>
          </a:p>
        </p:txBody>
      </p:sp>
      <p:pic>
        <p:nvPicPr>
          <p:cNvPr id="2" name="Imagem 4" descr="Diagrama&#10;&#10;Descrição gerada automaticamente">
            <a:extLst>
              <a:ext uri="{FF2B5EF4-FFF2-40B4-BE49-F238E27FC236}">
                <a16:creationId xmlns:a16="http://schemas.microsoft.com/office/drawing/2014/main" id="{D3CB1383-743E-65CC-84AA-026DB87E4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94" y="1271506"/>
            <a:ext cx="2930471" cy="273808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136FA5B-C5FC-EAF7-796C-566F5779F6F0}"/>
              </a:ext>
            </a:extLst>
          </p:cNvPr>
          <p:cNvSpPr txBox="1"/>
          <p:nvPr/>
        </p:nvSpPr>
        <p:spPr>
          <a:xfrm>
            <a:off x="285359" y="4955018"/>
            <a:ext cx="5313680" cy="1294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Inter"/>
              </a:rPr>
              <a:t>Ao </a:t>
            </a:r>
            <a:r>
              <a:rPr lang="en-US" sz="1800" dirty="0" err="1">
                <a:latin typeface="Inter"/>
              </a:rPr>
              <a:t>conectar</a:t>
            </a:r>
            <a:r>
              <a:rPr lang="en-US" sz="1800" dirty="0">
                <a:latin typeface="Inter"/>
              </a:rPr>
              <a:t> </a:t>
            </a:r>
            <a:r>
              <a:rPr lang="en-US" sz="1800" dirty="0" err="1">
                <a:latin typeface="Inter"/>
              </a:rPr>
              <a:t>computadores</a:t>
            </a:r>
            <a:r>
              <a:rPr lang="en-US" sz="1800" dirty="0">
                <a:latin typeface="Inter"/>
              </a:rPr>
              <a:t> a </a:t>
            </a:r>
            <a:r>
              <a:rPr lang="en-US" sz="1800" dirty="0" err="1">
                <a:latin typeface="Inter"/>
              </a:rPr>
              <a:t>roteadores</a:t>
            </a:r>
            <a:r>
              <a:rPr lang="en-US" sz="1800" dirty="0">
                <a:latin typeface="Inter"/>
              </a:rPr>
              <a:t> e </a:t>
            </a:r>
            <a:r>
              <a:rPr lang="en-US" sz="1800" dirty="0" err="1">
                <a:latin typeface="Inter"/>
              </a:rPr>
              <a:t>depois</a:t>
            </a:r>
            <a:r>
              <a:rPr lang="en-US" sz="1800" dirty="0">
                <a:latin typeface="Inter"/>
              </a:rPr>
              <a:t> </a:t>
            </a:r>
            <a:r>
              <a:rPr lang="en-US" sz="1800" dirty="0" err="1">
                <a:latin typeface="Inter"/>
              </a:rPr>
              <a:t>roteadores</a:t>
            </a:r>
            <a:r>
              <a:rPr lang="en-US" sz="1800" dirty="0">
                <a:latin typeface="Inter"/>
              </a:rPr>
              <a:t> a </a:t>
            </a:r>
            <a:r>
              <a:rPr lang="en-US" sz="1800" dirty="0" err="1">
                <a:latin typeface="Inter"/>
              </a:rPr>
              <a:t>roteadores</a:t>
            </a:r>
            <a:r>
              <a:rPr lang="en-US" sz="1800" dirty="0">
                <a:latin typeface="Inter"/>
              </a:rPr>
              <a:t>, </a:t>
            </a:r>
            <a:r>
              <a:rPr lang="en-US" sz="1800" dirty="0" err="1">
                <a:latin typeface="Inter"/>
              </a:rPr>
              <a:t>podemos</a:t>
            </a:r>
            <a:r>
              <a:rPr lang="en-US" sz="1800" dirty="0">
                <a:latin typeface="Inter"/>
              </a:rPr>
              <a:t> </a:t>
            </a:r>
            <a:r>
              <a:rPr lang="en-US" sz="1800" dirty="0" err="1">
                <a:latin typeface="Inter"/>
              </a:rPr>
              <a:t>escalar</a:t>
            </a:r>
            <a:r>
              <a:rPr lang="en-US" sz="1800" dirty="0">
                <a:latin typeface="Inter"/>
              </a:rPr>
              <a:t> </a:t>
            </a:r>
            <a:r>
              <a:rPr lang="en-US" sz="1800" dirty="0" err="1">
                <a:latin typeface="Inter"/>
              </a:rPr>
              <a:t>infinitamente</a:t>
            </a:r>
            <a:r>
              <a:rPr lang="en-US" sz="1800" dirty="0">
                <a:latin typeface="Inter"/>
              </a:rPr>
              <a:t>.</a:t>
            </a:r>
            <a:endParaRPr lang="en-US" sz="1800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DDFEF11C-8FB7-7BD7-6934-226DC490A93A}"/>
              </a:ext>
            </a:extLst>
          </p:cNvPr>
          <p:cNvGrpSpPr/>
          <p:nvPr/>
        </p:nvGrpSpPr>
        <p:grpSpPr>
          <a:xfrm>
            <a:off x="3937303" y="1255946"/>
            <a:ext cx="4871903" cy="3258904"/>
            <a:chOff x="6095999" y="781792"/>
            <a:chExt cx="5680364" cy="3849584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B17D23C-9459-3A67-35BF-EE6F73AFD2CC}"/>
                </a:ext>
              </a:extLst>
            </p:cNvPr>
            <p:cNvSpPr/>
            <p:nvPr/>
          </p:nvSpPr>
          <p:spPr>
            <a:xfrm>
              <a:off x="6095999" y="781792"/>
              <a:ext cx="5680364" cy="384958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FFFFFF"/>
                </a:solidFill>
              </a:endParaRPr>
            </a:p>
          </p:txBody>
        </p:sp>
        <p:pic>
          <p:nvPicPr>
            <p:cNvPr id="9" name="Imagem 5" descr="Diagrama&#10;&#10;Descrição gerada automaticamente">
              <a:extLst>
                <a:ext uri="{FF2B5EF4-FFF2-40B4-BE49-F238E27FC236}">
                  <a16:creationId xmlns:a16="http://schemas.microsoft.com/office/drawing/2014/main" id="{35B08DF3-AEFC-6804-CE12-80D1F7C51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0160" y="1168400"/>
              <a:ext cx="5212080" cy="2956560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7D44EF4-6774-E231-4CCC-52FEE62F2E54}"/>
                </a:ext>
              </a:extLst>
            </p:cNvPr>
            <p:cNvSpPr txBox="1"/>
            <p:nvPr/>
          </p:nvSpPr>
          <p:spPr>
            <a:xfrm>
              <a:off x="6479836" y="4259679"/>
              <a:ext cx="200890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dirty="0"/>
                <a:t>Sua Casa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53E1A4B2-E8DE-4C3A-1CB1-93070260DE65}"/>
                </a:ext>
              </a:extLst>
            </p:cNvPr>
            <p:cNvSpPr txBox="1"/>
            <p:nvPr/>
          </p:nvSpPr>
          <p:spPr>
            <a:xfrm>
              <a:off x="9141624" y="3359132"/>
              <a:ext cx="2008909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dirty="0"/>
                <a:t>Seu Modem (provedor)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086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CD403-708E-E862-1FC8-036F392C1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1AFB96-7E5B-A775-14F5-15EC4BC9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344A9B-79EE-6E32-E64E-72BC39CAB9DA}"/>
              </a:ext>
            </a:extLst>
          </p:cNvPr>
          <p:cNvSpPr txBox="1"/>
          <p:nvPr/>
        </p:nvSpPr>
        <p:spPr>
          <a:xfrm>
            <a:off x="443852" y="371322"/>
            <a:ext cx="5791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funciona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Internet?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88936B-F9C5-763B-D541-BE4E8ACDF647}"/>
              </a:ext>
            </a:extLst>
          </p:cNvPr>
          <p:cNvSpPr txBox="1"/>
          <p:nvPr/>
        </p:nvSpPr>
        <p:spPr>
          <a:xfrm>
            <a:off x="1026097" y="1430263"/>
            <a:ext cx="1861419" cy="4806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0F932C5-0F75-2C2B-F30F-E09A6056A751}"/>
              </a:ext>
            </a:extLst>
          </p:cNvPr>
          <p:cNvGrpSpPr/>
          <p:nvPr/>
        </p:nvGrpSpPr>
        <p:grpSpPr>
          <a:xfrm>
            <a:off x="1956806" y="1260295"/>
            <a:ext cx="5593163" cy="5226383"/>
            <a:chOff x="336467" y="682567"/>
            <a:chExt cx="6289040" cy="5750559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CF56D555-ED0A-BFED-D884-8BE5866564C2}"/>
                </a:ext>
              </a:extLst>
            </p:cNvPr>
            <p:cNvSpPr/>
            <p:nvPr/>
          </p:nvSpPr>
          <p:spPr>
            <a:xfrm>
              <a:off x="336467" y="682567"/>
              <a:ext cx="6289040" cy="575055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5" descr="Diagrama&#10;&#10;Descrição gerada automaticamente">
              <a:extLst>
                <a:ext uri="{FF2B5EF4-FFF2-40B4-BE49-F238E27FC236}">
                  <a16:creationId xmlns:a16="http://schemas.microsoft.com/office/drawing/2014/main" id="{4D3D6ED3-CE00-598E-8B7C-BAD650760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3920" y="904239"/>
              <a:ext cx="3312160" cy="1879600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CE949A1-D9E5-B6E3-9103-9CEB50D838D3}"/>
                </a:ext>
              </a:extLst>
            </p:cNvPr>
            <p:cNvSpPr txBox="1"/>
            <p:nvPr/>
          </p:nvSpPr>
          <p:spPr>
            <a:xfrm>
              <a:off x="851988" y="2839522"/>
              <a:ext cx="1602509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1600" dirty="0"/>
                <a:t>Sua casa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7D25321A-5A9B-2D07-5D33-EC3A58132529}"/>
                </a:ext>
              </a:extLst>
            </p:cNvPr>
            <p:cNvSpPr txBox="1"/>
            <p:nvPr/>
          </p:nvSpPr>
          <p:spPr>
            <a:xfrm>
              <a:off x="2375988" y="2179121"/>
              <a:ext cx="1765069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1600"/>
                <a:t>Seu Modem (provedor)</a:t>
              </a:r>
            </a:p>
          </p:txBody>
        </p:sp>
        <p:sp>
          <p:nvSpPr>
            <p:cNvPr id="10" name="Seta: para a Direita 9">
              <a:extLst>
                <a:ext uri="{FF2B5EF4-FFF2-40B4-BE49-F238E27FC236}">
                  <a16:creationId xmlns:a16="http://schemas.microsoft.com/office/drawing/2014/main" id="{2277A149-8DB4-234D-9E19-E7C6BBC48103}"/>
                </a:ext>
              </a:extLst>
            </p:cNvPr>
            <p:cNvSpPr/>
            <p:nvPr/>
          </p:nvSpPr>
          <p:spPr>
            <a:xfrm>
              <a:off x="3960156" y="1544320"/>
              <a:ext cx="660399" cy="58928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5D045F91-6491-C4B1-79F1-EC0622E74B4B}"/>
                </a:ext>
              </a:extLst>
            </p:cNvPr>
            <p:cNvSpPr/>
            <p:nvPr/>
          </p:nvSpPr>
          <p:spPr>
            <a:xfrm>
              <a:off x="4705927" y="1437046"/>
              <a:ext cx="1341120" cy="7416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/>
                <a:t>ISP 1</a:t>
              </a:r>
            </a:p>
          </p:txBody>
        </p:sp>
        <p:pic>
          <p:nvPicPr>
            <p:cNvPr id="18" name="Imagem 5" descr="Diagrama&#10;&#10;Descrição gerada automaticamente">
              <a:extLst>
                <a:ext uri="{FF2B5EF4-FFF2-40B4-BE49-F238E27FC236}">
                  <a16:creationId xmlns:a16="http://schemas.microsoft.com/office/drawing/2014/main" id="{C7F96170-6317-DD08-2EC9-81E921201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399" y="4003038"/>
              <a:ext cx="3312160" cy="1879600"/>
            </a:xfrm>
            <a:prstGeom prst="rect">
              <a:avLst/>
            </a:prstGeom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290DF2DF-C122-2262-AD69-6C9F49665C33}"/>
                </a:ext>
              </a:extLst>
            </p:cNvPr>
            <p:cNvSpPr txBox="1"/>
            <p:nvPr/>
          </p:nvSpPr>
          <p:spPr>
            <a:xfrm>
              <a:off x="801188" y="5928161"/>
              <a:ext cx="1602509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1600" dirty="0"/>
                <a:t>Outra casa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7D4EB9D7-D00E-B472-F0C1-DE3EC8694E65}"/>
                </a:ext>
              </a:extLst>
            </p:cNvPr>
            <p:cNvSpPr txBox="1"/>
            <p:nvPr/>
          </p:nvSpPr>
          <p:spPr>
            <a:xfrm>
              <a:off x="2406468" y="5257600"/>
              <a:ext cx="1602509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sz="1600"/>
                <a:t> Modem (provedor)</a:t>
              </a:r>
            </a:p>
          </p:txBody>
        </p:sp>
        <p:sp>
          <p:nvSpPr>
            <p:cNvPr id="21" name="Seta: para a Direita 20">
              <a:extLst>
                <a:ext uri="{FF2B5EF4-FFF2-40B4-BE49-F238E27FC236}">
                  <a16:creationId xmlns:a16="http://schemas.microsoft.com/office/drawing/2014/main" id="{79834E68-73B3-3EB8-C48F-3A0FBA884B2E}"/>
                </a:ext>
              </a:extLst>
            </p:cNvPr>
            <p:cNvSpPr/>
            <p:nvPr/>
          </p:nvSpPr>
          <p:spPr>
            <a:xfrm>
              <a:off x="3980476" y="4663440"/>
              <a:ext cx="660399" cy="58928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38E9A3C-A201-1AAD-B0B9-ACAC5280854F}"/>
                </a:ext>
              </a:extLst>
            </p:cNvPr>
            <p:cNvSpPr/>
            <p:nvPr/>
          </p:nvSpPr>
          <p:spPr>
            <a:xfrm>
              <a:off x="4705926" y="4586646"/>
              <a:ext cx="1341120" cy="7416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2000"/>
                <a:t>ISP 2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1F8EA707-286A-2AE3-2451-37464EE8EE37}"/>
                </a:ext>
              </a:extLst>
            </p:cNvPr>
            <p:cNvSpPr/>
            <p:nvPr/>
          </p:nvSpPr>
          <p:spPr>
            <a:xfrm>
              <a:off x="5165766" y="2129377"/>
              <a:ext cx="426720" cy="25907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FA669F3-D843-E593-CCCE-568BC8312D6C}"/>
                </a:ext>
              </a:extLst>
            </p:cNvPr>
            <p:cNvSpPr/>
            <p:nvPr/>
          </p:nvSpPr>
          <p:spPr>
            <a:xfrm rot="-5400000">
              <a:off x="5709326" y="2144616"/>
              <a:ext cx="223520" cy="11582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88A60302-8791-7830-D9BE-24D136318483}"/>
                </a:ext>
              </a:extLst>
            </p:cNvPr>
            <p:cNvSpPr/>
            <p:nvPr/>
          </p:nvSpPr>
          <p:spPr>
            <a:xfrm rot="-5400000">
              <a:off x="4896526" y="3089495"/>
              <a:ext cx="223520" cy="11582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4637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751AF-2AC7-55E5-9255-977A9172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81" y="269046"/>
            <a:ext cx="7406640" cy="793814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</a:t>
            </a:r>
            <a:r>
              <a:rPr lang="en-US" sz="3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funciona</a:t>
            </a:r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Internet?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633EB4-E003-9A6A-9693-6319CA74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graphicFrame>
        <p:nvGraphicFramePr>
          <p:cNvPr id="28" name="CaixaDeTexto 6">
            <a:extLst>
              <a:ext uri="{FF2B5EF4-FFF2-40B4-BE49-F238E27FC236}">
                <a16:creationId xmlns:a16="http://schemas.microsoft.com/office/drawing/2014/main" id="{6A617AC4-6502-7E9D-3F96-7B6365674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1148865"/>
              </p:ext>
            </p:extLst>
          </p:nvPr>
        </p:nvGraphicFramePr>
        <p:xfrm>
          <a:off x="640700" y="2133802"/>
          <a:ext cx="7588899" cy="4860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CaixaDeTexto 25">
            <a:extLst>
              <a:ext uri="{FF2B5EF4-FFF2-40B4-BE49-F238E27FC236}">
                <a16:creationId xmlns:a16="http://schemas.microsoft.com/office/drawing/2014/main" id="{63FC51E9-0081-F4EE-17D7-8DFE11AA9A6C}"/>
              </a:ext>
            </a:extLst>
          </p:cNvPr>
          <p:cNvSpPr txBox="1"/>
          <p:nvPr/>
        </p:nvSpPr>
        <p:spPr>
          <a:xfrm>
            <a:off x="326881" y="1119549"/>
            <a:ext cx="507243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Inter"/>
              </a:rPr>
              <a:t>ISP = </a:t>
            </a:r>
            <a:r>
              <a:rPr lang="en-US" sz="2400" dirty="0" err="1">
                <a:solidFill>
                  <a:schemeClr val="tx1"/>
                </a:solidFill>
                <a:latin typeface="Inter"/>
              </a:rPr>
              <a:t>Provedor</a:t>
            </a:r>
            <a:r>
              <a:rPr lang="en-US" sz="2400" dirty="0">
                <a:solidFill>
                  <a:schemeClr val="tx1"/>
                </a:solidFill>
                <a:latin typeface="Inter"/>
              </a:rPr>
              <a:t> de </a:t>
            </a:r>
            <a:r>
              <a:rPr lang="en-US" sz="2400" dirty="0" err="1">
                <a:solidFill>
                  <a:schemeClr val="tx1"/>
                </a:solidFill>
                <a:latin typeface="Inter"/>
              </a:rPr>
              <a:t>serviços</a:t>
            </a:r>
            <a:r>
              <a:rPr lang="en-US" sz="2400" dirty="0">
                <a:solidFill>
                  <a:schemeClr val="tx1"/>
                </a:solidFill>
                <a:latin typeface="Inter"/>
              </a:rPr>
              <a:t> de Internet (</a:t>
            </a:r>
            <a:r>
              <a:rPr lang="en-US" sz="2400" b="1" i="1" dirty="0">
                <a:solidFill>
                  <a:schemeClr val="tx1"/>
                </a:solidFill>
                <a:latin typeface="Inter"/>
              </a:rPr>
              <a:t>Internet Service Provider)</a:t>
            </a:r>
            <a:endParaRPr lang="pt-BR" sz="2400" dirty="0">
              <a:solidFill>
                <a:schemeClr val="tx1"/>
              </a:solidFill>
              <a:latin typeface="Avenir Next LT Pro"/>
            </a:endParaRPr>
          </a:p>
          <a:p>
            <a:endParaRPr lang="en-US" sz="2400" dirty="0">
              <a:solidFill>
                <a:schemeClr val="tx1"/>
              </a:solidFill>
              <a:latin typeface="Inter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1FE5E9-8A3F-81A2-585C-C79110D2CC35}"/>
              </a:ext>
            </a:extLst>
          </p:cNvPr>
          <p:cNvSpPr txBox="1"/>
          <p:nvPr/>
        </p:nvSpPr>
        <p:spPr>
          <a:xfrm>
            <a:off x="4572000" y="2077113"/>
            <a:ext cx="41537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hlinkClick r:id="rId7"/>
              </a:rPr>
              <a:t>https://www.whatismyisp.com/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92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>
        <p:bldAsOne/>
      </p:bldGraphic>
      <p:bldP spid="26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ABD52-D54C-4F45-241F-F3880910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39" y="221102"/>
            <a:ext cx="7406640" cy="855981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Georgia Pro"/>
              </a:rPr>
              <a:t>Como me </a:t>
            </a:r>
            <a:r>
              <a:rPr lang="en-US" sz="3600" b="1" dirty="0" err="1">
                <a:solidFill>
                  <a:schemeClr val="tx1"/>
                </a:solidFill>
                <a:latin typeface="Georgia Pro"/>
              </a:rPr>
              <a:t>localizar</a:t>
            </a:r>
            <a:r>
              <a:rPr lang="en-US" sz="3600" b="1" dirty="0">
                <a:solidFill>
                  <a:schemeClr val="tx1"/>
                </a:solidFill>
                <a:latin typeface="Georgia Pro"/>
              </a:rPr>
              <a:t>?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623AB6-DA25-C896-100D-8D70B0F4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83B313A-93DD-6720-C4AD-BEDD13F68394}"/>
              </a:ext>
            </a:extLst>
          </p:cNvPr>
          <p:cNvSpPr/>
          <p:nvPr/>
        </p:nvSpPr>
        <p:spPr>
          <a:xfrm>
            <a:off x="4699788" y="1194311"/>
            <a:ext cx="4013199" cy="5212080"/>
          </a:xfrm>
          <a:prstGeom prst="rect">
            <a:avLst/>
          </a:prstGeom>
          <a:solidFill>
            <a:srgbClr val="FFE9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40D8FE-7741-4476-8AD4-4906129F0089}"/>
              </a:ext>
            </a:extLst>
          </p:cNvPr>
          <p:cNvSpPr txBox="1"/>
          <p:nvPr/>
        </p:nvSpPr>
        <p:spPr>
          <a:xfrm>
            <a:off x="5170617" y="1528847"/>
            <a:ext cx="33575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Arial Nova"/>
              </a:rPr>
              <a:t>Caminho / Endereço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4C8EFC0-47A6-B0AF-AA33-46C4D8BECB46}"/>
              </a:ext>
            </a:extLst>
          </p:cNvPr>
          <p:cNvSpPr txBox="1"/>
          <p:nvPr/>
        </p:nvSpPr>
        <p:spPr>
          <a:xfrm>
            <a:off x="4949204" y="2772083"/>
            <a:ext cx="35237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 err="1">
                <a:solidFill>
                  <a:srgbClr val="000000"/>
                </a:solidFill>
                <a:latin typeface="Calibri"/>
                <a:cs typeface="Calibri"/>
              </a:rPr>
              <a:t>Endereço</a:t>
            </a:r>
            <a:r>
              <a:rPr lang="en-US" sz="2000" b="1" dirty="0">
                <a:solidFill>
                  <a:srgbClr val="000000"/>
                </a:solidFill>
                <a:latin typeface="Calibri"/>
                <a:cs typeface="Calibri"/>
              </a:rPr>
              <a:t> IP (Internet Protocol)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F83D602-A14D-F7B7-176B-923BC3D15B6E}"/>
              </a:ext>
            </a:extLst>
          </p:cNvPr>
          <p:cNvSpPr txBox="1"/>
          <p:nvPr/>
        </p:nvSpPr>
        <p:spPr>
          <a:xfrm>
            <a:off x="5389011" y="3874661"/>
            <a:ext cx="3139113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enlo"/>
              </a:rPr>
              <a:t>142.250.190.78</a:t>
            </a:r>
            <a:endParaRPr lang="en-US" sz="2600" dirty="0">
              <a:solidFill>
                <a:srgbClr val="000000"/>
              </a:solidFill>
            </a:endParaRPr>
          </a:p>
        </p:txBody>
      </p:sp>
      <p:pic>
        <p:nvPicPr>
          <p:cNvPr id="10" name="Imagem 9" descr="Tela de um computador&#10;&#10;Descrição gerada automaticamente">
            <a:extLst>
              <a:ext uri="{FF2B5EF4-FFF2-40B4-BE49-F238E27FC236}">
                <a16:creationId xmlns:a16="http://schemas.microsoft.com/office/drawing/2014/main" id="{4C80B0D8-E52E-09EC-FF40-13F13E8AA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42" y="1594671"/>
            <a:ext cx="4391357" cy="3377379"/>
          </a:xfrm>
          <a:prstGeom prst="rect">
            <a:avLst/>
          </a:prstGeom>
        </p:spPr>
      </p:pic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D8F7CF89-E608-610D-400B-14D1E6580E27}"/>
              </a:ext>
            </a:extLst>
          </p:cNvPr>
          <p:cNvSpPr/>
          <p:nvPr/>
        </p:nvSpPr>
        <p:spPr>
          <a:xfrm>
            <a:off x="6406668" y="2078231"/>
            <a:ext cx="508000" cy="6908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00"/>
              </a:solidFill>
            </a:endParaRPr>
          </a:p>
        </p:txBody>
      </p:sp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08E3BE2E-FC94-719B-B85B-29AD2C5B4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629" y="4772709"/>
            <a:ext cx="2987040" cy="97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5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11" grpId="0" animBg="1"/>
    </p:bldLst>
  </p:timing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907F8A60-1054-406F-A5A1-6CFF479B4503}" vid="{D5FF3FA4-1B51-4561-89A8-6EA796499E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ase">
  <a:themeElements>
    <a:clrScheme name="Personalizada 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122</TotalTime>
  <Words>3332</Words>
  <Application>Microsoft Macintosh PowerPoint</Application>
  <PresentationFormat>Apresentação na tela (4:3)</PresentationFormat>
  <Paragraphs>361</Paragraphs>
  <Slides>48</Slides>
  <Notes>38</Notes>
  <HiddenSlides>0</HiddenSlides>
  <MMClips>0</MMClips>
  <ScaleCrop>false</ScaleCrop>
  <HeadingPairs>
    <vt:vector size="6" baseType="variant">
      <vt:variant>
        <vt:lpstr>Fontes usadas</vt:lpstr>
      </vt:variant>
      <vt:variant>
        <vt:i4>14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48</vt:i4>
      </vt:variant>
    </vt:vector>
  </HeadingPairs>
  <TitlesOfParts>
    <vt:vector size="66" baseType="lpstr">
      <vt:lpstr>Arial</vt:lpstr>
      <vt:lpstr>Arial Nova</vt:lpstr>
      <vt:lpstr>Avenir Next LT Pro</vt:lpstr>
      <vt:lpstr>Calibri</vt:lpstr>
      <vt:lpstr>Calibri Light</vt:lpstr>
      <vt:lpstr>Consolas</vt:lpstr>
      <vt:lpstr>Corbel</vt:lpstr>
      <vt:lpstr>Georgia Pro</vt:lpstr>
      <vt:lpstr>Inter</vt:lpstr>
      <vt:lpstr>Menlo</vt:lpstr>
      <vt:lpstr>Noto Sans Symbols</vt:lpstr>
      <vt:lpstr>Söhne</vt:lpstr>
      <vt:lpstr>Symbol</vt:lpstr>
      <vt:lpstr>Wingdings</vt:lpstr>
      <vt:lpstr>Tema1</vt:lpstr>
      <vt:lpstr>Tema do Office</vt:lpstr>
      <vt:lpstr>1_Tema do Office</vt:lpstr>
      <vt:lpstr>Base</vt:lpstr>
      <vt:lpstr>O caminho por trás de uma requisição</vt:lpstr>
      <vt:lpstr>Sumário</vt:lpstr>
      <vt:lpstr>Modelo Cliente - Servidor</vt:lpstr>
      <vt:lpstr>Apresentação do PowerPoint</vt:lpstr>
      <vt:lpstr>Apresentação do PowerPoint</vt:lpstr>
      <vt:lpstr>Apresentação do PowerPoint</vt:lpstr>
      <vt:lpstr>Apresentação do PowerPoint</vt:lpstr>
      <vt:lpstr>Como funciona a Internet?</vt:lpstr>
      <vt:lpstr>Como me localizar?</vt:lpstr>
      <vt:lpstr>Apresentação do PowerPoint</vt:lpstr>
      <vt:lpstr>Internet - Intranet - Extranet</vt:lpstr>
      <vt:lpstr>Comunicação cliente-servidor</vt:lpstr>
      <vt:lpstr>Caminho de uma requisição</vt:lpstr>
      <vt:lpstr>Componentes cliente-servidor</vt:lpstr>
      <vt:lpstr>Cliente e Servidor</vt:lpstr>
      <vt:lpstr>Além do cliente e servidor</vt:lpstr>
      <vt:lpstr>Componentes - URL</vt:lpstr>
      <vt:lpstr>Componentes - URL</vt:lpstr>
      <vt:lpstr>Componentes - URL - Protocolo </vt:lpstr>
      <vt:lpstr>Componentes - URL - Domínio</vt:lpstr>
      <vt:lpstr>Componentes - URL - Diretório</vt:lpstr>
      <vt:lpstr>Componentes - URL - Diretório</vt:lpstr>
      <vt:lpstr>Componentes - URL - Recurso</vt:lpstr>
      <vt:lpstr>Componentes - Domínios</vt:lpstr>
      <vt:lpstr>Componentes - Domínios</vt:lpstr>
      <vt:lpstr>Desenvolvimento da web</vt:lpstr>
      <vt:lpstr>Tecnologias da web - HTML</vt:lpstr>
      <vt:lpstr>Tecnologias da web - CSS</vt:lpstr>
      <vt:lpstr>Tecnologias da web - JS</vt:lpstr>
      <vt:lpstr>Tecnologias da web - JS</vt:lpstr>
      <vt:lpstr>HTML x CSS x JAVASCRIPT</vt:lpstr>
      <vt:lpstr>Tecnologias da web - Backend</vt:lpstr>
      <vt:lpstr>Tecnologias da web - Backend</vt:lpstr>
      <vt:lpstr>Tecnologias da web - Servidores HTTP</vt:lpstr>
      <vt:lpstr>Tecnologias da web - Aplicação (programação)</vt:lpstr>
      <vt:lpstr>Tecnologias da web - Banco de dados</vt:lpstr>
      <vt:lpstr>Em resumo</vt:lpstr>
      <vt:lpstr>Protocolo HTTP</vt:lpstr>
      <vt:lpstr>Protocolo HTTP</vt:lpstr>
      <vt:lpstr>Protocolo HTTP</vt:lpstr>
      <vt:lpstr>Protocolo HTTP</vt:lpstr>
      <vt:lpstr>Protocolo HTTP</vt:lpstr>
      <vt:lpstr>Protocolo HTTP</vt:lpstr>
      <vt:lpstr>Protocolo HTTP</vt:lpstr>
      <vt:lpstr>Protocolo HTTP</vt:lpstr>
      <vt:lpstr>Protocolo HTTP - Exemplo</vt:lpstr>
      <vt:lpstr>Protocolo HTTPS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Web Aula 01 – O caminho por trás de uma requisição</dc:title>
  <cp:lastModifiedBy>Caio Eduardo Ireno</cp:lastModifiedBy>
  <cp:revision>4</cp:revision>
  <dcterms:modified xsi:type="dcterms:W3CDTF">2025-05-19T18:40:09Z</dcterms:modified>
</cp:coreProperties>
</file>