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77" r:id="rId2"/>
    <p:sldId id="266" r:id="rId3"/>
    <p:sldId id="267" r:id="rId4"/>
    <p:sldId id="257" r:id="rId5"/>
    <p:sldId id="258" r:id="rId6"/>
    <p:sldId id="259" r:id="rId7"/>
    <p:sldId id="270" r:id="rId8"/>
    <p:sldId id="268" r:id="rId9"/>
    <p:sldId id="269" r:id="rId10"/>
    <p:sldId id="275" r:id="rId11"/>
  </p:sldIdLst>
  <p:sldSz cx="9144000" cy="6858000" type="screen4x3"/>
  <p:notesSz cx="6858000" cy="9144000"/>
  <p:embeddedFontLs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9506EC-48A7-41AF-ACE6-34615E578FBC}">
  <a:tblStyle styleId="{5D9506EC-48A7-41AF-ACE6-34615E578F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23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Eduardo Ireno" userId="1862f81e13df3e98" providerId="LiveId" clId="{0CCC207B-F37B-41F2-A26B-94F2C397A317}"/>
    <pc:docChg chg="undo custSel addSld delSld modSld sldOrd">
      <pc:chgData name="Caio Eduardo Ireno" userId="1862f81e13df3e98" providerId="LiveId" clId="{0CCC207B-F37B-41F2-A26B-94F2C397A317}" dt="2024-04-15T13:28:10.311" v="120" actId="478"/>
      <pc:docMkLst>
        <pc:docMk/>
      </pc:docMkLst>
      <pc:sldChg chg="addSp delSp modSp mod">
        <pc:chgData name="Caio Eduardo Ireno" userId="1862f81e13df3e98" providerId="LiveId" clId="{0CCC207B-F37B-41F2-A26B-94F2C397A317}" dt="2024-04-15T13:26:58.102" v="116" actId="1076"/>
        <pc:sldMkLst>
          <pc:docMk/>
          <pc:sldMk cId="0" sldId="256"/>
        </pc:sldMkLst>
      </pc:sldChg>
      <pc:sldChg chg="delSp modSp mod">
        <pc:chgData name="Caio Eduardo Ireno" userId="1862f81e13df3e98" providerId="LiveId" clId="{0CCC207B-F37B-41F2-A26B-94F2C397A317}" dt="2024-04-15T13:28:05.307" v="119" actId="478"/>
        <pc:sldMkLst>
          <pc:docMk/>
          <pc:sldMk cId="0" sldId="257"/>
        </pc:sldMkLst>
      </pc:sldChg>
      <pc:sldChg chg="delSp modSp mod">
        <pc:chgData name="Caio Eduardo Ireno" userId="1862f81e13df3e98" providerId="LiveId" clId="{0CCC207B-F37B-41F2-A26B-94F2C397A317}" dt="2024-04-15T13:28:10.311" v="120" actId="478"/>
        <pc:sldMkLst>
          <pc:docMk/>
          <pc:sldMk cId="0" sldId="258"/>
        </pc:sldMkLst>
      </pc:sldChg>
      <pc:sldChg chg="modSp mod modAnim">
        <pc:chgData name="Caio Eduardo Ireno" userId="1862f81e13df3e98" providerId="LiveId" clId="{0CCC207B-F37B-41F2-A26B-94F2C397A317}" dt="2024-04-15T12:09:51.297" v="6"/>
        <pc:sldMkLst>
          <pc:docMk/>
          <pc:sldMk cId="0" sldId="259"/>
        </pc:sldMkLst>
      </pc:sldChg>
      <pc:sldChg chg="modSp mod">
        <pc:chgData name="Caio Eduardo Ireno" userId="1862f81e13df3e98" providerId="LiveId" clId="{0CCC207B-F37B-41F2-A26B-94F2C397A317}" dt="2024-04-15T12:35:34.867" v="74" actId="20577"/>
        <pc:sldMkLst>
          <pc:docMk/>
          <pc:sldMk cId="0" sldId="260"/>
        </pc:sldMkLst>
      </pc:sldChg>
      <pc:sldChg chg="modSp mod">
        <pc:chgData name="Caio Eduardo Ireno" userId="1862f81e13df3e98" providerId="LiveId" clId="{0CCC207B-F37B-41F2-A26B-94F2C397A317}" dt="2024-04-15T12:36:25.747" v="81" actId="20577"/>
        <pc:sldMkLst>
          <pc:docMk/>
          <pc:sldMk cId="0" sldId="261"/>
        </pc:sldMkLst>
      </pc:sldChg>
      <pc:sldChg chg="modSp mod">
        <pc:chgData name="Caio Eduardo Ireno" userId="1862f81e13df3e98" providerId="LiveId" clId="{0CCC207B-F37B-41F2-A26B-94F2C397A317}" dt="2024-04-15T12:10:51.748" v="11" actId="207"/>
        <pc:sldMkLst>
          <pc:docMk/>
          <pc:sldMk cId="0" sldId="262"/>
        </pc:sldMkLst>
      </pc:sldChg>
      <pc:sldChg chg="modSp mod">
        <pc:chgData name="Caio Eduardo Ireno" userId="1862f81e13df3e98" providerId="LiveId" clId="{0CCC207B-F37B-41F2-A26B-94F2C397A317}" dt="2024-04-15T12:11:19.107" v="12" actId="207"/>
        <pc:sldMkLst>
          <pc:docMk/>
          <pc:sldMk cId="0" sldId="263"/>
        </pc:sldMkLst>
      </pc:sldChg>
      <pc:sldChg chg="modSp mod">
        <pc:chgData name="Caio Eduardo Ireno" userId="1862f81e13df3e98" providerId="LiveId" clId="{0CCC207B-F37B-41F2-A26B-94F2C397A317}" dt="2024-04-15T12:12:05.078" v="13" actId="207"/>
        <pc:sldMkLst>
          <pc:docMk/>
          <pc:sldMk cId="0" sldId="264"/>
        </pc:sldMkLst>
      </pc:sldChg>
      <pc:sldChg chg="modSp del mod">
        <pc:chgData name="Caio Eduardo Ireno" userId="1862f81e13df3e98" providerId="LiveId" clId="{0CCC207B-F37B-41F2-A26B-94F2C397A317}" dt="2024-04-15T13:25:32.677" v="103" actId="47"/>
        <pc:sldMkLst>
          <pc:docMk/>
          <pc:sldMk cId="0" sldId="265"/>
        </pc:sldMkLst>
      </pc:sldChg>
      <pc:sldChg chg="modSp new mod">
        <pc:chgData name="Caio Eduardo Ireno" userId="1862f81e13df3e98" providerId="LiveId" clId="{0CCC207B-F37B-41F2-A26B-94F2C397A317}" dt="2024-04-15T13:27:16.139" v="117" actId="2711"/>
        <pc:sldMkLst>
          <pc:docMk/>
          <pc:sldMk cId="3940298352" sldId="266"/>
        </pc:sldMkLst>
      </pc:sldChg>
      <pc:sldChg chg="addSp delSp modSp new mod">
        <pc:chgData name="Caio Eduardo Ireno" userId="1862f81e13df3e98" providerId="LiveId" clId="{0CCC207B-F37B-41F2-A26B-94F2C397A317}" dt="2024-04-15T13:27:20.893" v="118" actId="2711"/>
        <pc:sldMkLst>
          <pc:docMk/>
          <pc:sldMk cId="824360891" sldId="267"/>
        </pc:sldMkLst>
      </pc:sldChg>
      <pc:sldChg chg="modSp new mod ord">
        <pc:chgData name="Caio Eduardo Ireno" userId="1862f81e13df3e98" providerId="LiveId" clId="{0CCC207B-F37B-41F2-A26B-94F2C397A317}" dt="2024-04-15T12:33:05.842" v="70"/>
        <pc:sldMkLst>
          <pc:docMk/>
          <pc:sldMk cId="1650638986" sldId="268"/>
        </pc:sldMkLst>
      </pc:sldChg>
      <pc:sldChg chg="addSp delSp modSp new mod">
        <pc:chgData name="Caio Eduardo Ireno" userId="1862f81e13df3e98" providerId="LiveId" clId="{0CCC207B-F37B-41F2-A26B-94F2C397A317}" dt="2024-04-15T13:24:30.490" v="100" actId="20577"/>
        <pc:sldMkLst>
          <pc:docMk/>
          <pc:sldMk cId="3751674517" sldId="269"/>
        </pc:sldMkLst>
      </pc:sldChg>
      <pc:sldChg chg="modSp add mod">
        <pc:chgData name="Caio Eduardo Ireno" userId="1862f81e13df3e98" providerId="LiveId" clId="{0CCC207B-F37B-41F2-A26B-94F2C397A317}" dt="2024-04-15T13:25:59.544" v="105" actId="207"/>
        <pc:sldMkLst>
          <pc:docMk/>
          <pc:sldMk cId="0" sldId="270"/>
        </pc:sldMkLst>
      </pc:sldChg>
    </pc:docChg>
  </pc:docChgLst>
  <pc:docChgLst>
    <pc:chgData name="Caio Eduardo Ireno" userId="1862f81e13df3e98" providerId="LiveId" clId="{9EEAD9AE-6ABC-4594-AC1E-1949FE7EF6F4}"/>
    <pc:docChg chg="modSld">
      <pc:chgData name="Caio Eduardo Ireno" userId="1862f81e13df3e98" providerId="LiveId" clId="{9EEAD9AE-6ABC-4594-AC1E-1949FE7EF6F4}" dt="2025-02-01T19:06:58.027" v="0" actId="1076"/>
      <pc:docMkLst>
        <pc:docMk/>
      </pc:docMkLst>
      <pc:sldChg chg="modSp mod">
        <pc:chgData name="Caio Eduardo Ireno" userId="1862f81e13df3e98" providerId="LiveId" clId="{9EEAD9AE-6ABC-4594-AC1E-1949FE7EF6F4}" dt="2025-02-01T19:06:58.027" v="0" actId="1076"/>
        <pc:sldMkLst>
          <pc:docMk/>
          <pc:sldMk cId="3751674517" sldId="269"/>
        </pc:sldMkLst>
        <pc:spChg chg="mod">
          <ac:chgData name="Caio Eduardo Ireno" userId="1862f81e13df3e98" providerId="LiveId" clId="{9EEAD9AE-6ABC-4594-AC1E-1949FE7EF6F4}" dt="2025-02-01T19:06:58.027" v="0" actId="1076"/>
          <ac:spMkLst>
            <pc:docMk/>
            <pc:sldMk cId="3751674517" sldId="269"/>
            <ac:spMk id="5" creationId="{AC831E6C-3BA0-2386-2A31-13991F3B2B62}"/>
          </ac:spMkLst>
        </pc:spChg>
      </pc:sldChg>
    </pc:docChg>
  </pc:docChgLst>
  <pc:docChgLst>
    <pc:chgData name="Caio Eduardo Ireno" userId="1862f81e13df3e98" providerId="Windows Live" clId="Web-{B1341517-8A9D-4CCA-AE92-EF77611515F9}"/>
    <pc:docChg chg="modSld">
      <pc:chgData name="Caio Eduardo Ireno" userId="1862f81e13df3e98" providerId="Windows Live" clId="Web-{B1341517-8A9D-4CCA-AE92-EF77611515F9}" dt="2024-08-16T22:31:52.464" v="5" actId="20577"/>
      <pc:docMkLst>
        <pc:docMk/>
      </pc:docMkLst>
      <pc:sldChg chg="modSp">
        <pc:chgData name="Caio Eduardo Ireno" userId="1862f81e13df3e98" providerId="Windows Live" clId="Web-{B1341517-8A9D-4CCA-AE92-EF77611515F9}" dt="2024-08-16T22:31:52.464" v="5" actId="20577"/>
        <pc:sldMkLst>
          <pc:docMk/>
          <pc:sldMk cId="0" sldId="261"/>
        </pc:sldMkLst>
      </pc:sldChg>
    </pc:docChg>
  </pc:docChgLst>
  <pc:docChgLst>
    <pc:chgData name="Caio Eduardo Ireno" userId="1862f81e13df3e98" providerId="LiveId" clId="{7B6184DB-9D2B-4A01-92E9-B6DEA5A2F094}"/>
    <pc:docChg chg="modSld">
      <pc:chgData name="Caio Eduardo Ireno" userId="1862f81e13df3e98" providerId="LiveId" clId="{7B6184DB-9D2B-4A01-92E9-B6DEA5A2F094}" dt="2024-04-15T23:44:53.932" v="1" actId="207"/>
      <pc:docMkLst>
        <pc:docMk/>
      </pc:docMkLst>
      <pc:sldChg chg="modSp mod">
        <pc:chgData name="Caio Eduardo Ireno" userId="1862f81e13df3e98" providerId="LiveId" clId="{7B6184DB-9D2B-4A01-92E9-B6DEA5A2F094}" dt="2024-04-15T23:43:16.246" v="0" actId="20577"/>
        <pc:sldMkLst>
          <pc:docMk/>
          <pc:sldMk cId="824360891" sldId="267"/>
        </pc:sldMkLst>
      </pc:sldChg>
      <pc:sldChg chg="modSp mod">
        <pc:chgData name="Caio Eduardo Ireno" userId="1862f81e13df3e98" providerId="LiveId" clId="{7B6184DB-9D2B-4A01-92E9-B6DEA5A2F094}" dt="2024-04-15T23:44:53.932" v="1" actId="207"/>
        <pc:sldMkLst>
          <pc:docMk/>
          <pc:sldMk cId="375167451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644fec7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644fec7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34644fec7d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cf1b90a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cf1b90a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8cf1b90ac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cf1b90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cf1b90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8cf1b90a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739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374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543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587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2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05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6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99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830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3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623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pt-br/3/tutorial/datastructures.html#dictionar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362200" y="4876800"/>
            <a:ext cx="6575896" cy="10411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0" tIns="34276" rIns="68570" bIns="34276" rtlCol="0" anchor="ctr" anchorCtr="0">
            <a:noAutofit/>
          </a:bodyPr>
          <a:lstStyle/>
          <a:p>
            <a:pPr algn="r" rtl="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pt-BR" sz="2200" dirty="0">
                <a:solidFill>
                  <a:schemeClr val="bg1"/>
                </a:solidFill>
              </a:rPr>
              <a:t>Caio Eduardo do Prado Ireno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B95F1B-5CD5-4773-AA9D-9CE37A1E3A80}"/>
              </a:ext>
            </a:extLst>
          </p:cNvPr>
          <p:cNvSpPr txBox="1"/>
          <p:nvPr/>
        </p:nvSpPr>
        <p:spPr>
          <a:xfrm>
            <a:off x="1485900" y="3162300"/>
            <a:ext cx="487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Dicionários</a:t>
            </a:r>
            <a:endParaRPr lang="pt-BR" sz="2700" dirty="0">
              <a:solidFill>
                <a:schemeClr val="bg1"/>
              </a:solidFill>
            </a:endParaRPr>
          </a:p>
        </p:txBody>
      </p:sp>
      <p:pic>
        <p:nvPicPr>
          <p:cNvPr id="5" name="Picture 8" descr="Centro Universitário - Facens">
            <a:extLst>
              <a:ext uri="{FF2B5EF4-FFF2-40B4-BE49-F238E27FC236}">
                <a16:creationId xmlns:a16="http://schemas.microsoft.com/office/drawing/2014/main" id="{C8735FEC-48AF-F848-7511-574D0EF2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49" y="1463300"/>
            <a:ext cx="3372903" cy="10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3448791" y="3429000"/>
            <a:ext cx="2246417" cy="93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  <a:t>Obrigado!</a:t>
            </a:r>
            <a:b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</a:br>
            <a:endParaRPr sz="2880" b="0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04FD5-C81B-123A-1F6D-11F7C690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58" y="323416"/>
            <a:ext cx="7406640" cy="651309"/>
          </a:xfrm>
        </p:spPr>
        <p:txBody>
          <a:bodyPr/>
          <a:lstStyle/>
          <a:p>
            <a:r>
              <a:rPr lang="pt-BR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Dicionários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298C7-66FB-B3A2-69D5-236E0790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77" y="1294197"/>
            <a:ext cx="8171246" cy="4038600"/>
          </a:xfrm>
        </p:spPr>
        <p:txBody>
          <a:bodyPr>
            <a:normAutofit fontScale="92500"/>
          </a:bodyPr>
          <a:lstStyle/>
          <a:p>
            <a:pPr marL="25400" indent="0" algn="just">
              <a:lnSpc>
                <a:spcPct val="150000"/>
              </a:lnSpc>
              <a:buNone/>
            </a:pPr>
            <a:r>
              <a:rPr lang="pt-BR" sz="2800" dirty="0"/>
              <a:t>Dicionários são também chamados de </a:t>
            </a:r>
            <a:r>
              <a:rPr lang="pt-BR" sz="2800" dirty="0">
                <a:solidFill>
                  <a:srgbClr val="FF0000"/>
                </a:solidFill>
              </a:rPr>
              <a:t>“memória associativa” </a:t>
            </a:r>
            <a:r>
              <a:rPr lang="pt-BR" sz="2800" dirty="0"/>
              <a:t>ou </a:t>
            </a:r>
            <a:r>
              <a:rPr lang="pt-BR" sz="2800" dirty="0">
                <a:solidFill>
                  <a:srgbClr val="FF0000"/>
                </a:solidFill>
              </a:rPr>
              <a:t>“vetor associativo”</a:t>
            </a:r>
            <a:r>
              <a:rPr lang="pt-BR" sz="2800" dirty="0"/>
              <a:t> em outras linguagens. </a:t>
            </a:r>
          </a:p>
          <a:p>
            <a:pPr marL="25400" indent="0" algn="just">
              <a:lnSpc>
                <a:spcPct val="150000"/>
              </a:lnSpc>
              <a:buNone/>
            </a:pPr>
            <a:endParaRPr lang="pt-BR" sz="2800" dirty="0"/>
          </a:p>
          <a:p>
            <a:pPr marL="25400" indent="0" algn="just">
              <a:lnSpc>
                <a:spcPct val="150000"/>
              </a:lnSpc>
              <a:buNone/>
            </a:pPr>
            <a:r>
              <a:rPr lang="pt-BR" sz="2800" dirty="0"/>
              <a:t>Diferente de sequências que são </a:t>
            </a:r>
            <a:r>
              <a:rPr lang="pt-BR" sz="2800" dirty="0">
                <a:solidFill>
                  <a:srgbClr val="FF0000"/>
                </a:solidFill>
              </a:rPr>
              <a:t>indexadas</a:t>
            </a:r>
            <a:r>
              <a:rPr lang="pt-BR" sz="2800" dirty="0"/>
              <a:t> por inteiros, dicionários são indexados por chaves (</a:t>
            </a:r>
            <a:r>
              <a:rPr lang="pt-BR" sz="2800" dirty="0" err="1"/>
              <a:t>keys</a:t>
            </a:r>
            <a:r>
              <a:rPr lang="pt-BR" sz="2800" dirty="0"/>
              <a:t>), que podem ser de qualquer tipo imutável (como </a:t>
            </a:r>
            <a:r>
              <a:rPr lang="pt-BR" sz="2800" dirty="0" err="1"/>
              <a:t>strings</a:t>
            </a:r>
            <a:r>
              <a:rPr lang="pt-BR" sz="2800" dirty="0"/>
              <a:t> e inteiros).</a:t>
            </a:r>
          </a:p>
        </p:txBody>
      </p:sp>
    </p:spTree>
    <p:extLst>
      <p:ext uri="{BB962C8B-B14F-4D97-AF65-F5344CB8AC3E}">
        <p14:creationId xmlns:p14="http://schemas.microsoft.com/office/powerpoint/2010/main" val="394029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E2067D9-6C44-DA0B-FC30-1ED12AE8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12" y="269046"/>
            <a:ext cx="7406640" cy="687698"/>
          </a:xfrm>
        </p:spPr>
        <p:txBody>
          <a:bodyPr/>
          <a:lstStyle/>
          <a:p>
            <a:r>
              <a:rPr lang="pt-BR" b="0" i="0" dirty="0">
                <a:effectLst/>
              </a:rPr>
              <a:t> </a:t>
            </a:r>
            <a:r>
              <a:rPr lang="pt-BR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Dicionários</a:t>
            </a:r>
            <a:endParaRPr lang="pt-BR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9F819-F819-41D2-ACCE-3B69CEA4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05" y="1210376"/>
            <a:ext cx="7920989" cy="4901665"/>
          </a:xfrm>
        </p:spPr>
        <p:txBody>
          <a:bodyPr>
            <a:normAutofit fontScale="85000" lnSpcReduction="10000"/>
          </a:bodyPr>
          <a:lstStyle/>
          <a:p>
            <a:pPr marL="25400" indent="0" algn="just">
              <a:lnSpc>
                <a:spcPct val="160000"/>
              </a:lnSpc>
              <a:buNone/>
            </a:pPr>
            <a:r>
              <a:rPr lang="pt-BR" sz="2800" dirty="0">
                <a:solidFill>
                  <a:schemeClr val="tx1"/>
                </a:solidFill>
              </a:rPr>
              <a:t>Um bom modelo mental é imaginar um dicionário como um conjunto não-ordenado de pares </a:t>
            </a:r>
            <a:r>
              <a:rPr lang="pt-BR" sz="2800" i="1" dirty="0" err="1">
                <a:solidFill>
                  <a:schemeClr val="tx1"/>
                </a:solidFill>
              </a:rPr>
              <a:t>chave:valor</a:t>
            </a:r>
            <a:r>
              <a:rPr lang="pt-BR" sz="2800" dirty="0">
                <a:solidFill>
                  <a:schemeClr val="tx1"/>
                </a:solidFill>
              </a:rPr>
              <a:t>, onde as chaves são únicas em uma dada instância do dicionário. </a:t>
            </a:r>
          </a:p>
          <a:p>
            <a:pPr marL="25400" indent="0" algn="just">
              <a:lnSpc>
                <a:spcPct val="160000"/>
              </a:lnSpc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25400" indent="0" algn="just">
              <a:lnSpc>
                <a:spcPct val="160000"/>
              </a:lnSpc>
              <a:buNone/>
            </a:pPr>
            <a:r>
              <a:rPr lang="pt-BR" sz="2800" dirty="0">
                <a:solidFill>
                  <a:schemeClr val="tx1"/>
                </a:solidFill>
              </a:rPr>
              <a:t>Dicionários são delimitados por </a:t>
            </a:r>
            <a:r>
              <a:rPr lang="pt-BR" sz="2800" i="1" dirty="0">
                <a:solidFill>
                  <a:schemeClr val="tx1"/>
                </a:solidFill>
              </a:rPr>
              <a:t>chaves: {}</a:t>
            </a:r>
            <a:r>
              <a:rPr lang="pt-BR" sz="2800" dirty="0">
                <a:solidFill>
                  <a:schemeClr val="tx1"/>
                </a:solidFill>
              </a:rPr>
              <a:t>, e contém uma lista de pares </a:t>
            </a:r>
            <a:r>
              <a:rPr lang="pt-BR" sz="2800" i="1" dirty="0" err="1">
                <a:solidFill>
                  <a:schemeClr val="tx1"/>
                </a:solidFill>
              </a:rPr>
              <a:t>chave:valor</a:t>
            </a:r>
            <a:r>
              <a:rPr lang="pt-BR" sz="2800" dirty="0">
                <a:solidFill>
                  <a:schemeClr val="tx1"/>
                </a:solidFill>
              </a:rPr>
              <a:t> separada por vírgulas.</a:t>
            </a:r>
          </a:p>
          <a:p>
            <a:pPr marL="25400" indent="0" algn="just">
              <a:lnSpc>
                <a:spcPct val="160000"/>
              </a:lnSpc>
              <a:buNone/>
            </a:pPr>
            <a:r>
              <a:rPr lang="pt-BR" sz="2800" dirty="0">
                <a:solidFill>
                  <a:schemeClr val="tx1"/>
                </a:solidFill>
              </a:rPr>
              <a:t>Dessa forma também será exibido o conteúdo de um dicionário no console do Python. </a:t>
            </a:r>
            <a:r>
              <a:rPr lang="pt-BR" sz="2800" b="1" dirty="0">
                <a:solidFill>
                  <a:schemeClr val="tx1"/>
                </a:solidFill>
              </a:rPr>
              <a:t>O dicionário vazio é {}.</a:t>
            </a:r>
          </a:p>
        </p:txBody>
      </p:sp>
    </p:spTree>
    <p:extLst>
      <p:ext uri="{BB962C8B-B14F-4D97-AF65-F5344CB8AC3E}">
        <p14:creationId xmlns:p14="http://schemas.microsoft.com/office/powerpoint/2010/main" val="82436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42416" y="380604"/>
            <a:ext cx="82194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Dicionários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idx="1"/>
          </p:nvPr>
        </p:nvSpPr>
        <p:spPr>
          <a:xfrm>
            <a:off x="447000" y="1032203"/>
            <a:ext cx="8229600" cy="5561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Um dicionário é um tipo de dados disponível em quase todas as linguagens modernas.</a:t>
            </a:r>
            <a:endParaRPr sz="24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Seu uso é similar ao de uma lista.</a:t>
            </a:r>
            <a:endParaRPr sz="24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sz="2400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sz="24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[‘a’] = 1 altera o valor da posição ‘a’ para 1</a:t>
            </a:r>
            <a:endParaRPr sz="24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sz="2400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sz="24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[‘a’] retorna o valor da posição a</a:t>
            </a:r>
            <a:endParaRPr sz="24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Mas, ao contrário de uma lista, a “posição” pode ser virtualmente qualquer coisa</a:t>
            </a:r>
            <a:endParaRPr sz="24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52041" y="331996"/>
            <a:ext cx="8219400" cy="6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Dicionários - nomenclatura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idx="1"/>
          </p:nvPr>
        </p:nvSpPr>
        <p:spPr>
          <a:xfrm>
            <a:off x="553453" y="1184516"/>
            <a:ext cx="8229600" cy="48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Criei um </a:t>
            </a:r>
            <a:r>
              <a:rPr lang="pt-BR" sz="2200" b="1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dicionario</a:t>
            </a:r>
            <a:r>
              <a:rPr lang="pt-BR" sz="2200" b="1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:</a:t>
            </a:r>
            <a:endParaRPr sz="2200" b="1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sz="22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= {}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E coloquei algumas chaves e valores:</a:t>
            </a:r>
            <a:endParaRPr sz="2200" b="1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sz="22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[‘caio']=2</a:t>
            </a:r>
            <a:endParaRPr sz="22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sz="22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[‘bruno'] = 3</a:t>
            </a:r>
            <a:endParaRPr sz="22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Dizemos que o dicionário </a:t>
            </a:r>
            <a:r>
              <a:rPr lang="pt-BR" sz="2200" dirty="0">
                <a:solidFill>
                  <a:srgbClr val="FF0000"/>
                </a:solidFill>
                <a:latin typeface="+mj-lt"/>
                <a:ea typeface="Roboto"/>
                <a:cs typeface="Roboto"/>
                <a:sym typeface="Roboto"/>
              </a:rPr>
              <a:t>“</a:t>
            </a:r>
            <a:r>
              <a:rPr lang="pt-BR" sz="2200" dirty="0" err="1">
                <a:solidFill>
                  <a:srgbClr val="FF0000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sz="2200" dirty="0">
                <a:solidFill>
                  <a:srgbClr val="FF0000"/>
                </a:solidFill>
                <a:latin typeface="+mj-lt"/>
                <a:ea typeface="Roboto"/>
                <a:cs typeface="Roboto"/>
                <a:sym typeface="Roboto"/>
              </a:rPr>
              <a:t>” </a:t>
            </a:r>
            <a:r>
              <a:rPr lang="pt-BR" sz="22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tem a chave “caio” associada ao valor 2, e também tem a chave “bruno”, associada ao valor 3.</a:t>
            </a:r>
            <a:endParaRPr sz="22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Assim, o nome certo de uma “posição” do dicionário é </a:t>
            </a:r>
            <a:r>
              <a:rPr lang="pt-BR" sz="2200" b="1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chave</a:t>
            </a:r>
            <a:endParaRPr sz="2200" b="1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250858" y="268180"/>
            <a:ext cx="8431130" cy="7319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Dicionários - operações mais importantes</a:t>
            </a:r>
            <a:endParaRPr sz="3200"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idx="1"/>
          </p:nvPr>
        </p:nvSpPr>
        <p:spPr>
          <a:xfrm>
            <a:off x="356435" y="916372"/>
            <a:ext cx="8431130" cy="5025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= {  } cria um dicionário vazio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['a'] = 1 associa o valor 1 a chave 'a' 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['a'] = 10 altera o valor da posição ‘a’ para 10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(os dois comandos são iguais. Se a chave já existia, é alterada)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['a'] retorna o valor da posição a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'a' in </a:t>
            </a: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retorna </a:t>
            </a: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True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se 'a' é uma chave do dicionário, False se não é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400"/>
              <a:buFont typeface="Roboto"/>
              <a:buChar char="●"/>
            </a:pP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Tentar acessar uma chave que o dicionário não tem 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(ex: </a:t>
            </a: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dici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['</a:t>
            </a: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nao_eh_chave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']) causa um </a:t>
            </a: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KeyError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(uma </a:t>
            </a:r>
            <a:r>
              <a:rPr lang="pt-BR" dirty="0" err="1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exception</a:t>
            </a:r>
            <a:r>
              <a:rPr lang="pt-BR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)</a:t>
            </a: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>
            <a:off x="417111" y="269046"/>
            <a:ext cx="7406640" cy="70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Métodos</a:t>
            </a:r>
            <a:endParaRPr dirty="0"/>
          </a:p>
        </p:txBody>
      </p:sp>
      <p:sp>
        <p:nvSpPr>
          <p:cNvPr id="109" name="Google Shape;109;p32"/>
          <p:cNvSpPr txBox="1">
            <a:spLocks noGrp="1"/>
          </p:cNvSpPr>
          <p:nvPr>
            <p:ph idx="1"/>
          </p:nvPr>
        </p:nvSpPr>
        <p:spPr>
          <a:xfrm>
            <a:off x="295158" y="1236530"/>
            <a:ext cx="8229600" cy="336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800" b="1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items</a:t>
            </a:r>
            <a:r>
              <a:rPr lang="pt-BR" sz="28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(): </a:t>
            </a:r>
            <a:r>
              <a:rPr lang="pt-BR" sz="2800" b="0" i="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retorna os pares chaves-valores</a:t>
            </a:r>
            <a:endParaRPr sz="2800" b="1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800" b="1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clear</a:t>
            </a:r>
            <a:r>
              <a:rPr lang="pt-BR" sz="28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(): </a:t>
            </a:r>
            <a:r>
              <a:rPr lang="pt-BR" sz="2800" b="0" i="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limpar o dicionário e remover todos os itens</a:t>
            </a:r>
            <a:endParaRPr sz="2800" b="1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8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pop (): </a:t>
            </a:r>
            <a:r>
              <a:rPr lang="pt-BR" sz="2800" b="0" i="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remover um valor específico dentro do dicionário</a:t>
            </a:r>
            <a:endParaRPr sz="2800" b="1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800" b="1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popitem</a:t>
            </a:r>
            <a:r>
              <a:rPr lang="pt-BR" sz="2800" b="1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(): </a:t>
            </a:r>
            <a:r>
              <a:rPr lang="pt-BR" sz="2800" b="1" i="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 </a:t>
            </a:r>
            <a:r>
              <a:rPr lang="pt-BR" sz="2800" b="0" i="0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remove um par chave-valor aleatório. </a:t>
            </a:r>
            <a:endParaRPr sz="2800" b="1" dirty="0">
              <a:solidFill>
                <a:schemeClr val="tx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2"/>
          <p:cNvSpPr txBox="1"/>
          <p:nvPr/>
        </p:nvSpPr>
        <p:spPr>
          <a:xfrm>
            <a:off x="797880" y="5604918"/>
            <a:ext cx="77268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https://www.w3schools.com/python/python_dictionaries_methods.asp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4EB38-6458-5255-1735-E7C3E093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12" y="359343"/>
            <a:ext cx="7406640" cy="805314"/>
          </a:xfrm>
        </p:spPr>
        <p:txBody>
          <a:bodyPr/>
          <a:lstStyle/>
          <a:p>
            <a:r>
              <a:rPr lang="pt-BR" dirty="0"/>
              <a:t>Documentação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51975-333A-9F25-91D5-DBC7B2BD3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99" y="1277754"/>
            <a:ext cx="7404653" cy="4038600"/>
          </a:xfrm>
        </p:spPr>
        <p:txBody>
          <a:bodyPr/>
          <a:lstStyle/>
          <a:p>
            <a:pPr marL="25400" indent="0">
              <a:buNone/>
            </a:pPr>
            <a:r>
              <a:rPr lang="pt-BR" dirty="0"/>
              <a:t>Doc: </a:t>
            </a:r>
            <a:r>
              <a:rPr lang="pt-BR" dirty="0">
                <a:hlinkClick r:id="rId2"/>
              </a:rPr>
              <a:t>5. Estruturas de dados — documentação Python 3.12.3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63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E53F9-8EDD-8726-544E-369EA3CF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09" y="304165"/>
            <a:ext cx="7406640" cy="670560"/>
          </a:xfrm>
        </p:spPr>
        <p:txBody>
          <a:bodyPr/>
          <a:lstStyle/>
          <a:p>
            <a:r>
              <a:rPr lang="pt-BR" dirty="0"/>
              <a:t>Atividade 1</a:t>
            </a:r>
          </a:p>
        </p:txBody>
      </p:sp>
      <p:sp>
        <p:nvSpPr>
          <p:cNvPr id="5" name="Google Shape;131;p35">
            <a:extLst>
              <a:ext uri="{FF2B5EF4-FFF2-40B4-BE49-F238E27FC236}">
                <a16:creationId xmlns:a16="http://schemas.microsoft.com/office/drawing/2014/main" id="{AC831E6C-3BA0-2386-2A31-13991F3B2B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2096" y="1188606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O objetivo dessa atividade é fazer uma função contador, que recebe uma </a:t>
            </a:r>
            <a:r>
              <a:rPr lang="pt-BR" sz="2200" b="0" dirty="0" err="1">
                <a:latin typeface="+mj-lt"/>
                <a:ea typeface="Arial"/>
                <a:cs typeface="Arial"/>
                <a:sym typeface="Arial"/>
              </a:rPr>
              <a:t>string</a:t>
            </a: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 e devolve uma contagem de palavras, na forma de um dicionário</a:t>
            </a:r>
            <a:endParaRPr sz="2200" dirty="0">
              <a:latin typeface="+mj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200" b="0" dirty="0">
              <a:latin typeface="+mj-lt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Por exemplo:</a:t>
            </a:r>
            <a:endParaRPr sz="2200" dirty="0">
              <a:latin typeface="+mj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200" b="0" i="1" dirty="0">
                <a:latin typeface="+mj-lt"/>
                <a:ea typeface="Arial"/>
                <a:cs typeface="Arial"/>
                <a:sym typeface="Arial"/>
              </a:rPr>
              <a:t>d</a:t>
            </a: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 = contador("o doce mais doce")</a:t>
            </a:r>
            <a:endParaRPr sz="2200" dirty="0">
              <a:latin typeface="+mj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esperamos que </a:t>
            </a:r>
            <a:r>
              <a:rPr lang="pt-BR" sz="2200" b="0" i="1" dirty="0">
                <a:latin typeface="+mj-lt"/>
                <a:ea typeface="Arial"/>
                <a:cs typeface="Arial"/>
                <a:sym typeface="Arial"/>
              </a:rPr>
              <a:t>d</a:t>
            </a: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 contenha o dicionário {"o":1, "mais":1, "doce":2}</a:t>
            </a:r>
            <a:endParaRPr sz="2200" dirty="0">
              <a:latin typeface="+mj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 </a:t>
            </a:r>
            <a:endParaRPr sz="2200" dirty="0">
              <a:latin typeface="+mj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200" b="0" dirty="0" err="1">
                <a:latin typeface="+mj-lt"/>
                <a:ea typeface="Arial"/>
                <a:cs typeface="Arial"/>
                <a:sym typeface="Arial"/>
              </a:rPr>
              <a:t>def</a:t>
            </a:r>
            <a:r>
              <a:rPr lang="pt-BR" sz="2200" b="0" dirty="0">
                <a:latin typeface="+mj-lt"/>
                <a:ea typeface="Arial"/>
                <a:cs typeface="Arial"/>
                <a:sym typeface="Arial"/>
              </a:rPr>
              <a:t> contador(texto):</a:t>
            </a:r>
            <a:endParaRPr sz="2200" dirty="0">
              <a:latin typeface="+mj-lt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200" dirty="0">
                <a:latin typeface="+mj-lt"/>
                <a:ea typeface="Consolas"/>
                <a:cs typeface="Consolas"/>
                <a:sym typeface="Consolas"/>
              </a:rPr>
              <a:t>	</a:t>
            </a:r>
            <a:endParaRPr sz="2200" b="0" dirty="0">
              <a:latin typeface="+mj-lt"/>
              <a:ea typeface="Consolas"/>
              <a:cs typeface="Consolas"/>
              <a:sym typeface="Consola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1674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B9360C90-C3B6-4263-8C44-0127759AAEFB}" vid="{4595E35B-DCD2-4814-9DBC-69D05506B73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</TotalTime>
  <Words>521</Words>
  <Application>Microsoft Macintosh PowerPoint</Application>
  <PresentationFormat>Apresentação na tela (4:3)</PresentationFormat>
  <Paragraphs>59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Corbel</vt:lpstr>
      <vt:lpstr>Arial</vt:lpstr>
      <vt:lpstr>Tema1</vt:lpstr>
      <vt:lpstr>Apresentação do PowerPoint</vt:lpstr>
      <vt:lpstr> Dicionários</vt:lpstr>
      <vt:lpstr> Dicionários</vt:lpstr>
      <vt:lpstr>Dicionários</vt:lpstr>
      <vt:lpstr>Dicionários - nomenclatura</vt:lpstr>
      <vt:lpstr>Dicionários - operações mais importantes</vt:lpstr>
      <vt:lpstr>Métodos</vt:lpstr>
      <vt:lpstr>Documentação</vt:lpstr>
      <vt:lpstr>Atividade 1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 Dicionários</dc:title>
  <cp:lastModifiedBy>Caio Eduardo Ireno</cp:lastModifiedBy>
  <cp:revision>9</cp:revision>
  <dcterms:modified xsi:type="dcterms:W3CDTF">2025-05-19T19:07:08Z</dcterms:modified>
</cp:coreProperties>
</file>