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77" r:id="rId2"/>
    <p:sldId id="266" r:id="rId3"/>
    <p:sldId id="267" r:id="rId4"/>
    <p:sldId id="269" r:id="rId5"/>
    <p:sldId id="268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9iRh1gpXmS9NDlWO/q0dmAy0Q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2E323-E5EB-4403-B790-4CA150155DAB}" v="2" dt="2024-08-28T00:52:52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2344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28" Type="http://schemas.openxmlformats.org/officeDocument/2006/relationships/presProps" Target="presProps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Eduardo Ireno" userId="1862f81e13df3e98" providerId="LiveId" clId="{0742E323-E5EB-4403-B790-4CA150155DAB}"/>
    <pc:docChg chg="undo custSel delSld modSld sldOrd">
      <pc:chgData name="Caio Eduardo Ireno" userId="1862f81e13df3e98" providerId="LiveId" clId="{0742E323-E5EB-4403-B790-4CA150155DAB}" dt="2024-08-28T00:53:04.850" v="48" actId="14100"/>
      <pc:docMkLst>
        <pc:docMk/>
      </pc:docMkLst>
      <pc:sldChg chg="modSp mod">
        <pc:chgData name="Caio Eduardo Ireno" userId="1862f81e13df3e98" providerId="LiveId" clId="{0742E323-E5EB-4403-B790-4CA150155DAB}" dt="2024-08-28T00:52:12.593" v="36" actId="6549"/>
        <pc:sldMkLst>
          <pc:docMk/>
          <pc:sldMk cId="0" sldId="256"/>
        </pc:sldMkLst>
        <pc:spChg chg="mod">
          <ac:chgData name="Caio Eduardo Ireno" userId="1862f81e13df3e98" providerId="LiveId" clId="{0742E323-E5EB-4403-B790-4CA150155DAB}" dt="2024-08-28T00:52:01.936" v="28" actId="113"/>
          <ac:spMkLst>
            <pc:docMk/>
            <pc:sldMk cId="0" sldId="256"/>
            <ac:spMk id="84" creationId="{00000000-0000-0000-0000-000000000000}"/>
          </ac:spMkLst>
        </pc:spChg>
        <pc:spChg chg="mod">
          <ac:chgData name="Caio Eduardo Ireno" userId="1862f81e13df3e98" providerId="LiveId" clId="{0742E323-E5EB-4403-B790-4CA150155DAB}" dt="2024-08-28T00:52:12.593" v="36" actId="6549"/>
          <ac:spMkLst>
            <pc:docMk/>
            <pc:sldMk cId="0" sldId="256"/>
            <ac:spMk id="85" creationId="{00000000-0000-0000-0000-000000000000}"/>
          </ac:spMkLst>
        </pc:spChg>
      </pc:sldChg>
      <pc:sldChg chg="del">
        <pc:chgData name="Caio Eduardo Ireno" userId="1862f81e13df3e98" providerId="LiveId" clId="{0742E323-E5EB-4403-B790-4CA150155DAB}" dt="2024-08-28T00:50:27.517" v="0" actId="47"/>
        <pc:sldMkLst>
          <pc:docMk/>
          <pc:sldMk cId="0" sldId="257"/>
        </pc:sldMkLst>
      </pc:sldChg>
      <pc:sldChg chg="del">
        <pc:chgData name="Caio Eduardo Ireno" userId="1862f81e13df3e98" providerId="LiveId" clId="{0742E323-E5EB-4403-B790-4CA150155DAB}" dt="2024-08-28T00:50:27.517" v="0" actId="47"/>
        <pc:sldMkLst>
          <pc:docMk/>
          <pc:sldMk cId="0" sldId="259"/>
        </pc:sldMkLst>
      </pc:sldChg>
      <pc:sldChg chg="del">
        <pc:chgData name="Caio Eduardo Ireno" userId="1862f81e13df3e98" providerId="LiveId" clId="{0742E323-E5EB-4403-B790-4CA150155DAB}" dt="2024-08-28T00:50:27.517" v="0" actId="47"/>
        <pc:sldMkLst>
          <pc:docMk/>
          <pc:sldMk cId="0" sldId="261"/>
        </pc:sldMkLst>
      </pc:sldChg>
      <pc:sldChg chg="del">
        <pc:chgData name="Caio Eduardo Ireno" userId="1862f81e13df3e98" providerId="LiveId" clId="{0742E323-E5EB-4403-B790-4CA150155DAB}" dt="2024-08-28T00:50:27.517" v="0" actId="47"/>
        <pc:sldMkLst>
          <pc:docMk/>
          <pc:sldMk cId="0" sldId="262"/>
        </pc:sldMkLst>
      </pc:sldChg>
      <pc:sldChg chg="del">
        <pc:chgData name="Caio Eduardo Ireno" userId="1862f81e13df3e98" providerId="LiveId" clId="{0742E323-E5EB-4403-B790-4CA150155DAB}" dt="2024-08-28T00:50:27.517" v="0" actId="47"/>
        <pc:sldMkLst>
          <pc:docMk/>
          <pc:sldMk cId="0" sldId="263"/>
        </pc:sldMkLst>
      </pc:sldChg>
      <pc:sldChg chg="del">
        <pc:chgData name="Caio Eduardo Ireno" userId="1862f81e13df3e98" providerId="LiveId" clId="{0742E323-E5EB-4403-B790-4CA150155DAB}" dt="2024-08-28T00:50:27.517" v="0" actId="47"/>
        <pc:sldMkLst>
          <pc:docMk/>
          <pc:sldMk cId="0" sldId="264"/>
        </pc:sldMkLst>
      </pc:sldChg>
      <pc:sldChg chg="del">
        <pc:chgData name="Caio Eduardo Ireno" userId="1862f81e13df3e98" providerId="LiveId" clId="{0742E323-E5EB-4403-B790-4CA150155DAB}" dt="2024-08-28T00:50:27.517" v="0" actId="47"/>
        <pc:sldMkLst>
          <pc:docMk/>
          <pc:sldMk cId="0" sldId="265"/>
        </pc:sldMkLst>
      </pc:sldChg>
      <pc:sldChg chg="modSp mod">
        <pc:chgData name="Caio Eduardo Ireno" userId="1862f81e13df3e98" providerId="LiveId" clId="{0742E323-E5EB-4403-B790-4CA150155DAB}" dt="2024-08-28T00:50:58.828" v="19" actId="20577"/>
        <pc:sldMkLst>
          <pc:docMk/>
          <pc:sldMk cId="0" sldId="266"/>
        </pc:sldMkLst>
        <pc:spChg chg="mod">
          <ac:chgData name="Caio Eduardo Ireno" userId="1862f81e13df3e98" providerId="LiveId" clId="{0742E323-E5EB-4403-B790-4CA150155DAB}" dt="2024-08-28T00:50:34.680" v="9" actId="20577"/>
          <ac:spMkLst>
            <pc:docMk/>
            <pc:sldMk cId="0" sldId="266"/>
            <ac:spMk id="158" creationId="{00000000-0000-0000-0000-000000000000}"/>
          </ac:spMkLst>
        </pc:spChg>
        <pc:spChg chg="mod">
          <ac:chgData name="Caio Eduardo Ireno" userId="1862f81e13df3e98" providerId="LiveId" clId="{0742E323-E5EB-4403-B790-4CA150155DAB}" dt="2024-08-28T00:50:58.828" v="19" actId="20577"/>
          <ac:spMkLst>
            <pc:docMk/>
            <pc:sldMk cId="0" sldId="266"/>
            <ac:spMk id="159" creationId="{00000000-0000-0000-0000-000000000000}"/>
          </ac:spMkLst>
        </pc:spChg>
      </pc:sldChg>
      <pc:sldChg chg="ord">
        <pc:chgData name="Caio Eduardo Ireno" userId="1862f81e13df3e98" providerId="LiveId" clId="{0742E323-E5EB-4403-B790-4CA150155DAB}" dt="2024-08-28T00:50:57.184" v="17" actId="20578"/>
        <pc:sldMkLst>
          <pc:docMk/>
          <pc:sldMk cId="0" sldId="267"/>
        </pc:sldMkLst>
      </pc:sldChg>
      <pc:sldChg chg="modSp mod">
        <pc:chgData name="Caio Eduardo Ireno" userId="1862f81e13df3e98" providerId="LiveId" clId="{0742E323-E5EB-4403-B790-4CA150155DAB}" dt="2024-08-28T00:53:04.850" v="48" actId="14100"/>
        <pc:sldMkLst>
          <pc:docMk/>
          <pc:sldMk cId="0" sldId="268"/>
        </pc:sldMkLst>
        <pc:spChg chg="mod">
          <ac:chgData name="Caio Eduardo Ireno" userId="1862f81e13df3e98" providerId="LiveId" clId="{0742E323-E5EB-4403-B790-4CA150155DAB}" dt="2024-08-28T00:53:04.850" v="48" actId="14100"/>
          <ac:spMkLst>
            <pc:docMk/>
            <pc:sldMk cId="0" sldId="268"/>
            <ac:spMk id="175" creationId="{00000000-0000-0000-0000-000000000000}"/>
          </ac:spMkLst>
        </pc:spChg>
        <pc:picChg chg="mod">
          <ac:chgData name="Caio Eduardo Ireno" userId="1862f81e13df3e98" providerId="LiveId" clId="{0742E323-E5EB-4403-B790-4CA150155DAB}" dt="2024-08-28T00:52:58.050" v="46" actId="1076"/>
          <ac:picMkLst>
            <pc:docMk/>
            <pc:sldMk cId="0" sldId="268"/>
            <ac:picMk id="174" creationId="{00000000-0000-0000-0000-000000000000}"/>
          </ac:picMkLst>
        </pc:picChg>
      </pc:sldChg>
      <pc:sldChg chg="ord">
        <pc:chgData name="Caio Eduardo Ireno" userId="1862f81e13df3e98" providerId="LiveId" clId="{0742E323-E5EB-4403-B790-4CA150155DAB}" dt="2024-08-28T00:52:26.671" v="38"/>
        <pc:sldMkLst>
          <pc:docMk/>
          <pc:sldMk cId="0" sldId="269"/>
        </pc:sldMkLst>
      </pc:sldChg>
      <pc:sldChg chg="del">
        <pc:chgData name="Caio Eduardo Ireno" userId="1862f81e13df3e98" providerId="LiveId" clId="{0742E323-E5EB-4403-B790-4CA150155DAB}" dt="2024-08-28T00:51:37.877" v="20" actId="47"/>
        <pc:sldMkLst>
          <pc:docMk/>
          <pc:sldMk cId="0" sldId="270"/>
        </pc:sldMkLst>
      </pc:sldChg>
      <pc:sldChg chg="del">
        <pc:chgData name="Caio Eduardo Ireno" userId="1862f81e13df3e98" providerId="LiveId" clId="{0742E323-E5EB-4403-B790-4CA150155DAB}" dt="2024-08-28T00:51:37.877" v="20" actId="47"/>
        <pc:sldMkLst>
          <pc:docMk/>
          <pc:sldMk cId="0" sldId="271"/>
        </pc:sldMkLst>
      </pc:sldChg>
      <pc:sldChg chg="del">
        <pc:chgData name="Caio Eduardo Ireno" userId="1862f81e13df3e98" providerId="LiveId" clId="{0742E323-E5EB-4403-B790-4CA150155DAB}" dt="2024-08-28T00:51:37.877" v="20" actId="47"/>
        <pc:sldMkLst>
          <pc:docMk/>
          <pc:sldMk cId="0" sldId="274"/>
        </pc:sldMkLst>
      </pc:sldChg>
      <pc:sldChg chg="del">
        <pc:chgData name="Caio Eduardo Ireno" userId="1862f81e13df3e98" providerId="LiveId" clId="{0742E323-E5EB-4403-B790-4CA150155DAB}" dt="2024-08-28T00:51:39.666" v="21" actId="47"/>
        <pc:sldMkLst>
          <pc:docMk/>
          <pc:sldMk cId="0" sldId="276"/>
        </pc:sldMkLst>
      </pc:sldChg>
      <pc:sldChg chg="del">
        <pc:chgData name="Caio Eduardo Ireno" userId="1862f81e13df3e98" providerId="LiveId" clId="{0742E323-E5EB-4403-B790-4CA150155DAB}" dt="2024-08-28T00:50:27.517" v="0" actId="47"/>
        <pc:sldMkLst>
          <pc:docMk/>
          <pc:sldMk cId="1911100402" sldId="277"/>
        </pc:sldMkLst>
      </pc:sldChg>
      <pc:sldChg chg="del">
        <pc:chgData name="Caio Eduardo Ireno" userId="1862f81e13df3e98" providerId="LiveId" clId="{0742E323-E5EB-4403-B790-4CA150155DAB}" dt="2024-08-28T00:50:27.517" v="0" actId="47"/>
        <pc:sldMkLst>
          <pc:docMk/>
          <pc:sldMk cId="1547143168" sldId="278"/>
        </pc:sldMkLst>
      </pc:sldChg>
      <pc:sldChg chg="del">
        <pc:chgData name="Caio Eduardo Ireno" userId="1862f81e13df3e98" providerId="LiveId" clId="{0742E323-E5EB-4403-B790-4CA150155DAB}" dt="2024-08-28T00:50:27.517" v="0" actId="47"/>
        <pc:sldMkLst>
          <pc:docMk/>
          <pc:sldMk cId="2641042882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ycx9hFGHo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/>
              <a:t>http://www.vertabelo.com/blog/notes-from-the-lab/sql-or-sequel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 is the winner?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guess nobody. 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“Sequel” 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gets the most votes, but Chamberlin says 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“Ess-Cue-Ell,” 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he gets an extra vote because he’s the co-developer of SQL. Is the historical context that relevant?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Also, note that implementations may have their own preferences.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official way to pronounce “MySQL” is 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“My Ess Que Ell” 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pt-BR" sz="839" b="0" i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“my sequel”), 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some do not mind if you pronounce it as “my sequel” or in some other localized way.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SQL Server is also very often pronounced as “sequel server”: 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 Gates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uses it on his </a:t>
            </a:r>
            <a:r>
              <a:rPr lang="pt-BR" sz="839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SQL Server/Miller Lite Commercial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Martin Fowler, the co-author of NoSQL Distilled pronounces it 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“No-sequel” 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database. 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 look at Oracle’s official documentation on SQL, it says it’s still pronounced “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sequel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PostgreSQL wouldn’t sound right as “postgresequel” but “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post-GRES-que-ell”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simply “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was also usually paired with the acronym RDBMS (relational database management system). SQL/RDBMS isn’t pronounced “sequel-reedbums” but rather “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S-Q-L-R-D-B-M-S”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as pointed out by an anonymous user in one of the many S.Q.L. vs. sequel discussions.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little consistency in database products. One thing that is commonly seen is that almost everyone who is talking about the 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itself uses “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S.Q.L.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When talking about a 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or a vendor dialect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“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sequel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is used. For example, “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 – seque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l” (PL/SQL), “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 – sequel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(T-SQL), and “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sequel server</a:t>
            </a: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(Microsoft SQL Server and Sybase SQL Server).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MySQL, PostgreSQL and SQLite all have official pronunciations of S.Q.L.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and Oracle products have adopted the pronunciation “sequel” However, thinking about Oracle’s acquisition of MySQL, we can start wonder: will we soon be saying “My sequel” or will we still say MySQL?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Oracle and Microsoft are giants in the database world, so should we respect their way of saying SQL?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argument: “If I was using Sequel, I’d call it “sequel.” I’m using SQL, so I call it S.Q.L.” People can let their imaginations run wild inventing more pronunciations: let go their imagination inventing more: </a:t>
            </a:r>
            <a:r>
              <a:rPr lang="pt-BR" sz="839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squall, sqwool, sqwll, squirrel</a:t>
            </a:r>
            <a:endParaRPr sz="839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pt-BR" sz="839"/>
            </a:br>
            <a:r>
              <a:rPr lang="pt-BR" sz="839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Finally, is it relevant and important to debate the proper way to pronounce SQL? Some users believe that it is.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839"/>
          </a:p>
        </p:txBody>
      </p:sp>
      <p:sp>
        <p:nvSpPr>
          <p:cNvPr id="170" name="Google Shape;170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1086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0871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2977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18589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55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56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193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554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60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469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0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nVAOn9rNkc" TargetMode="External"/><Relationship Id="rId4" Type="http://schemas.openxmlformats.org/officeDocument/2006/relationships/hyperlink" Target="https://www.youtube.com/watch?v=hQDblYvY9R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362200" y="4876800"/>
            <a:ext cx="6575896" cy="104112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0" tIns="34276" rIns="68570" bIns="34276" rtlCol="0" anchor="ctr" anchorCtr="0">
            <a:noAutofit/>
          </a:bodyPr>
          <a:lstStyle/>
          <a:p>
            <a:pPr algn="r" rtl="0">
              <a:lnSpc>
                <a:spcPct val="150000"/>
              </a:lnSpc>
              <a:buClr>
                <a:schemeClr val="dk1"/>
              </a:buClr>
              <a:buSzPts val="1500"/>
            </a:pPr>
            <a:r>
              <a:rPr lang="pt-BR" sz="2200" dirty="0">
                <a:solidFill>
                  <a:schemeClr val="bg1"/>
                </a:solidFill>
              </a:rPr>
              <a:t>Caio Eduardo do Prado Ireno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B95F1B-5CD5-4773-AA9D-9CE37A1E3A80}"/>
              </a:ext>
            </a:extLst>
          </p:cNvPr>
          <p:cNvSpPr txBox="1"/>
          <p:nvPr/>
        </p:nvSpPr>
        <p:spPr>
          <a:xfrm>
            <a:off x="1485900" y="3162300"/>
            <a:ext cx="48759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Spotify</a:t>
            </a:r>
            <a:endParaRPr lang="pt-BR" sz="2700" dirty="0">
              <a:solidFill>
                <a:schemeClr val="bg1"/>
              </a:solidFill>
            </a:endParaRPr>
          </a:p>
        </p:txBody>
      </p:sp>
      <p:pic>
        <p:nvPicPr>
          <p:cNvPr id="5" name="Picture 8" descr="Centro Universitário - Facens">
            <a:extLst>
              <a:ext uri="{FF2B5EF4-FFF2-40B4-BE49-F238E27FC236}">
                <a16:creationId xmlns:a16="http://schemas.microsoft.com/office/drawing/2014/main" id="{C8735FEC-48AF-F848-7511-574D0EF26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549" y="1463300"/>
            <a:ext cx="3372903" cy="107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356736" y="317773"/>
            <a:ext cx="7406640" cy="612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 err="1"/>
              <a:t>Video</a:t>
            </a:r>
            <a:r>
              <a:rPr lang="pt-BR" dirty="0"/>
              <a:t> do </a:t>
            </a:r>
            <a:r>
              <a:rPr lang="pt-BR" dirty="0" err="1"/>
              <a:t>spotify</a:t>
            </a:r>
            <a:endParaRPr dirty="0"/>
          </a:p>
        </p:txBody>
      </p:sp>
      <p:sp>
        <p:nvSpPr>
          <p:cNvPr id="159" name="Google Shape;159;p10"/>
          <p:cNvSpPr txBox="1">
            <a:spLocks noGrp="1"/>
          </p:cNvSpPr>
          <p:nvPr>
            <p:ph idx="1"/>
          </p:nvPr>
        </p:nvSpPr>
        <p:spPr>
          <a:xfrm>
            <a:off x="236544" y="1120074"/>
            <a:ext cx="8480700" cy="44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7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 dirty="0">
                <a:latin typeface="+mn-lt"/>
              </a:rPr>
              <a:t>Vamos assistir a um vídeo sobre as práticas do </a:t>
            </a:r>
            <a:r>
              <a:rPr lang="pt-BR" sz="2400" dirty="0" err="1">
                <a:latin typeface="+mn-lt"/>
              </a:rPr>
              <a:t>Spotify</a:t>
            </a:r>
            <a:r>
              <a:rPr lang="pt-BR" sz="2400" dirty="0">
                <a:latin typeface="+mn-lt"/>
              </a:rPr>
              <a:t> para aumentar a </a:t>
            </a:r>
            <a:r>
              <a:rPr lang="pt-BR" sz="2400" b="1" dirty="0">
                <a:latin typeface="+mn-lt"/>
              </a:rPr>
              <a:t>autonomia</a:t>
            </a:r>
            <a:r>
              <a:rPr lang="pt-BR" sz="2400" dirty="0">
                <a:latin typeface="+mn-lt"/>
              </a:rPr>
              <a:t> dos seus programadores e programadoras.</a:t>
            </a:r>
          </a:p>
          <a:p>
            <a:pPr marL="177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sz="2400" dirty="0">
              <a:latin typeface="+mn-lt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pt-BR" sz="2400" dirty="0">
                <a:latin typeface="+mn-lt"/>
              </a:rPr>
              <a:t>E depois responder umas perguntas.</a:t>
            </a:r>
          </a:p>
          <a:p>
            <a:pPr marL="177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pt-BR" sz="2400" dirty="0">
              <a:latin typeface="+mn-lt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pt-BR" sz="2400" b="1" dirty="0">
                <a:latin typeface="+mn-lt"/>
              </a:rPr>
              <a:t>Antes do vídeo</a:t>
            </a:r>
            <a:r>
              <a:rPr lang="pt-BR" sz="2400" dirty="0">
                <a:latin typeface="+mn-lt"/>
              </a:rPr>
              <a:t>, vamos dar uma olhada nas perguntas</a:t>
            </a: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lang="pt-BR" sz="2000" dirty="0">
              <a:latin typeface="+mn-lt"/>
            </a:endParaRPr>
          </a:p>
        </p:txBody>
      </p:sp>
      <p:sp>
        <p:nvSpPr>
          <p:cNvPr id="157" name="Google Shape;157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462300" y="386749"/>
            <a:ext cx="8219400" cy="6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Contexto da disciplina</a:t>
            </a:r>
            <a:endParaRPr dirty="0"/>
          </a:p>
        </p:txBody>
      </p:sp>
      <p:sp>
        <p:nvSpPr>
          <p:cNvPr id="166" name="Google Shape;166;p11"/>
          <p:cNvSpPr txBox="1">
            <a:spLocks noGrp="1"/>
          </p:cNvSpPr>
          <p:nvPr>
            <p:ph idx="1"/>
          </p:nvPr>
        </p:nvSpPr>
        <p:spPr>
          <a:xfrm>
            <a:off x="287400" y="1341337"/>
            <a:ext cx="8569200" cy="52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lvl="0" indent="-45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000" dirty="0">
                <a:latin typeface="+mn-lt"/>
              </a:rPr>
              <a:t>O que ele quer dizer com “</a:t>
            </a:r>
            <a:r>
              <a:rPr lang="pt-BR" sz="2000" dirty="0" err="1">
                <a:latin typeface="+mn-lt"/>
              </a:rPr>
              <a:t>handoff</a:t>
            </a:r>
            <a:r>
              <a:rPr lang="pt-BR" sz="2000" dirty="0">
                <a:latin typeface="+mn-lt"/>
              </a:rPr>
              <a:t>”/“delegação”?</a:t>
            </a:r>
            <a:endParaRPr sz="2000" dirty="0">
              <a:latin typeface="+mn-lt"/>
            </a:endParaRPr>
          </a:p>
          <a:p>
            <a:pPr marL="450000" lvl="0" indent="-450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000" dirty="0">
                <a:latin typeface="+mn-lt"/>
              </a:rPr>
              <a:t>O que ele quer dizer com polinização cruzada?</a:t>
            </a:r>
            <a:endParaRPr sz="2000" dirty="0">
              <a:latin typeface="+mn-lt"/>
            </a:endParaRPr>
          </a:p>
          <a:p>
            <a:pPr marL="450000" lvl="0" indent="-450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000" dirty="0">
                <a:latin typeface="+mn-lt"/>
              </a:rPr>
              <a:t>Por quê, segundo o vídeo, um modelo de “self </a:t>
            </a:r>
            <a:r>
              <a:rPr lang="pt-BR" sz="2000" dirty="0" err="1">
                <a:latin typeface="+mn-lt"/>
              </a:rPr>
              <a:t>service</a:t>
            </a:r>
            <a:r>
              <a:rPr lang="pt-BR" sz="2000" dirty="0">
                <a:latin typeface="+mn-lt"/>
              </a:rPr>
              <a:t>” é melhor do que um modelo com </a:t>
            </a:r>
            <a:r>
              <a:rPr lang="pt-BR" sz="2000" dirty="0" err="1">
                <a:latin typeface="+mn-lt"/>
              </a:rPr>
              <a:t>handoffs</a:t>
            </a:r>
            <a:r>
              <a:rPr lang="pt-BR" sz="2000" dirty="0">
                <a:latin typeface="+mn-lt"/>
              </a:rPr>
              <a:t>/delegação?</a:t>
            </a:r>
            <a:endParaRPr sz="2000" dirty="0">
              <a:latin typeface="+mn-lt"/>
            </a:endParaRPr>
          </a:p>
          <a:p>
            <a:pPr marL="450000" lvl="0" indent="-450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000" dirty="0">
                <a:latin typeface="+mn-lt"/>
              </a:rPr>
              <a:t>Como sistemas distribuídos ajudam a minimizar </a:t>
            </a:r>
            <a:r>
              <a:rPr lang="pt-BR" sz="2000" dirty="0" err="1">
                <a:latin typeface="+mn-lt"/>
              </a:rPr>
              <a:t>handoff</a:t>
            </a:r>
            <a:r>
              <a:rPr lang="pt-BR" sz="2000" dirty="0">
                <a:latin typeface="+mn-lt"/>
              </a:rPr>
              <a:t>/delegação?</a:t>
            </a:r>
            <a:endParaRPr sz="2000" dirty="0">
              <a:latin typeface="+mn-lt"/>
            </a:endParaRPr>
          </a:p>
          <a:p>
            <a:pPr marL="450000" lvl="0" indent="-450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000" dirty="0">
                <a:latin typeface="+mn-lt"/>
              </a:rPr>
              <a:t>Como sistemas distribuídos ajudam a ideia de polinização cruzada?</a:t>
            </a:r>
            <a:endParaRPr sz="2000" dirty="0">
              <a:latin typeface="+mn-lt"/>
            </a:endParaRPr>
          </a:p>
          <a:p>
            <a:pPr marL="450000" lvl="0" indent="-450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000" dirty="0">
                <a:latin typeface="+mn-lt"/>
              </a:rPr>
              <a:t>Como sistemas distribuídos ajudam a testar ideias novas?</a:t>
            </a:r>
            <a:endParaRPr sz="2000" dirty="0">
              <a:latin typeface="+mn-lt"/>
            </a:endParaRPr>
          </a:p>
          <a:p>
            <a:pPr marL="450000" lvl="0" indent="-450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000" dirty="0">
                <a:latin typeface="+mn-lt"/>
              </a:rPr>
              <a:t>O vídeo fala muito sobre maximizar a autonomia das equipes e minimizar a necessidade de coordenação. Cite 7 práticas encontradas no vídeo que o </a:t>
            </a:r>
            <a:r>
              <a:rPr lang="pt-BR" sz="2000" dirty="0" err="1">
                <a:latin typeface="+mn-lt"/>
              </a:rPr>
              <a:t>Spotify</a:t>
            </a:r>
            <a:r>
              <a:rPr lang="pt-BR" sz="2000" dirty="0">
                <a:latin typeface="+mn-lt"/>
              </a:rPr>
              <a:t> implementou para esses fins.</a:t>
            </a:r>
            <a:endParaRPr sz="2000" dirty="0">
              <a:latin typeface="+mn-lt"/>
            </a:endParaRPr>
          </a:p>
          <a:p>
            <a:pPr marL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+mn-lt"/>
            </a:endParaRPr>
          </a:p>
        </p:txBody>
      </p:sp>
      <p:sp>
        <p:nvSpPr>
          <p:cNvPr id="164" name="Google Shape;164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title"/>
          </p:nvPr>
        </p:nvSpPr>
        <p:spPr>
          <a:xfrm>
            <a:off x="287399" y="293663"/>
            <a:ext cx="8712221" cy="63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Contexto da disciplina - segundo </a:t>
            </a:r>
            <a:r>
              <a:rPr lang="pt-BR" dirty="0" err="1"/>
              <a:t>video</a:t>
            </a:r>
            <a:endParaRPr dirty="0"/>
          </a:p>
        </p:txBody>
      </p:sp>
      <p:sp>
        <p:nvSpPr>
          <p:cNvPr id="182" name="Google Shape;182;p13"/>
          <p:cNvSpPr txBox="1">
            <a:spLocks noGrp="1"/>
          </p:cNvSpPr>
          <p:nvPr>
            <p:ph idx="1"/>
          </p:nvPr>
        </p:nvSpPr>
        <p:spPr>
          <a:xfrm>
            <a:off x="287399" y="1183391"/>
            <a:ext cx="8569200" cy="52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000" lvl="0" indent="-450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pt-BR" sz="2400" dirty="0"/>
              <a:t>Cite 4 medidas que o </a:t>
            </a:r>
            <a:r>
              <a:rPr lang="pt-BR" sz="2400" dirty="0" err="1"/>
              <a:t>Spotify</a:t>
            </a:r>
            <a:r>
              <a:rPr lang="pt-BR" sz="2400" dirty="0"/>
              <a:t> toma para minimizar o impacto de um erro.</a:t>
            </a:r>
            <a:endParaRPr dirty="0"/>
          </a:p>
          <a:p>
            <a:pPr marL="450000" lvl="0" indent="-450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pt-BR" sz="2400" dirty="0"/>
              <a:t>Qual é a vantagem de minimizar o impacto de um erro ao invés de impedir a ocorrência de um erro?</a:t>
            </a:r>
            <a:endParaRPr dirty="0"/>
          </a:p>
          <a:p>
            <a:pPr marL="450000" lvl="0" indent="-450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pt-BR" sz="2400" dirty="0"/>
              <a:t>Cite uma ou mais medidas que o </a:t>
            </a:r>
            <a:r>
              <a:rPr lang="pt-BR" sz="2400" dirty="0" err="1"/>
              <a:t>Spotify</a:t>
            </a:r>
            <a:r>
              <a:rPr lang="pt-BR" sz="2400" dirty="0"/>
              <a:t> toma para aumentar a velocidade de correção de um erro.</a:t>
            </a:r>
            <a:endParaRPr dirty="0"/>
          </a:p>
          <a:p>
            <a:pPr marL="450000" lvl="0" indent="-450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pt-BR" sz="2400" dirty="0"/>
              <a:t>Cite uma ou mais medidas que o </a:t>
            </a:r>
            <a:r>
              <a:rPr lang="pt-BR" sz="2400" dirty="0" err="1"/>
              <a:t>Spotify</a:t>
            </a:r>
            <a:r>
              <a:rPr lang="pt-BR" sz="2400" dirty="0"/>
              <a:t> toma para evitar manter </a:t>
            </a:r>
            <a:r>
              <a:rPr lang="pt-BR" sz="2400" dirty="0" err="1"/>
              <a:t>features</a:t>
            </a:r>
            <a:r>
              <a:rPr lang="pt-BR" sz="2400" dirty="0"/>
              <a:t> não desejáveis na base de código.</a:t>
            </a:r>
            <a:endParaRPr dirty="0"/>
          </a:p>
          <a:p>
            <a:pPr marL="450000" lvl="0" indent="-45000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 startAt="8"/>
            </a:pPr>
            <a:r>
              <a:rPr lang="pt-BR" sz="2400" dirty="0"/>
              <a:t>Cite duas medidas (uma da primeira parte do vídeo e uma do segundo, mas se você achar mais, isso é ótimo!) que o </a:t>
            </a:r>
            <a:r>
              <a:rPr lang="pt-BR" sz="2400" dirty="0" err="1"/>
              <a:t>Spotify</a:t>
            </a:r>
            <a:r>
              <a:rPr lang="pt-BR" sz="2400" dirty="0"/>
              <a:t> toma para maximizar o “aprendizado institucional” (aumentar o conhecimento e melhorar os processos dentro da empresa).</a:t>
            </a:r>
            <a:endParaRPr dirty="0"/>
          </a:p>
        </p:txBody>
      </p:sp>
      <p:sp>
        <p:nvSpPr>
          <p:cNvPr id="180" name="Google Shape;180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12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8282" y="538553"/>
            <a:ext cx="7719789" cy="396607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75" name="Google Shape;175;p12"/>
          <p:cNvSpPr/>
          <p:nvPr/>
        </p:nvSpPr>
        <p:spPr>
          <a:xfrm>
            <a:off x="467545" y="5011047"/>
            <a:ext cx="7821050" cy="12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1: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https://www.youtube.com/watch?v=hQDblYvY9RY</a:t>
            </a:r>
            <a:endParaRPr lang="pt-BR"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2: 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https://www.youtube.com/watch?v=6nVAOn9rNkc</a:t>
            </a:r>
            <a:r>
              <a:rPr lang="pt-BR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3472854" y="3429000"/>
            <a:ext cx="2198291" cy="93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cap="none" dirty="0">
                <a:latin typeface="Calibri"/>
                <a:ea typeface="Calibri"/>
                <a:cs typeface="Calibri"/>
                <a:sym typeface="Calibri"/>
              </a:rPr>
              <a:t>Obrigado!</a:t>
            </a:r>
            <a:br>
              <a:rPr lang="pt-BR" sz="3600" cap="none" dirty="0">
                <a:latin typeface="Calibri"/>
                <a:ea typeface="Calibri"/>
                <a:cs typeface="Calibri"/>
                <a:sym typeface="Calibri"/>
              </a:rPr>
            </a:br>
            <a:endParaRPr sz="2880" b="0" cap="none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B9360C90-C3B6-4263-8C44-0127759AAEFB}" vid="{4595E35B-DCD2-4814-9DBC-69D05506B73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708</TotalTime>
  <Words>800</Words>
  <Application>Microsoft Macintosh PowerPoint</Application>
  <PresentationFormat>Apresentação na tela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Corbel</vt:lpstr>
      <vt:lpstr>Noto Sans Symbols</vt:lpstr>
      <vt:lpstr>Tema1</vt:lpstr>
      <vt:lpstr>Apresentação do PowerPoint</vt:lpstr>
      <vt:lpstr>Video do spotify</vt:lpstr>
      <vt:lpstr>Contexto da disciplina</vt:lpstr>
      <vt:lpstr>Contexto da disciplina - segundo video</vt:lpstr>
      <vt:lpstr>Apresentação do PowerPoint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APIs e Microsserviços Aula 01 – Apresentação da Disciplina</dc:title>
  <dc:creator>Caio Eduardo Ireno</dc:creator>
  <cp:lastModifiedBy>Caio Eduardo Ireno</cp:lastModifiedBy>
  <cp:revision>11</cp:revision>
  <dcterms:modified xsi:type="dcterms:W3CDTF">2025-05-19T19:06:57Z</dcterms:modified>
</cp:coreProperties>
</file>