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4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94" r:id="rId10"/>
    <p:sldId id="266" r:id="rId11"/>
    <p:sldId id="262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89" r:id="rId36"/>
    <p:sldId id="290" r:id="rId37"/>
    <p:sldId id="296" r:id="rId38"/>
    <p:sldId id="291" r:id="rId39"/>
    <p:sldId id="292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8F8F1-0789-4320-9A7E-75CA362B16F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EEA68-FE44-485A-B8D5-06636F1D3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1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8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78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66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697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28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8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4" y="168275"/>
            <a:ext cx="2351966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7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5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04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87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E36A-1B1A-472B-A802-E21C29A5225D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DA1939-10F9-4617-B8DF-189D73A6A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0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911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loudmqtt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33E835D-AE06-4627-8601-6D6A3E538A07}"/>
              </a:ext>
            </a:extLst>
          </p:cNvPr>
          <p:cNvSpPr/>
          <p:nvPr/>
        </p:nvSpPr>
        <p:spPr>
          <a:xfrm>
            <a:off x="478012" y="677641"/>
            <a:ext cx="996563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b="0" i="0" u="none" strike="noStrike" baseline="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endParaRPr lang="pt-BR" sz="1200" b="0" i="0" u="none" strike="noStrike" baseline="0" dirty="0">
              <a:latin typeface="Lucida Sans Unicode" panose="020B0602030504020204" pitchFamily="34" charset="0"/>
            </a:endParaRPr>
          </a:p>
          <a:p>
            <a:pPr algn="ctr"/>
            <a:r>
              <a:rPr lang="pt-BR" sz="1200" b="0" i="0" u="none" strike="noStrike" baseline="0" dirty="0">
                <a:latin typeface="Lucida Sans Unicode" panose="020B0602030504020204" pitchFamily="34" charset="0"/>
              </a:rPr>
              <a:t> </a:t>
            </a:r>
            <a:r>
              <a:rPr lang="pt-BR" sz="5400" dirty="0" err="1" smtClean="0">
                <a:latin typeface="Lucida Sans Unicode" panose="020B0602030504020204" pitchFamily="34" charset="0"/>
              </a:rPr>
              <a:t>IoT</a:t>
            </a:r>
            <a:endParaRPr lang="pt-BR" sz="5400" b="0" i="0" u="none" strike="noStrike" baseline="0" dirty="0">
              <a:latin typeface="Lucida Sans Unicode" panose="020B0602030504020204" pitchFamily="34" charset="0"/>
            </a:endParaRPr>
          </a:p>
          <a:p>
            <a:endParaRPr lang="pt-BR" sz="5400" dirty="0">
              <a:latin typeface="Lucida Sans Unicode" panose="020B0602030504020204" pitchFamily="34" charset="0"/>
            </a:endParaRPr>
          </a:p>
          <a:p>
            <a:r>
              <a:rPr lang="pt-BR" sz="5400" b="0" i="0" u="none" strike="noStrike" baseline="0" dirty="0">
                <a:latin typeface="Lucida Sans Unicode" panose="020B0602030504020204" pitchFamily="34" charset="0"/>
              </a:rPr>
              <a:t> </a:t>
            </a:r>
          </a:p>
          <a:p>
            <a:pPr algn="ctr"/>
            <a:r>
              <a:rPr lang="pt-BR" sz="4400" b="0" i="0" u="none" strike="noStrike" baseline="0" dirty="0">
                <a:latin typeface="Lucida Sans Unicode" panose="020B0602030504020204" pitchFamily="34" charset="0"/>
              </a:rPr>
              <a:t>Módulo Básico 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9EA469B-54AB-4182-9761-CD4CEC264988}"/>
              </a:ext>
            </a:extLst>
          </p:cNvPr>
          <p:cNvSpPr txBox="1"/>
          <p:nvPr/>
        </p:nvSpPr>
        <p:spPr>
          <a:xfrm>
            <a:off x="967409" y="5314121"/>
            <a:ext cx="3246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Fernando Candido</a:t>
            </a:r>
          </a:p>
          <a:p>
            <a:r>
              <a:rPr lang="pt-BR" sz="3200" dirty="0"/>
              <a:t>Matias Fernandes</a:t>
            </a:r>
          </a:p>
        </p:txBody>
      </p:sp>
    </p:spTree>
    <p:extLst>
      <p:ext uri="{BB962C8B-B14F-4D97-AF65-F5344CB8AC3E}">
        <p14:creationId xmlns:p14="http://schemas.microsoft.com/office/powerpoint/2010/main" val="6035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protoboard com marcações">
            <a:extLst>
              <a:ext uri="{FF2B5EF4-FFF2-40B4-BE49-F238E27FC236}">
                <a16:creationId xmlns:a16="http://schemas.microsoft.com/office/drawing/2014/main" xmlns="" id="{AD9E5D1B-06CC-469A-B3B8-46C33342B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3428" y="1460866"/>
            <a:ext cx="7640574" cy="429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B9C2A-07CF-4FAB-9C26-6F0A90EC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75" y="83978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IDE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1C4B257-50C2-48E3-8666-4895B8E2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Ambiente de desenvolvimento gratuito “ARDUINO IDE” que pode ser baixado </a:t>
            </a:r>
            <a:r>
              <a:rPr lang="pt-BR" dirty="0">
                <a:hlinkClick r:id="rId2"/>
              </a:rPr>
              <a:t>https://www.arduino.cc/en/Main/Software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 principais funções do Arduino são:</a:t>
            </a:r>
          </a:p>
          <a:p>
            <a:pPr lvl="1"/>
            <a:r>
              <a:rPr lang="pt-BR" dirty="0"/>
              <a:t>Escrever o código do programa </a:t>
            </a:r>
          </a:p>
          <a:p>
            <a:pPr lvl="1"/>
            <a:r>
              <a:rPr lang="pt-BR" dirty="0"/>
              <a:t>Salvar o código do programa </a:t>
            </a:r>
          </a:p>
          <a:p>
            <a:pPr lvl="1"/>
            <a:r>
              <a:rPr lang="pt-BR" dirty="0"/>
              <a:t>Compilar um programa </a:t>
            </a:r>
          </a:p>
          <a:p>
            <a:pPr lvl="1"/>
            <a:r>
              <a:rPr lang="pt-BR" dirty="0"/>
              <a:t>Transportar o código compilado para a placa do Arduino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7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81FB9AB0-B8EC-495E-8995-C803FA9B6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" t="-878" r="136" b="65024"/>
          <a:stretch/>
        </p:blipFill>
        <p:spPr>
          <a:xfrm>
            <a:off x="225286" y="1671638"/>
            <a:ext cx="11688417" cy="45594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713B62-2F4E-4754-A295-74054F6A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7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smtClean="0"/>
              <a:t>Funções Padrões da IDE</a:t>
            </a:r>
            <a:endParaRPr 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115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2C9720-CEF4-4D63-8649-2135428F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48" y="107323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Funções Setup e Loop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17EBC51-F085-41A8-AF05-C7CB1C43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setup()</a:t>
            </a:r>
            <a:r>
              <a:rPr lang="pt-BR" dirty="0"/>
              <a:t>: onde devem ser definidas algumas configurações iniciais do programa. Executa uma única vez. 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loop()</a:t>
            </a:r>
            <a:r>
              <a:rPr lang="pt-BR" dirty="0"/>
              <a:t>: função principal do programa. Fica executando indefinidamente. </a:t>
            </a:r>
          </a:p>
          <a:p>
            <a:endParaRPr lang="pt-BR" dirty="0"/>
          </a:p>
          <a:p>
            <a:r>
              <a:rPr lang="pt-BR" dirty="0"/>
              <a:t>Todo Programa para o Arduino deve ter sempre essas duas funções.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0455BE-16C8-42FD-A985-14FC9492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31" y="2602147"/>
            <a:ext cx="8596668" cy="1320800"/>
          </a:xfrm>
        </p:spPr>
        <p:txBody>
          <a:bodyPr/>
          <a:lstStyle/>
          <a:p>
            <a:r>
              <a:rPr lang="pt-BR" dirty="0" smtClean="0"/>
              <a:t>Primeiro Exemplo com 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51208" y="4760097"/>
            <a:ext cx="8596668" cy="388077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9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0192C0-E2C8-41AB-BBA0-DE5B2B3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838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Monitor Serial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B23F4-23E3-4587-B06D-B5FF592E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monitor serial (PORTA COM) </a:t>
            </a:r>
            <a:r>
              <a:rPr lang="pt-BR" dirty="0"/>
              <a:t>é utilizado para comunicação entre o Arduino e o computador (PC).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O monitor serial pode ser aberto no </a:t>
            </a:r>
            <a:r>
              <a:rPr lang="pt-BR" dirty="0">
                <a:solidFill>
                  <a:srgbClr val="FF0000"/>
                </a:solidFill>
              </a:rPr>
              <a:t>menu tools </a:t>
            </a:r>
            <a:r>
              <a:rPr lang="pt-BR" dirty="0"/>
              <a:t>opção </a:t>
            </a:r>
            <a:r>
              <a:rPr lang="pt-BR" dirty="0">
                <a:solidFill>
                  <a:srgbClr val="FF0000"/>
                </a:solidFill>
              </a:rPr>
              <a:t>serial monitor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pressionando as teclas </a:t>
            </a:r>
            <a:r>
              <a:rPr lang="pt-BR" dirty="0">
                <a:solidFill>
                  <a:srgbClr val="FF0000"/>
                </a:solidFill>
              </a:rPr>
              <a:t>CTRL + SHIFT + M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 principais funções do monitor serial são: </a:t>
            </a:r>
            <a:r>
              <a:rPr lang="pt-BR" dirty="0" err="1">
                <a:solidFill>
                  <a:srgbClr val="FF0000"/>
                </a:solidFill>
              </a:rPr>
              <a:t>begin</a:t>
            </a:r>
            <a:r>
              <a:rPr lang="pt-BR" dirty="0">
                <a:solidFill>
                  <a:srgbClr val="FF0000"/>
                </a:solidFill>
              </a:rPr>
              <a:t>(), </a:t>
            </a:r>
            <a:r>
              <a:rPr lang="pt-BR" dirty="0" err="1">
                <a:solidFill>
                  <a:srgbClr val="FF0000"/>
                </a:solidFill>
              </a:rPr>
              <a:t>read</a:t>
            </a:r>
            <a:r>
              <a:rPr lang="pt-BR" dirty="0">
                <a:solidFill>
                  <a:srgbClr val="FF0000"/>
                </a:solidFill>
              </a:rPr>
              <a:t>(), </a:t>
            </a:r>
            <a:r>
              <a:rPr lang="pt-BR" dirty="0" err="1">
                <a:solidFill>
                  <a:srgbClr val="FF0000"/>
                </a:solidFill>
              </a:rPr>
              <a:t>write</a:t>
            </a:r>
            <a:r>
              <a:rPr lang="pt-BR" dirty="0">
                <a:solidFill>
                  <a:srgbClr val="FF0000"/>
                </a:solidFill>
              </a:rPr>
              <a:t>(), print(), </a:t>
            </a:r>
            <a:r>
              <a:rPr lang="pt-BR" dirty="0" err="1">
                <a:solidFill>
                  <a:srgbClr val="FF0000"/>
                </a:solidFill>
              </a:rPr>
              <a:t>println</a:t>
            </a:r>
            <a:r>
              <a:rPr lang="pt-BR" dirty="0">
                <a:solidFill>
                  <a:srgbClr val="FF0000"/>
                </a:solidFill>
              </a:rPr>
              <a:t>() e </a:t>
            </a:r>
            <a:r>
              <a:rPr lang="pt-BR" dirty="0" err="1">
                <a:solidFill>
                  <a:srgbClr val="FF0000"/>
                </a:solidFill>
              </a:rPr>
              <a:t>available</a:t>
            </a:r>
            <a:r>
              <a:rPr lang="pt-BR" dirty="0">
                <a:solidFill>
                  <a:srgbClr val="FF0000"/>
                </a:solidFill>
              </a:rPr>
              <a:t>().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D5CDA8-0C8B-41EA-8D6C-27FCC498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22" y="2696898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Monitor Serial – Exemplo, imprimindo uma mensagem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64271" y="5204235"/>
            <a:ext cx="8596668" cy="388077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346C7B-8C28-4B46-A195-76E03684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01" y="839789"/>
            <a:ext cx="8596668" cy="1320800"/>
          </a:xfrm>
        </p:spPr>
        <p:txBody>
          <a:bodyPr/>
          <a:lstStyle/>
          <a:p>
            <a:r>
              <a:rPr lang="pt-BR" dirty="0"/>
              <a:t>Portas Digitais e Portas analógicas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4AD5E76-3EEA-4AAB-881F-DAEDEC68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Arduino possui tanto portas digitais como portas analógicas.</a:t>
            </a:r>
          </a:p>
          <a:p>
            <a:pPr lvl="1"/>
            <a:r>
              <a:rPr lang="pt-BR" dirty="0"/>
              <a:t>As portas servem para comunicação entre o Arduino e dispositivos externos, por exemplo: ler um botão, acender um </a:t>
            </a:r>
            <a:r>
              <a:rPr lang="pt-BR" dirty="0" err="1"/>
              <a:t>led</a:t>
            </a:r>
            <a:r>
              <a:rPr lang="pt-BR" dirty="0"/>
              <a:t> ou uma lâmpada. </a:t>
            </a:r>
          </a:p>
          <a:p>
            <a:r>
              <a:rPr lang="pt-BR" dirty="0"/>
              <a:t>Conforme já mencionado, o Arduino UNO, possui </a:t>
            </a:r>
            <a:r>
              <a:rPr lang="pt-BR" dirty="0">
                <a:solidFill>
                  <a:srgbClr val="FF0000"/>
                </a:solidFill>
              </a:rPr>
              <a:t>14 portas digitais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6 portas analógicas</a:t>
            </a:r>
            <a:r>
              <a:rPr lang="pt-BR" dirty="0"/>
              <a:t> (que também podem ser utilizadas como portas digitais). </a:t>
            </a:r>
          </a:p>
          <a:p>
            <a:r>
              <a:rPr lang="pt-BR" dirty="0"/>
              <a:t>As portas digitais trabalham com valores bem definidos, ou seja, no caso do Arduino esses valores são </a:t>
            </a:r>
            <a:r>
              <a:rPr lang="pt-BR" dirty="0">
                <a:solidFill>
                  <a:srgbClr val="FF0000"/>
                </a:solidFill>
              </a:rPr>
              <a:t>0V e 5V</a:t>
            </a:r>
            <a:r>
              <a:rPr lang="pt-BR" dirty="0"/>
              <a:t>. </a:t>
            </a:r>
            <a:r>
              <a:rPr lang="pt-BR" dirty="0">
                <a:solidFill>
                  <a:srgbClr val="FF0000"/>
                </a:solidFill>
              </a:rPr>
              <a:t>0V</a:t>
            </a:r>
            <a:r>
              <a:rPr lang="pt-BR" dirty="0"/>
              <a:t> indica a </a:t>
            </a:r>
            <a:r>
              <a:rPr lang="pt-BR" dirty="0">
                <a:solidFill>
                  <a:srgbClr val="FF0000"/>
                </a:solidFill>
              </a:rPr>
              <a:t>ausência</a:t>
            </a:r>
            <a:r>
              <a:rPr lang="pt-BR" dirty="0"/>
              <a:t> de um sinal e </a:t>
            </a:r>
            <a:r>
              <a:rPr lang="pt-BR" dirty="0">
                <a:solidFill>
                  <a:srgbClr val="FF0000"/>
                </a:solidFill>
              </a:rPr>
              <a:t>5V</a:t>
            </a:r>
            <a:r>
              <a:rPr lang="pt-BR" dirty="0"/>
              <a:t> indica a </a:t>
            </a:r>
            <a:r>
              <a:rPr lang="pt-BR" dirty="0">
                <a:solidFill>
                  <a:srgbClr val="FF0000"/>
                </a:solidFill>
              </a:rPr>
              <a:t>presença</a:t>
            </a:r>
            <a:r>
              <a:rPr lang="pt-BR" dirty="0"/>
              <a:t> de um sinal.</a:t>
            </a:r>
          </a:p>
          <a:p>
            <a:r>
              <a:rPr lang="pt-BR" dirty="0"/>
              <a:t>Para </a:t>
            </a:r>
            <a:r>
              <a:rPr lang="pt-BR" dirty="0">
                <a:solidFill>
                  <a:srgbClr val="FF0000"/>
                </a:solidFill>
              </a:rPr>
              <a:t>escrever</a:t>
            </a:r>
            <a:r>
              <a:rPr lang="pt-BR" dirty="0"/>
              <a:t> em uma porta digital basta utilizar a função </a:t>
            </a:r>
            <a:r>
              <a:rPr lang="pt-BR" dirty="0" err="1">
                <a:solidFill>
                  <a:srgbClr val="FF0000"/>
                </a:solidFill>
              </a:rPr>
              <a:t>digitalWrite</a:t>
            </a:r>
            <a:r>
              <a:rPr lang="pt-BR" dirty="0">
                <a:solidFill>
                  <a:srgbClr val="FF0000"/>
                </a:solidFill>
              </a:rPr>
              <a:t>(pin, estado)</a:t>
            </a:r>
            <a:r>
              <a:rPr lang="pt-BR" dirty="0"/>
              <a:t>. </a:t>
            </a:r>
          </a:p>
          <a:p>
            <a:r>
              <a:rPr lang="pt-BR" dirty="0"/>
              <a:t>Para </a:t>
            </a:r>
            <a:r>
              <a:rPr lang="pt-BR" dirty="0">
                <a:solidFill>
                  <a:srgbClr val="FF0000"/>
                </a:solidFill>
              </a:rPr>
              <a:t>ler</a:t>
            </a:r>
            <a:r>
              <a:rPr lang="pt-BR" dirty="0"/>
              <a:t> um valor em uma porta digital basta utilizar a função </a:t>
            </a:r>
            <a:r>
              <a:rPr lang="pt-BR" dirty="0" err="1">
                <a:solidFill>
                  <a:srgbClr val="FF0000"/>
                </a:solidFill>
              </a:rPr>
              <a:t>digitalRead</a:t>
            </a:r>
            <a:r>
              <a:rPr lang="pt-BR" dirty="0">
                <a:solidFill>
                  <a:srgbClr val="FF0000"/>
                </a:solidFill>
              </a:rPr>
              <a:t>(pin)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52EAD9-566E-49F2-9F3A-A397A084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45" y="83978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Portas Analógicas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59CE5D0-3370-443F-8F66-43B76FEA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portas analógicas são utilizadas para entrada de dados. </a:t>
            </a:r>
          </a:p>
          <a:p>
            <a:r>
              <a:rPr lang="pt-BR" dirty="0"/>
              <a:t>Os valores lidos em uma porta analógica variam de </a:t>
            </a:r>
            <a:r>
              <a:rPr lang="pt-BR" dirty="0">
                <a:solidFill>
                  <a:srgbClr val="FF0000"/>
                </a:solidFill>
              </a:rPr>
              <a:t>0V a 5V</a:t>
            </a:r>
            <a:r>
              <a:rPr lang="pt-BR" dirty="0"/>
              <a:t>.</a:t>
            </a:r>
          </a:p>
          <a:p>
            <a:r>
              <a:rPr lang="pt-BR" dirty="0"/>
              <a:t>Para </a:t>
            </a:r>
            <a:r>
              <a:rPr lang="pt-BR" dirty="0">
                <a:solidFill>
                  <a:srgbClr val="FF0000"/>
                </a:solidFill>
              </a:rPr>
              <a:t>ler</a:t>
            </a:r>
            <a:r>
              <a:rPr lang="pt-BR" dirty="0"/>
              <a:t> uma valor em uma porta analógica basta utilizar a função </a:t>
            </a:r>
            <a:r>
              <a:rPr lang="pt-BR" dirty="0" err="1">
                <a:solidFill>
                  <a:srgbClr val="FF0000"/>
                </a:solidFill>
              </a:rPr>
              <a:t>analogRead</a:t>
            </a:r>
            <a:r>
              <a:rPr lang="pt-BR" dirty="0">
                <a:solidFill>
                  <a:srgbClr val="FF0000"/>
                </a:solidFill>
              </a:rPr>
              <a:t>(pin)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variavel</a:t>
            </a:r>
            <a:r>
              <a:rPr lang="pt-BR" dirty="0"/>
              <a:t> = A0;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outravariavel</a:t>
            </a:r>
            <a:r>
              <a:rPr lang="pt-BR" dirty="0"/>
              <a:t> = </a:t>
            </a:r>
            <a:r>
              <a:rPr lang="pt-BR" dirty="0" err="1"/>
              <a:t>analogRead</a:t>
            </a:r>
            <a:r>
              <a:rPr lang="pt-BR" dirty="0"/>
              <a:t>(</a:t>
            </a:r>
            <a:r>
              <a:rPr lang="pt-BR" dirty="0" err="1">
                <a:solidFill>
                  <a:srgbClr val="FF0000"/>
                </a:solidFill>
              </a:rPr>
              <a:t>variavel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rgbClr val="FF0000"/>
                </a:solidFill>
              </a:rPr>
              <a:t>pinMode</a:t>
            </a:r>
            <a:r>
              <a:rPr lang="pt-BR" dirty="0">
                <a:solidFill>
                  <a:srgbClr val="FF0000"/>
                </a:solidFill>
              </a:rPr>
              <a:t>(A0, INPUT)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6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FCFDB8-0394-4096-9C9A-9F7FB968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16" y="756308"/>
            <a:ext cx="10515600" cy="1160601"/>
          </a:xfrm>
        </p:spPr>
        <p:txBody>
          <a:bodyPr/>
          <a:lstStyle/>
          <a:p>
            <a:r>
              <a:rPr lang="pt-BR" dirty="0"/>
              <a:t>Entendendo Constantes 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CC6EF6E-2DA6-40C5-ACEE-CDCB0A4E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22" y="1809203"/>
            <a:ext cx="11025808" cy="4797286"/>
          </a:xfrm>
        </p:spPr>
        <p:txBody>
          <a:bodyPr>
            <a:normAutofit/>
          </a:bodyPr>
          <a:lstStyle/>
          <a:p>
            <a:r>
              <a:rPr lang="pt-BR" dirty="0"/>
              <a:t>Constante é um dado que </a:t>
            </a:r>
            <a:r>
              <a:rPr lang="pt-BR" dirty="0">
                <a:solidFill>
                  <a:srgbClr val="FF0000"/>
                </a:solidFill>
              </a:rPr>
              <a:t>não sofre variação</a:t>
            </a:r>
            <a:r>
              <a:rPr lang="pt-BR" dirty="0"/>
              <a:t> durante a execução do programa;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FF0000"/>
                </a:solidFill>
              </a:rPr>
              <a:t>criação de constantes</a:t>
            </a:r>
            <a:r>
              <a:rPr lang="pt-BR" dirty="0"/>
              <a:t> no Arduino pode ser feita de </a:t>
            </a:r>
            <a:r>
              <a:rPr lang="pt-BR" dirty="0">
                <a:solidFill>
                  <a:srgbClr val="FF0000"/>
                </a:solidFill>
              </a:rPr>
              <a:t>duas maneiras</a:t>
            </a:r>
            <a:r>
              <a:rPr lang="pt-BR" dirty="0"/>
              <a:t>: 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x = 100; // </a:t>
            </a:r>
            <a:r>
              <a:rPr lang="pt-BR" dirty="0" err="1"/>
              <a:t>const</a:t>
            </a:r>
            <a:r>
              <a:rPr lang="pt-BR" dirty="0"/>
              <a:t> é uma palavra reservada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#define</a:t>
            </a:r>
            <a:r>
              <a:rPr lang="pt-BR" dirty="0"/>
              <a:t> X 100  // define também é uma palavra reservada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 constantes definidas são: 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true</a:t>
            </a:r>
            <a:r>
              <a:rPr lang="pt-BR" dirty="0"/>
              <a:t> – indica valor lógico verdadeiro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false</a:t>
            </a:r>
            <a:r>
              <a:rPr lang="pt-BR" dirty="0"/>
              <a:t> – indica valor lógico falso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HIGH</a:t>
            </a:r>
            <a:r>
              <a:rPr lang="pt-BR" dirty="0"/>
              <a:t> – indica que uma porta está ativada, ou seja, está em 5V.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LOW</a:t>
            </a:r>
            <a:r>
              <a:rPr lang="pt-BR" dirty="0"/>
              <a:t> – indica que uma porta está desativada, ou seja, está em 0V.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INPUT</a:t>
            </a:r>
            <a:r>
              <a:rPr lang="pt-BR" dirty="0"/>
              <a:t> – indica que uma porta será de entrada de dados.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OUTPUT</a:t>
            </a:r>
            <a:r>
              <a:rPr lang="pt-BR" dirty="0"/>
              <a:t> – indica que uma porta será de saída de dados.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4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D110AA-AF7E-467E-A75F-39A0D0C2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8E7EC0-78F1-4632-A32C-6AF50C45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plataforma utilizada para prototipação de circuitos eletrônicos;</a:t>
            </a:r>
          </a:p>
          <a:p>
            <a:r>
              <a:rPr lang="pt-BR" dirty="0"/>
              <a:t>Sua programação é baseada em uma linguagem C++;</a:t>
            </a:r>
          </a:p>
          <a:p>
            <a:r>
              <a:rPr lang="pt-BR" dirty="0"/>
              <a:t>É um componente livre tanto em conceito de linguagem, quanto o seu hardware, portanto qualquer pessoa pode modificá-lo e </a:t>
            </a:r>
            <a:r>
              <a:rPr lang="pt-BR" dirty="0" err="1"/>
              <a:t>reproduzí-lo</a:t>
            </a:r>
            <a:r>
              <a:rPr lang="pt-BR" dirty="0"/>
              <a:t>.</a:t>
            </a:r>
          </a:p>
          <a:p>
            <a:r>
              <a:rPr lang="pt-BR" dirty="0"/>
              <a:t>Composto por microcontroladores (chips), estes incorporam várias funcionalidades;</a:t>
            </a:r>
          </a:p>
        </p:txBody>
      </p:sp>
    </p:spTree>
    <p:extLst>
      <p:ext uri="{BB962C8B-B14F-4D97-AF65-F5344CB8AC3E}">
        <p14:creationId xmlns:p14="http://schemas.microsoft.com/office/powerpoint/2010/main" val="21348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FCFDB8-0394-4096-9C9A-9F7FB968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91913"/>
            <a:ext cx="10515600" cy="1160601"/>
          </a:xfrm>
        </p:spPr>
        <p:txBody>
          <a:bodyPr/>
          <a:lstStyle/>
          <a:p>
            <a:r>
              <a:rPr lang="pt-BR" dirty="0"/>
              <a:t>Entendendo Constantes 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CC6EF6E-2DA6-40C5-ACEE-CDCB0A4E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7" y="2060714"/>
            <a:ext cx="11025808" cy="47972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Variáveis são </a:t>
            </a:r>
            <a:r>
              <a:rPr lang="pt-BR" dirty="0"/>
              <a:t>lugares (</a:t>
            </a:r>
            <a:r>
              <a:rPr lang="pt-BR" dirty="0">
                <a:solidFill>
                  <a:srgbClr val="FF0000"/>
                </a:solidFill>
              </a:rPr>
              <a:t>posições</a:t>
            </a:r>
            <a:r>
              <a:rPr lang="pt-BR" dirty="0"/>
              <a:t>) na </a:t>
            </a:r>
            <a:r>
              <a:rPr lang="pt-BR" dirty="0">
                <a:solidFill>
                  <a:srgbClr val="FF0000"/>
                </a:solidFill>
              </a:rPr>
              <a:t>memória principal</a:t>
            </a:r>
            <a:r>
              <a:rPr lang="pt-BR" dirty="0"/>
              <a:t> que servem </a:t>
            </a:r>
            <a:r>
              <a:rPr lang="pt-BR" dirty="0">
                <a:solidFill>
                  <a:srgbClr val="FF0000"/>
                </a:solidFill>
              </a:rPr>
              <a:t>para armazenar dados. </a:t>
            </a:r>
          </a:p>
          <a:p>
            <a:r>
              <a:rPr lang="pt-BR" dirty="0"/>
              <a:t>As variáveis </a:t>
            </a:r>
            <a:r>
              <a:rPr lang="pt-BR" dirty="0">
                <a:solidFill>
                  <a:srgbClr val="FF0000"/>
                </a:solidFill>
              </a:rPr>
              <a:t>são acessadas</a:t>
            </a:r>
            <a:r>
              <a:rPr lang="pt-BR" dirty="0"/>
              <a:t> através de um </a:t>
            </a:r>
            <a:r>
              <a:rPr lang="pt-BR" dirty="0">
                <a:solidFill>
                  <a:srgbClr val="FF0000"/>
                </a:solidFill>
              </a:rPr>
              <a:t>identificador único </a:t>
            </a:r>
            <a:r>
              <a:rPr lang="pt-BR" dirty="0"/>
              <a:t>e pode variar no decorrer do programa.</a:t>
            </a:r>
          </a:p>
          <a:p>
            <a:r>
              <a:rPr lang="pt-BR" dirty="0"/>
              <a:t>Uma variável só pode armazenar um valor a cada instante.</a:t>
            </a:r>
          </a:p>
          <a:p>
            <a:r>
              <a:rPr lang="pt-BR" dirty="0">
                <a:solidFill>
                  <a:srgbClr val="FF0000"/>
                </a:solidFill>
              </a:rPr>
              <a:t>O identificador</a:t>
            </a:r>
            <a:r>
              <a:rPr lang="pt-BR" dirty="0"/>
              <a:t> deve seguir </a:t>
            </a:r>
            <a:r>
              <a:rPr lang="pt-BR" dirty="0">
                <a:solidFill>
                  <a:srgbClr val="FF0000"/>
                </a:solidFill>
              </a:rPr>
              <a:t>uma regra</a:t>
            </a:r>
            <a:r>
              <a:rPr lang="pt-BR" dirty="0"/>
              <a:t> do </a:t>
            </a:r>
            <a:r>
              <a:rPr lang="pt-BR" dirty="0">
                <a:solidFill>
                  <a:srgbClr val="FF0000"/>
                </a:solidFill>
              </a:rPr>
              <a:t>primeiro caractere</a:t>
            </a:r>
            <a:r>
              <a:rPr lang="pt-BR" dirty="0"/>
              <a:t> na declaração de variável deve </a:t>
            </a:r>
            <a:r>
              <a:rPr lang="pt-BR" dirty="0">
                <a:solidFill>
                  <a:srgbClr val="FF0000"/>
                </a:solidFill>
              </a:rPr>
              <a:t>ser uma letra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FF0000"/>
                </a:solidFill>
              </a:rPr>
              <a:t>Um identificador de uma variável ou constante não pode ser formado por caracteres especiais ou palavras reservadas da linguagem.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8D219C-AA65-42F9-9330-8E05A7D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751268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Tipos de Variáveis no Arduino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C8354CB7-BC41-4A0F-8DE8-6EAF2954F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945"/>
              </p:ext>
            </p:extLst>
          </p:nvPr>
        </p:nvGraphicFramePr>
        <p:xfrm>
          <a:off x="494811" y="1832356"/>
          <a:ext cx="11052313" cy="432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50">
                  <a:extLst>
                    <a:ext uri="{9D8B030D-6E8A-4147-A177-3AD203B41FA5}">
                      <a16:colId xmlns:a16="http://schemas.microsoft.com/office/drawing/2014/main" xmlns="" val="3397852922"/>
                    </a:ext>
                  </a:extLst>
                </a:gridCol>
                <a:gridCol w="9307963">
                  <a:extLst>
                    <a:ext uri="{9D8B030D-6E8A-4147-A177-3AD203B41FA5}">
                      <a16:colId xmlns:a16="http://schemas.microsoft.com/office/drawing/2014/main" xmlns="" val="2059188085"/>
                    </a:ext>
                  </a:extLst>
                </a:gridCol>
              </a:tblGrid>
              <a:tr h="577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Definição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3984096"/>
                  </a:ext>
                </a:extLst>
              </a:tr>
              <a:tr h="62288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 tipo indefinido. Usado geralmente para informar que uma função não retorna nenhum valor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019912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valores possíveis são </a:t>
                      </a:r>
                      <a:r>
                        <a:rPr lang="pt-BR" sz="18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(1) e false (0). Ocupa um byte de memória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977921"/>
                  </a:ext>
                </a:extLst>
              </a:tr>
              <a:tr h="6228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Ocupa um byte de memória. Pode ser uma letra ou um número. A faixa de valores válidos é de -128 a 127.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764146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mesmo que o char, porém a faixa de valores válidos é de 0 a 255. 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609232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Ocupa 8 bits de memória. A faixa de valores é de 0 a 255. 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517983"/>
                  </a:ext>
                </a:extLst>
              </a:tr>
              <a:tr h="62288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Armazena números inteiros e ocupa 16 bits de memória ( 2bytes). A faixa de valores é de -32.768 a 32.767. 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061724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mesmo que o </a:t>
                      </a:r>
                      <a:r>
                        <a:rPr lang="pt-BR" sz="18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porém a faixa de valores válidos é de 0 a 65.535. 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4236948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word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mesmo que um </a:t>
                      </a:r>
                      <a:r>
                        <a:rPr lang="pt-BR" sz="18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unsigned</a:t>
                      </a:r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int. </a:t>
                      </a:r>
                      <a:endParaRPr lang="pt-BR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97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8D219C-AA65-42F9-9330-8E05A7D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53" y="80278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Tipos de Variáveis no Arduino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C8354CB7-BC41-4A0F-8DE8-6EAF2954F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58458"/>
              </p:ext>
            </p:extLst>
          </p:nvPr>
        </p:nvGraphicFramePr>
        <p:xfrm>
          <a:off x="301628" y="1961144"/>
          <a:ext cx="11052313" cy="322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50">
                  <a:extLst>
                    <a:ext uri="{9D8B030D-6E8A-4147-A177-3AD203B41FA5}">
                      <a16:colId xmlns:a16="http://schemas.microsoft.com/office/drawing/2014/main" xmlns="" val="3397852922"/>
                    </a:ext>
                  </a:extLst>
                </a:gridCol>
                <a:gridCol w="9307963">
                  <a:extLst>
                    <a:ext uri="{9D8B030D-6E8A-4147-A177-3AD203B41FA5}">
                      <a16:colId xmlns:a16="http://schemas.microsoft.com/office/drawing/2014/main" xmlns="" val="2059188085"/>
                    </a:ext>
                  </a:extLst>
                </a:gridCol>
              </a:tblGrid>
              <a:tr h="577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Definição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13984096"/>
                  </a:ext>
                </a:extLst>
              </a:tr>
              <a:tr h="62288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Armazena números de até 32 bits (4 bytes). A faixa de valores é de -2.147.483.648 até 2.147.483.647.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03019912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mesmo que o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porém a faixa de valores é de 0 até 4.294.967.295.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28977921"/>
                  </a:ext>
                </a:extLst>
              </a:tr>
              <a:tr h="6228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Armazena número de até 16 bits (2 bytes). A faixa de valores é de -32.768 até 32.767.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764146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Armazena valores de ponto flutuante (com vírgula) e ocupa 32 bits (4 bytes) de memória. A faixa de valores é de -3.4028235E+38 até 3.4028235E+38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9609232"/>
                  </a:ext>
                </a:extLst>
              </a:tr>
              <a:tr h="355935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mesmo que o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7351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0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3E0761-30D5-45D2-9AB4-F482E330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9" y="1027906"/>
            <a:ext cx="10863470" cy="1325563"/>
          </a:xfrm>
        </p:spPr>
        <p:txBody>
          <a:bodyPr>
            <a:normAutofit/>
          </a:bodyPr>
          <a:lstStyle/>
          <a:p>
            <a:r>
              <a:rPr lang="pt-BR" dirty="0"/>
              <a:t>Exemplo de declaração de constante e variável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9201B1F-12F4-4C77-B441-DA9D0C59E5E7}"/>
              </a:ext>
            </a:extLst>
          </p:cNvPr>
          <p:cNvSpPr/>
          <p:nvPr/>
        </p:nvSpPr>
        <p:spPr>
          <a:xfrm>
            <a:off x="1199042" y="2064175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400" b="0" i="0" u="none" strike="noStrike" baseline="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pt-BR" dirty="0">
                <a:latin typeface="Lucida Sans Unicode" panose="020B0602030504020204" pitchFamily="34" charset="0"/>
              </a:rPr>
              <a:t>#define BOTAO 10 // constante </a:t>
            </a:r>
          </a:p>
          <a:p>
            <a:endParaRPr lang="pt-BR" dirty="0">
              <a:latin typeface="Lucida Sans Unicode" panose="020B0602030504020204" pitchFamily="34" charset="0"/>
            </a:endParaRPr>
          </a:p>
          <a:p>
            <a:r>
              <a:rPr lang="pt-BR" dirty="0" err="1">
                <a:latin typeface="Lucida Sans Unicode" panose="020B0602030504020204" pitchFamily="34" charset="0"/>
              </a:rPr>
              <a:t>const</a:t>
            </a:r>
            <a:r>
              <a:rPr lang="pt-BR" dirty="0">
                <a:latin typeface="Lucida Sans Unicode" panose="020B0602030504020204" pitchFamily="34" charset="0"/>
              </a:rPr>
              <a:t> </a:t>
            </a:r>
            <a:r>
              <a:rPr lang="pt-BR" dirty="0" err="1">
                <a:latin typeface="Lucida Sans Unicode" panose="020B0602030504020204" pitchFamily="34" charset="0"/>
              </a:rPr>
              <a:t>int</a:t>
            </a:r>
            <a:r>
              <a:rPr lang="pt-BR" dirty="0">
                <a:latin typeface="Lucida Sans Unicode" panose="020B0602030504020204" pitchFamily="34" charset="0"/>
              </a:rPr>
              <a:t> </a:t>
            </a:r>
            <a:r>
              <a:rPr lang="pt-BR" dirty="0" err="1">
                <a:latin typeface="Lucida Sans Unicode" panose="020B0602030504020204" pitchFamily="34" charset="0"/>
              </a:rPr>
              <a:t>pin_botao</a:t>
            </a:r>
            <a:r>
              <a:rPr lang="pt-BR" dirty="0">
                <a:latin typeface="Lucida Sans Unicode" panose="020B0602030504020204" pitchFamily="34" charset="0"/>
              </a:rPr>
              <a:t> = 13; // constante</a:t>
            </a:r>
          </a:p>
          <a:p>
            <a:endParaRPr lang="pt-BR" dirty="0">
              <a:latin typeface="Lucida Sans Unicode" panose="020B0602030504020204" pitchFamily="34" charset="0"/>
            </a:endParaRPr>
          </a:p>
          <a:p>
            <a:r>
              <a:rPr lang="pt-BR" dirty="0" err="1">
                <a:latin typeface="Lucida Sans Unicode" panose="020B0602030504020204" pitchFamily="34" charset="0"/>
              </a:rPr>
              <a:t>void</a:t>
            </a:r>
            <a:r>
              <a:rPr lang="pt-BR" dirty="0">
                <a:latin typeface="Lucida Sans Unicode" panose="020B0602030504020204" pitchFamily="34" charset="0"/>
              </a:rPr>
              <a:t> setup()</a:t>
            </a:r>
          </a:p>
          <a:p>
            <a:r>
              <a:rPr lang="pt-BR" dirty="0">
                <a:latin typeface="Lucida Sans Unicode" panose="020B0602030504020204" pitchFamily="34" charset="0"/>
              </a:rPr>
              <a:t>{ </a:t>
            </a:r>
          </a:p>
          <a:p>
            <a:endParaRPr lang="pt-BR" dirty="0">
              <a:latin typeface="Lucida Sans Unicode" panose="020B0602030504020204" pitchFamily="34" charset="0"/>
            </a:endParaRPr>
          </a:p>
          <a:p>
            <a:r>
              <a:rPr lang="pt-BR" dirty="0">
                <a:latin typeface="Lucida Sans Unicode" panose="020B0602030504020204" pitchFamily="34" charset="0"/>
              </a:rPr>
              <a:t>}</a:t>
            </a:r>
          </a:p>
          <a:p>
            <a:endParaRPr lang="pt-BR" dirty="0">
              <a:latin typeface="Lucida Sans Unicode" panose="020B0602030504020204" pitchFamily="34" charset="0"/>
            </a:endParaRPr>
          </a:p>
          <a:p>
            <a:r>
              <a:rPr lang="pt-BR" dirty="0" err="1">
                <a:latin typeface="Lucida Sans Unicode" panose="020B0602030504020204" pitchFamily="34" charset="0"/>
              </a:rPr>
              <a:t>void</a:t>
            </a:r>
            <a:r>
              <a:rPr lang="pt-BR" dirty="0">
                <a:latin typeface="Lucida Sans Unicode" panose="020B0602030504020204" pitchFamily="34" charset="0"/>
              </a:rPr>
              <a:t> loop() </a:t>
            </a:r>
          </a:p>
          <a:p>
            <a:r>
              <a:rPr lang="pt-BR" dirty="0">
                <a:latin typeface="Lucida Sans Unicode" panose="020B0602030504020204" pitchFamily="34" charset="0"/>
              </a:rPr>
              <a:t>{</a:t>
            </a:r>
          </a:p>
          <a:p>
            <a:r>
              <a:rPr lang="pt-BR" dirty="0" err="1">
                <a:latin typeface="Lucida Sans Unicode" panose="020B0602030504020204" pitchFamily="34" charset="0"/>
              </a:rPr>
              <a:t>int</a:t>
            </a:r>
            <a:r>
              <a:rPr lang="pt-BR" dirty="0">
                <a:latin typeface="Lucida Sans Unicode" panose="020B0602030504020204" pitchFamily="34" charset="0"/>
              </a:rPr>
              <a:t> </a:t>
            </a:r>
            <a:r>
              <a:rPr lang="pt-BR" dirty="0" err="1">
                <a:latin typeface="Lucida Sans Unicode" panose="020B0602030504020204" pitchFamily="34" charset="0"/>
              </a:rPr>
              <a:t>valor_x</a:t>
            </a:r>
            <a:r>
              <a:rPr lang="pt-BR" dirty="0">
                <a:latin typeface="Lucida Sans Unicode" panose="020B0602030504020204" pitchFamily="34" charset="0"/>
              </a:rPr>
              <a:t>; // variável </a:t>
            </a:r>
          </a:p>
          <a:p>
            <a:r>
              <a:rPr lang="pt-BR" dirty="0">
                <a:latin typeface="Lucida Sans Unicode" panose="020B0602030504020204" pitchFamily="34" charset="0"/>
              </a:rPr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8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41A9A5-DC02-4440-85C0-E09AAE6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88" y="673994"/>
            <a:ext cx="8596668" cy="1320800"/>
          </a:xfrm>
        </p:spPr>
        <p:txBody>
          <a:bodyPr/>
          <a:lstStyle/>
          <a:p>
            <a:r>
              <a:rPr lang="pt-BR" dirty="0"/>
              <a:t>Trabalhando com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DDFDE9A-A718-4C2E-BE2D-34260E2E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24" y="182573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Gerenciador de versões</a:t>
            </a:r>
          </a:p>
          <a:p>
            <a:r>
              <a:rPr lang="pt-BR" dirty="0"/>
              <a:t>Acessem </a:t>
            </a:r>
            <a:r>
              <a:rPr lang="pt-BR" dirty="0">
                <a:hlinkClick r:id="rId2"/>
              </a:rPr>
              <a:t>https://github.com</a:t>
            </a:r>
            <a:r>
              <a:rPr lang="pt-BR" dirty="0"/>
              <a:t> e criem uma conta para cada um.</a:t>
            </a:r>
          </a:p>
          <a:p>
            <a:r>
              <a:rPr lang="pt-BR" dirty="0"/>
              <a:t>Criar repositório </a:t>
            </a:r>
          </a:p>
          <a:p>
            <a:pPr lvl="1"/>
            <a:r>
              <a:rPr lang="pt-BR" dirty="0"/>
              <a:t>Público – qualquer um pode acessar</a:t>
            </a:r>
          </a:p>
          <a:p>
            <a:pPr lvl="1"/>
            <a:r>
              <a:rPr lang="pt-BR" dirty="0"/>
              <a:t>Privado – somente com permissão de acesso</a:t>
            </a:r>
          </a:p>
          <a:p>
            <a:r>
              <a:rPr lang="pt-BR" dirty="0"/>
              <a:t>Vamos fazer o download do software GIT em:</a:t>
            </a:r>
          </a:p>
          <a:p>
            <a:pPr lvl="1"/>
            <a:r>
              <a:rPr lang="pt-BR" dirty="0">
                <a:hlinkClick r:id="rId3"/>
              </a:rPr>
              <a:t>https://git-scm.com/downloads</a:t>
            </a:r>
            <a:endParaRPr lang="pt-BR" dirty="0"/>
          </a:p>
          <a:p>
            <a:pPr lvl="1"/>
            <a:r>
              <a:rPr lang="pt-BR" dirty="0"/>
              <a:t>Baixem a versão desktop para Windows.</a:t>
            </a:r>
          </a:p>
        </p:txBody>
      </p:sp>
    </p:spTree>
    <p:extLst>
      <p:ext uri="{BB962C8B-B14F-4D97-AF65-F5344CB8AC3E}">
        <p14:creationId xmlns:p14="http://schemas.microsoft.com/office/powerpoint/2010/main" val="25440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D6BC24-3CFB-4A97-A838-87DCC9D3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029" y="658020"/>
            <a:ext cx="10515600" cy="908809"/>
          </a:xfrm>
        </p:spPr>
        <p:txBody>
          <a:bodyPr>
            <a:normAutofit/>
          </a:bodyPr>
          <a:lstStyle/>
          <a:p>
            <a:r>
              <a:rPr lang="pt-BR" sz="3200" dirty="0"/>
              <a:t>Comandos Básicos para utilizar o </a:t>
            </a:r>
            <a:r>
              <a:rPr lang="pt-BR" sz="3200" dirty="0" err="1"/>
              <a:t>Git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08BB99F-F9F4-4E62-83DC-3DE95A51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94" y="1225826"/>
            <a:ext cx="9090991" cy="5632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// </a:t>
            </a:r>
            <a:r>
              <a:rPr lang="pt-BR" sz="1600" dirty="0" err="1"/>
              <a:t>Git</a:t>
            </a:r>
            <a:r>
              <a:rPr lang="pt-BR" sz="1600" dirty="0"/>
              <a:t> clone copia o código do repositório para a máquina</a:t>
            </a:r>
          </a:p>
          <a:p>
            <a:r>
              <a:rPr lang="pt-BR" sz="1600" dirty="0" err="1"/>
              <a:t>git</a:t>
            </a:r>
            <a:r>
              <a:rPr lang="pt-BR" sz="1600" dirty="0"/>
              <a:t> clone https://github.com/fefernando1/aulasteste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// Adiciona os arquivos na fila de envio para o servidor</a:t>
            </a:r>
          </a:p>
          <a:p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.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// Mostra todos os arquivos adicionados na lista de alterações que serão enviados para o servidor</a:t>
            </a:r>
          </a:p>
          <a:p>
            <a:r>
              <a:rPr lang="pt-BR" sz="1600" dirty="0" err="1"/>
              <a:t>git</a:t>
            </a:r>
            <a:r>
              <a:rPr lang="pt-BR" sz="1600" dirty="0"/>
              <a:t> status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// Grava efetivamente as alterações na lista</a:t>
            </a:r>
          </a:p>
          <a:p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-m "primeiro </a:t>
            </a:r>
            <a:r>
              <a:rPr lang="pt-BR" sz="1600" dirty="0" err="1"/>
              <a:t>commit</a:t>
            </a:r>
            <a:r>
              <a:rPr lang="pt-BR" sz="1600" dirty="0"/>
              <a:t>"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// Efetiva/sincroniza as alterações com o servidor</a:t>
            </a:r>
          </a:p>
          <a:p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</a:t>
            </a:r>
            <a:r>
              <a:rPr lang="pt-BR" sz="1600" dirty="0" err="1"/>
              <a:t>origin</a:t>
            </a:r>
            <a:r>
              <a:rPr lang="pt-BR" sz="1600" dirty="0"/>
              <a:t> </a:t>
            </a:r>
            <a:r>
              <a:rPr lang="pt-BR" sz="1600" dirty="0" err="1"/>
              <a:t>master</a:t>
            </a:r>
            <a:endParaRPr lang="pt-BR" sz="1600" dirty="0"/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// Faz o download do código do servidor</a:t>
            </a:r>
          </a:p>
          <a:p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pull</a:t>
            </a:r>
            <a:r>
              <a:rPr lang="pt-BR" sz="1600" dirty="0"/>
              <a:t> </a:t>
            </a:r>
            <a:r>
              <a:rPr lang="pt-BR" sz="1600" dirty="0" err="1"/>
              <a:t>origin</a:t>
            </a:r>
            <a:r>
              <a:rPr lang="pt-BR" sz="1600" dirty="0"/>
              <a:t> </a:t>
            </a:r>
            <a:r>
              <a:rPr lang="pt-BR" sz="1600" dirty="0" err="1"/>
              <a:t>master</a:t>
            </a:r>
            <a:endParaRPr lang="pt-BR" sz="16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893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9300" y="2712720"/>
            <a:ext cx="8596668" cy="1320800"/>
          </a:xfrm>
        </p:spPr>
        <p:txBody>
          <a:bodyPr/>
          <a:lstStyle/>
          <a:p>
            <a:r>
              <a:rPr lang="pt-BR" dirty="0" smtClean="0"/>
              <a:t>Mostrando na Prática o 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426303"/>
            <a:ext cx="8596668" cy="388077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23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DA4F7A-7276-4724-B55B-21388272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40" y="751577"/>
            <a:ext cx="8596668" cy="1320800"/>
          </a:xfrm>
        </p:spPr>
        <p:txBody>
          <a:bodyPr/>
          <a:lstStyle/>
          <a:p>
            <a:r>
              <a:rPr lang="pt-BR" dirty="0"/>
              <a:t>Projeto 1 – Utilizando LED Vermelho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B4A999-8B60-42AB-A965-42272053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05"/>
          </a:xfrm>
        </p:spPr>
        <p:txBody>
          <a:bodyPr/>
          <a:lstStyle/>
          <a:p>
            <a:r>
              <a:rPr lang="pt-BR" dirty="0"/>
              <a:t>Monte o esquema abaixo em sua protoboard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1156B59-8388-41A0-9F86-C3B115BE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2454067"/>
            <a:ext cx="4714304" cy="43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4DBED6-12BA-4483-97D8-086EBBF3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60" y="725510"/>
            <a:ext cx="8596668" cy="1320800"/>
          </a:xfrm>
        </p:spPr>
        <p:txBody>
          <a:bodyPr/>
          <a:lstStyle/>
          <a:p>
            <a:r>
              <a:rPr lang="pt-BR" dirty="0"/>
              <a:t>Projeto 1 – Utilizando LED Vermelho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8EDD29-496B-4F2D-B939-4727955E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 1 – Declarar as variáveis que serão utilizadas para o LED do Arduino e para o Led Vermelho;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 2 – Declarar o estado que os pinos de controle serão INPUT/OUTPUT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 3 – Gravar o funcionamento dos LED entre ACESO ou APAGADO</a:t>
            </a:r>
          </a:p>
        </p:txBody>
      </p:sp>
    </p:spTree>
    <p:extLst>
      <p:ext uri="{BB962C8B-B14F-4D97-AF65-F5344CB8AC3E}">
        <p14:creationId xmlns:p14="http://schemas.microsoft.com/office/powerpoint/2010/main" val="17887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4DBED6-12BA-4483-97D8-086EBBF3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219" y="839789"/>
            <a:ext cx="8596668" cy="1320800"/>
          </a:xfrm>
        </p:spPr>
        <p:txBody>
          <a:bodyPr/>
          <a:lstStyle/>
          <a:p>
            <a:r>
              <a:rPr lang="pt-BR" dirty="0"/>
              <a:t>Projeto 1 – Utilizando LED Vermelho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8EDD29-496B-4F2D-B939-4727955E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79530"/>
            <a:ext cx="8596668" cy="3880773"/>
          </a:xfrm>
        </p:spPr>
        <p:txBody>
          <a:bodyPr/>
          <a:lstStyle/>
          <a:p>
            <a:r>
              <a:rPr lang="pt-BR" dirty="0"/>
              <a:t>Trabalhando com IF/ELSE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Trabalhando DO/WHILE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Trabalhando com SWITCHCASE</a:t>
            </a:r>
          </a:p>
        </p:txBody>
      </p:sp>
    </p:spTree>
    <p:extLst>
      <p:ext uri="{BB962C8B-B14F-4D97-AF65-F5344CB8AC3E}">
        <p14:creationId xmlns:p14="http://schemas.microsoft.com/office/powerpoint/2010/main" val="37757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1D8AD3-6700-4D97-B2A7-E8DD4CBC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9" y="68687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Tipos de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B2B9099-B9AE-4962-ABAD-72B6FC93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8427"/>
          </a:xfrm>
        </p:spPr>
        <p:txBody>
          <a:bodyPr>
            <a:normAutofit fontScale="85000" lnSpcReduction="20000"/>
          </a:bodyPr>
          <a:lstStyle/>
          <a:p>
            <a:r>
              <a:rPr lang="pt-BR" sz="2400" dirty="0"/>
              <a:t>Existem vários modelos de Arduino no mercado, e cada um tem suas bibliotecas e modelos de programação voltados a sua biblioteca, no site oficial são listados alguns dos modelos:</a:t>
            </a:r>
          </a:p>
          <a:p>
            <a:r>
              <a:rPr lang="pt-BR" sz="2400" dirty="0"/>
              <a:t>Arduino Uno</a:t>
            </a:r>
          </a:p>
          <a:p>
            <a:r>
              <a:rPr lang="pt-BR" sz="2400" dirty="0"/>
              <a:t>Arduino Leonardo</a:t>
            </a:r>
          </a:p>
          <a:p>
            <a:r>
              <a:rPr lang="pt-BR" sz="2400" dirty="0"/>
              <a:t>Arduino </a:t>
            </a:r>
            <a:r>
              <a:rPr lang="pt-BR" sz="2400" dirty="0" err="1"/>
              <a:t>Due</a:t>
            </a:r>
            <a:endParaRPr lang="pt-BR" sz="2400" dirty="0"/>
          </a:p>
          <a:p>
            <a:r>
              <a:rPr lang="pt-BR" sz="2400" dirty="0"/>
              <a:t>Arduino Es </a:t>
            </a:r>
            <a:r>
              <a:rPr lang="pt-BR" sz="2400" dirty="0" err="1"/>
              <a:t>plora</a:t>
            </a:r>
            <a:endParaRPr lang="pt-BR" sz="2400" dirty="0"/>
          </a:p>
          <a:p>
            <a:r>
              <a:rPr lang="pt-BR" sz="2400" dirty="0"/>
              <a:t>Arduino </a:t>
            </a:r>
            <a:r>
              <a:rPr lang="pt-BR" sz="2400" dirty="0" err="1"/>
              <a:t>Mega</a:t>
            </a:r>
            <a:endParaRPr lang="pt-BR" sz="2400" dirty="0"/>
          </a:p>
          <a:p>
            <a:r>
              <a:rPr lang="pt-BR" sz="2400" dirty="0"/>
              <a:t>Arduino Ethernet</a:t>
            </a:r>
          </a:p>
          <a:p>
            <a:r>
              <a:rPr lang="pt-BR" sz="2400" dirty="0"/>
              <a:t>Arduino Micro</a:t>
            </a:r>
          </a:p>
          <a:p>
            <a:r>
              <a:rPr lang="pt-BR" sz="2400" dirty="0"/>
              <a:t>Arduino Nano</a:t>
            </a:r>
          </a:p>
          <a:p>
            <a:r>
              <a:rPr lang="pt-BR" sz="2400" dirty="0"/>
              <a:t>Entre outros modelos....</a:t>
            </a:r>
          </a:p>
          <a:p>
            <a:r>
              <a:rPr lang="pt-BR" sz="2400" dirty="0"/>
              <a:t>Site oficial do Arduino: https://arduino.cc</a:t>
            </a:r>
          </a:p>
        </p:txBody>
      </p:sp>
    </p:spTree>
    <p:extLst>
      <p:ext uri="{BB962C8B-B14F-4D97-AF65-F5344CB8AC3E}">
        <p14:creationId xmlns:p14="http://schemas.microsoft.com/office/powerpoint/2010/main" val="37523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4DBED6-12BA-4483-97D8-086EBBF3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278" y="839789"/>
            <a:ext cx="8596668" cy="1320800"/>
          </a:xfrm>
        </p:spPr>
        <p:txBody>
          <a:bodyPr>
            <a:normAutofit/>
          </a:bodyPr>
          <a:lstStyle/>
          <a:p>
            <a:r>
              <a:rPr lang="pt-BR" sz="4000" dirty="0"/>
              <a:t>Projeto 1 – Utilizando </a:t>
            </a:r>
            <a:r>
              <a:rPr lang="pt-BR" sz="4000" dirty="0" err="1"/>
              <a:t>LEDs</a:t>
            </a:r>
            <a:r>
              <a:rPr lang="pt-BR" sz="4000" dirty="0"/>
              <a:t> com Botão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8EDD29-496B-4F2D-B939-4727955E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13" y="2366651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Desafio:</a:t>
            </a:r>
          </a:p>
          <a:p>
            <a:pPr lvl="1"/>
            <a:r>
              <a:rPr lang="pt-BR" dirty="0"/>
              <a:t>Adicione mais dois </a:t>
            </a:r>
            <a:r>
              <a:rPr lang="pt-BR" dirty="0" err="1"/>
              <a:t>Leds</a:t>
            </a:r>
            <a:r>
              <a:rPr lang="pt-BR" dirty="0"/>
              <a:t>, sendo um amarelo, um verde e também adicione um botão.</a:t>
            </a:r>
          </a:p>
          <a:p>
            <a:pPr lvl="1"/>
            <a:r>
              <a:rPr lang="pt-BR" dirty="0"/>
              <a:t>Ao adicionar o botão, seu sistema deve funcionar como um semáforo de trânsito, ou seja ao pressionar o botão deve ocorrer o seguinte cenário:</a:t>
            </a:r>
          </a:p>
          <a:p>
            <a:pPr lvl="2"/>
            <a:r>
              <a:rPr lang="pt-BR" dirty="0"/>
              <a:t>LED Vermelho aceso por 5 segundos</a:t>
            </a:r>
          </a:p>
          <a:p>
            <a:pPr lvl="2"/>
            <a:r>
              <a:rPr lang="pt-BR" dirty="0"/>
              <a:t>LED Amarelo aceso por 2 segundos</a:t>
            </a:r>
          </a:p>
          <a:p>
            <a:pPr lvl="2"/>
            <a:r>
              <a:rPr lang="pt-BR" dirty="0"/>
              <a:t>LED Verde Aceso por 7 Segundos</a:t>
            </a:r>
          </a:p>
          <a:p>
            <a:pPr lvl="1"/>
            <a:r>
              <a:rPr lang="pt-BR" dirty="0"/>
              <a:t>Isso deve ficar funcionando constantemente;</a:t>
            </a:r>
          </a:p>
          <a:p>
            <a:pPr lvl="1"/>
            <a:r>
              <a:rPr lang="pt-BR" dirty="0"/>
              <a:t>Ao pressionar por uma segunda vez, todos os </a:t>
            </a:r>
            <a:r>
              <a:rPr lang="pt-BR" dirty="0" err="1"/>
              <a:t>leds</a:t>
            </a:r>
            <a:r>
              <a:rPr lang="pt-BR" dirty="0"/>
              <a:t> devem ser apagados;</a:t>
            </a:r>
          </a:p>
        </p:txBody>
      </p:sp>
    </p:spTree>
    <p:extLst>
      <p:ext uri="{BB962C8B-B14F-4D97-AF65-F5344CB8AC3E}">
        <p14:creationId xmlns:p14="http://schemas.microsoft.com/office/powerpoint/2010/main" val="28067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E89661-1781-4814-BADA-5DEA8A88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513" y="957554"/>
            <a:ext cx="10515600" cy="933588"/>
          </a:xfrm>
        </p:spPr>
        <p:txBody>
          <a:bodyPr/>
          <a:lstStyle/>
          <a:p>
            <a:r>
              <a:rPr lang="pt-BR" dirty="0"/>
              <a:t>Utilizando a Shield Ethernet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02AC6A6-CA08-472B-9DC9-0B09E64D2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57" y="2160588"/>
            <a:ext cx="5730924" cy="3881437"/>
          </a:xfrm>
        </p:spPr>
      </p:pic>
    </p:spTree>
    <p:extLst>
      <p:ext uri="{BB962C8B-B14F-4D97-AF65-F5344CB8AC3E}">
        <p14:creationId xmlns:p14="http://schemas.microsoft.com/office/powerpoint/2010/main" val="16902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AD3E9B-EC35-412C-83F4-CAE00E79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00" y="802783"/>
            <a:ext cx="8596668" cy="1320800"/>
          </a:xfrm>
        </p:spPr>
        <p:txBody>
          <a:bodyPr/>
          <a:lstStyle/>
          <a:p>
            <a:r>
              <a:rPr lang="pt-BR" dirty="0"/>
              <a:t>Utilizando a Shield Ethernet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90473EB-86FD-4C1A-A937-7C51CCC5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27" y="2123583"/>
            <a:ext cx="10515600" cy="3780046"/>
          </a:xfrm>
        </p:spPr>
        <p:txBody>
          <a:bodyPr>
            <a:normAutofit/>
          </a:bodyPr>
          <a:lstStyle/>
          <a:p>
            <a:r>
              <a:rPr lang="pt-BR" dirty="0"/>
              <a:t>Para testarmos a conexão da shield vamos utilizar o exemplo </a:t>
            </a:r>
            <a:r>
              <a:rPr lang="pt-BR" dirty="0" err="1"/>
              <a:t>WebClient</a:t>
            </a:r>
            <a:r>
              <a:rPr lang="pt-BR" dirty="0"/>
              <a:t>.</a:t>
            </a:r>
          </a:p>
          <a:p>
            <a:r>
              <a:rPr lang="pt-BR" dirty="0"/>
              <a:t>Também devemos adicionar as bibliotecas que a shield ethernet irá utilizar sendo elas: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UIPEthernet.h</a:t>
            </a:r>
            <a:r>
              <a:rPr lang="pt-BR" dirty="0"/>
              <a:t>&gt; ou &lt;</a:t>
            </a:r>
            <a:r>
              <a:rPr lang="pt-BR" dirty="0" err="1"/>
              <a:t>Ethernet.h</a:t>
            </a:r>
            <a:r>
              <a:rPr lang="pt-BR" dirty="0"/>
              <a:t>&gt; (depende do modelo da Ethernet utilizada)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SPI.h</a:t>
            </a:r>
            <a:r>
              <a:rPr lang="pt-BR" dirty="0"/>
              <a:t>&gt;</a:t>
            </a:r>
          </a:p>
          <a:p>
            <a:r>
              <a:rPr lang="pt-BR" dirty="0"/>
              <a:t>No Arduino vamos no menu Sketch &gt; Incluir Biblioteca &gt; Gerenciar Biblioteca &gt; </a:t>
            </a:r>
            <a:r>
              <a:rPr lang="pt-BR" dirty="0" err="1"/>
              <a:t>UIPEthernet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538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4C614E-FB0A-44DE-86A1-2A135E7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4" y="839789"/>
            <a:ext cx="8596668" cy="1320800"/>
          </a:xfrm>
        </p:spPr>
        <p:txBody>
          <a:bodyPr/>
          <a:lstStyle/>
          <a:p>
            <a:r>
              <a:rPr lang="pt-BR" dirty="0"/>
              <a:t>Utilizando o exemplo </a:t>
            </a:r>
            <a:r>
              <a:rPr lang="pt-BR" dirty="0" err="1"/>
              <a:t>WebClient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49EAD5-30EA-4115-9E49-EDFE9CC8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utilizar o exemplo de código </a:t>
            </a:r>
            <a:r>
              <a:rPr lang="pt-BR" dirty="0" err="1"/>
              <a:t>WebClient</a:t>
            </a:r>
            <a:r>
              <a:rPr lang="pt-BR" dirty="0"/>
              <a:t> para testar nossa conexão com a internet inicialmente;</a:t>
            </a:r>
          </a:p>
          <a:p>
            <a:r>
              <a:rPr lang="pt-BR" dirty="0"/>
              <a:t>Iremos realizar uma conexão com o site do </a:t>
            </a:r>
            <a:r>
              <a:rPr lang="pt-BR" dirty="0" err="1"/>
              <a:t>google</a:t>
            </a:r>
            <a:r>
              <a:rPr lang="pt-BR" dirty="0"/>
              <a:t>;</a:t>
            </a:r>
          </a:p>
          <a:p>
            <a:r>
              <a:rPr lang="pt-BR" dirty="0"/>
              <a:t>Vamos colocar o MAC-ADDRESS dos dispositivos:</a:t>
            </a:r>
          </a:p>
          <a:p>
            <a:pPr lvl="1"/>
            <a:r>
              <a:rPr lang="pt-BR" dirty="0"/>
              <a:t>byte </a:t>
            </a:r>
            <a:r>
              <a:rPr lang="pt-BR" dirty="0" err="1"/>
              <a:t>mac</a:t>
            </a:r>
            <a:r>
              <a:rPr lang="pt-BR" dirty="0"/>
              <a:t>[] = { 0xDE, 0xAD, 0xBE, 0xEF, 0xFE, 0xED };</a:t>
            </a:r>
          </a:p>
          <a:p>
            <a:pPr lvl="1"/>
            <a:r>
              <a:rPr lang="pt-BR" dirty="0"/>
              <a:t>Caso no código só passemos o parâmetro de MAC, a shield buscará um endereço de IP via DHCP;</a:t>
            </a:r>
          </a:p>
          <a:p>
            <a:pPr lvl="1"/>
            <a:r>
              <a:rPr lang="pt-BR" dirty="0"/>
              <a:t>Podemos definir o endereço IP estaticamente;</a:t>
            </a:r>
          </a:p>
          <a:p>
            <a:pPr lvl="1"/>
            <a:r>
              <a:rPr lang="pt-BR" dirty="0"/>
              <a:t>Nesse caso vamos receber um retorno da página do </a:t>
            </a:r>
            <a:r>
              <a:rPr lang="pt-BR" dirty="0" err="1"/>
              <a:t>google</a:t>
            </a:r>
            <a:r>
              <a:rPr lang="pt-BR" dirty="0"/>
              <a:t> sendo o </a:t>
            </a:r>
            <a:r>
              <a:rPr lang="pt-BR" dirty="0" err="1"/>
              <a:t>arduino</a:t>
            </a:r>
            <a:r>
              <a:rPr lang="pt-BR" dirty="0"/>
              <a:t> um cliente.</a:t>
            </a:r>
          </a:p>
        </p:txBody>
      </p:sp>
    </p:spTree>
    <p:extLst>
      <p:ext uri="{BB962C8B-B14F-4D97-AF65-F5344CB8AC3E}">
        <p14:creationId xmlns:p14="http://schemas.microsoft.com/office/powerpoint/2010/main" val="9735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4C614E-FB0A-44DE-86A1-2A135E7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39" y="839789"/>
            <a:ext cx="8596668" cy="1320800"/>
          </a:xfrm>
        </p:spPr>
        <p:txBody>
          <a:bodyPr/>
          <a:lstStyle/>
          <a:p>
            <a:r>
              <a:rPr lang="pt-BR" dirty="0"/>
              <a:t>Utilizando o exemplo </a:t>
            </a:r>
            <a:r>
              <a:rPr lang="pt-BR" dirty="0" err="1"/>
              <a:t>WebServer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49EAD5-30EA-4115-9E49-EDFE9CC8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utilizar o exemplo de código </a:t>
            </a:r>
            <a:r>
              <a:rPr lang="pt-BR" dirty="0" err="1"/>
              <a:t>WebServer</a:t>
            </a:r>
            <a:r>
              <a:rPr lang="pt-BR" dirty="0"/>
              <a:t> para testar nossa conexão com a internet inicialmente;</a:t>
            </a:r>
          </a:p>
          <a:p>
            <a:r>
              <a:rPr lang="pt-BR" dirty="0"/>
              <a:t>Iremos realizar uma conexão com o Arduino fazendo o papel de Servidor;</a:t>
            </a:r>
          </a:p>
          <a:p>
            <a:r>
              <a:rPr lang="pt-BR" dirty="0"/>
              <a:t>Vamos colocar o MAC-ADDRESS dos dispositivos:</a:t>
            </a:r>
          </a:p>
          <a:p>
            <a:pPr lvl="1"/>
            <a:r>
              <a:rPr lang="pt-BR" dirty="0"/>
              <a:t>byte </a:t>
            </a:r>
            <a:r>
              <a:rPr lang="pt-BR" dirty="0" err="1"/>
              <a:t>mac</a:t>
            </a:r>
            <a:r>
              <a:rPr lang="pt-BR" dirty="0"/>
              <a:t>[] = { 0xDE, 0xAD, 0xBE, 0xEF, 0xFE, 0xED };</a:t>
            </a:r>
          </a:p>
          <a:p>
            <a:pPr lvl="1"/>
            <a:r>
              <a:rPr lang="pt-BR" dirty="0"/>
              <a:t>Caso no código só passemos o parâmetro de MAC, a shield buscará um endereço de IP via DHCP;</a:t>
            </a:r>
          </a:p>
          <a:p>
            <a:pPr lvl="1"/>
            <a:r>
              <a:rPr lang="pt-BR" dirty="0"/>
              <a:t>Podemos definir o endereço IP estaticamente;</a:t>
            </a:r>
          </a:p>
          <a:p>
            <a:pPr lvl="1"/>
            <a:r>
              <a:rPr lang="pt-BR" dirty="0"/>
              <a:t>Acesse o Browser e digite o endereço IP atribuído ao Arduino e veja o retorno </a:t>
            </a:r>
            <a:r>
              <a:rPr lang="pt-BR"/>
              <a:t>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4C614E-FB0A-44DE-86A1-2A135E7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543" y="72214"/>
            <a:ext cx="10515600" cy="684199"/>
          </a:xfrm>
        </p:spPr>
        <p:txBody>
          <a:bodyPr>
            <a:normAutofit/>
          </a:bodyPr>
          <a:lstStyle/>
          <a:p>
            <a:r>
              <a:rPr lang="pt-BR" dirty="0"/>
              <a:t>Utilizando o exemplo </a:t>
            </a:r>
            <a:r>
              <a:rPr lang="pt-BR" dirty="0" err="1"/>
              <a:t>WebClient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95B2F61D-7252-4BDF-810F-79DEF08AE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171"/>
            <a:ext cx="12192000" cy="6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355AC4-7DF5-4EBA-B723-97F4BF51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534" y="725510"/>
            <a:ext cx="8596668" cy="1320800"/>
          </a:xfrm>
        </p:spPr>
        <p:txBody>
          <a:bodyPr/>
          <a:lstStyle/>
          <a:p>
            <a:r>
              <a:rPr lang="pt-BR" dirty="0"/>
              <a:t>Usando o MQTT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8F490F-2692-42D8-90AD-CE5D5399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 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Queue</a:t>
            </a:r>
            <a:r>
              <a:rPr lang="pt-BR" i="1" dirty="0"/>
              <a:t> </a:t>
            </a:r>
            <a:r>
              <a:rPr lang="pt-BR" i="1" dirty="0" err="1"/>
              <a:t>Telemetry</a:t>
            </a:r>
            <a:r>
              <a:rPr lang="pt-BR" i="1" dirty="0"/>
              <a:t> </a:t>
            </a:r>
            <a:r>
              <a:rPr lang="pt-BR" i="1" dirty="0" err="1"/>
              <a:t>Transport</a:t>
            </a:r>
            <a:r>
              <a:rPr lang="pt-BR" dirty="0"/>
              <a:t> (MQTT) utilizado no conceito de Internet das Coisas (</a:t>
            </a:r>
            <a:r>
              <a:rPr lang="pt-BR" dirty="0" err="1"/>
              <a:t>IoT</a:t>
            </a:r>
            <a:r>
              <a:rPr lang="pt-BR" dirty="0"/>
              <a:t>), e o seu principal uso é fazer as máquinas conversarem, também conhecido como </a:t>
            </a:r>
            <a:r>
              <a:rPr lang="pt-BR" dirty="0" err="1"/>
              <a:t>Machine-to-Machine</a:t>
            </a:r>
            <a:r>
              <a:rPr lang="pt-BR" dirty="0"/>
              <a:t> (M2M).</a:t>
            </a:r>
          </a:p>
          <a:p>
            <a:r>
              <a:rPr lang="pt-BR" dirty="0"/>
              <a:t>Foi projetado para ter um baixo consumo de banda de rede e requisitos de hardware.</a:t>
            </a:r>
          </a:p>
          <a:p>
            <a:r>
              <a:rPr lang="pt-BR" dirty="0"/>
              <a:t>Vamos utilizar o endereço </a:t>
            </a:r>
            <a:r>
              <a:rPr lang="pt-BR" dirty="0">
                <a:hlinkClick r:id="rId2"/>
              </a:rPr>
              <a:t>http://cloudmqtt.com</a:t>
            </a:r>
            <a:r>
              <a:rPr lang="pt-BR" dirty="0"/>
              <a:t> e vamos criar uma conta para trabalharmos com as Brokers deste site.</a:t>
            </a:r>
          </a:p>
        </p:txBody>
      </p:sp>
    </p:spTree>
    <p:extLst>
      <p:ext uri="{BB962C8B-B14F-4D97-AF65-F5344CB8AC3E}">
        <p14:creationId xmlns:p14="http://schemas.microsoft.com/office/powerpoint/2010/main" val="24077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2963334" y="5696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Garagem 1.0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843589" y="1230025"/>
            <a:ext cx="8596668" cy="53169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pt-B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Caso o sensor de distância ficar &gt;= 8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pt-B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Ligar somente o LED verde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pt-B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Caso o sensor de distância ficar &lt; 8 e &gt; 4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pt-B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Ligar somente o LED amarelo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pt-B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Deixar o buzzer tocando um pouco rápido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pt-B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Caso o sensor de distância ficar &lt; 4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pt-B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Ligar somente o LED vermelho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pt-BR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Deixar o buzzer tocando muito rápido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pt-B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 um botão , abrir o servo motor e com o mesmo botão , fechar o servo motor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pt-B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Conseguir abrir e fechar o servo motor através do celular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pt-BR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Mandar as informações do sensor de distância tanto na Serial quanto no broker MQTT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9661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99DD4E5-75B8-4A59-B4E6-884F7292C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876405-CBF8-43F8-91F3-79114578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13" y="839789"/>
            <a:ext cx="8596668" cy="1320800"/>
          </a:xfrm>
        </p:spPr>
        <p:txBody>
          <a:bodyPr/>
          <a:lstStyle/>
          <a:p>
            <a:r>
              <a:rPr lang="pt-BR" dirty="0"/>
              <a:t>Criando Filas (Brokers)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40F7E20-07A5-4E8D-80A5-594A3634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uma nova instância;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Criar um usuário para atrelar aos brokers criado;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Criar um broker “</a:t>
            </a:r>
            <a:r>
              <a:rPr lang="pt-BR" dirty="0" err="1"/>
              <a:t>labarduino</a:t>
            </a:r>
            <a:r>
              <a:rPr lang="pt-BR" dirty="0"/>
              <a:t>”;</a:t>
            </a:r>
          </a:p>
          <a:p>
            <a:endParaRPr lang="pt-BR" dirty="0"/>
          </a:p>
          <a:p>
            <a:r>
              <a:rPr lang="pt-BR" dirty="0"/>
              <a:t>Verificar os dados de usuário e senha para conexão ao server e identificar o nome da fila que no Arduino será visto como “</a:t>
            </a:r>
            <a:r>
              <a:rPr lang="pt-BR" dirty="0" err="1"/>
              <a:t>Topic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1759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CDB959B-1ACE-4118-AFD2-90CC1A45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30" y="683887"/>
            <a:ext cx="5049078" cy="6008095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567A6E-DE0C-4A65-914E-6D90FEB1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Compatibilidade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entre as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placas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0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4CDBDD-2435-4014-A9E4-CE492180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43" y="993472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Processamento dos Dados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77F20761-401A-44E2-94C7-6F49E974913F}"/>
              </a:ext>
            </a:extLst>
          </p:cNvPr>
          <p:cNvGrpSpPr/>
          <p:nvPr/>
        </p:nvGrpSpPr>
        <p:grpSpPr>
          <a:xfrm>
            <a:off x="838199" y="1852903"/>
            <a:ext cx="3274357" cy="2105398"/>
            <a:chOff x="635034" y="1852903"/>
            <a:chExt cx="3274357" cy="210539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xmlns="" id="{B73208C7-F471-42E2-8505-19636C44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34" y="1852903"/>
              <a:ext cx="3274357" cy="2105398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D794DF3A-30E6-44E7-A232-06292E4F2A81}"/>
                </a:ext>
              </a:extLst>
            </p:cNvPr>
            <p:cNvSpPr/>
            <p:nvPr/>
          </p:nvSpPr>
          <p:spPr>
            <a:xfrm>
              <a:off x="1702902" y="2503940"/>
              <a:ext cx="11264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sz="12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  <a:p>
              <a:r>
                <a:rPr lang="pt-BR" dirty="0">
                  <a:solidFill>
                    <a:schemeClr val="bg1"/>
                  </a:solidFill>
                  <a:latin typeface="Lucida Sans Unicode" panose="020B0602030504020204" pitchFamily="34" charset="0"/>
                </a:rPr>
                <a:t>Entrada</a:t>
              </a:r>
              <a:r>
                <a:rPr lang="pt-BR" dirty="0">
                  <a:latin typeface="Lucida Sans Unicode" panose="020B0602030504020204" pitchFamily="34" charset="0"/>
                </a:rPr>
                <a:t> </a:t>
              </a:r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ABEAA2FC-EB4F-45CD-91FA-C0CE550A7E51}"/>
              </a:ext>
            </a:extLst>
          </p:cNvPr>
          <p:cNvGrpSpPr/>
          <p:nvPr/>
        </p:nvGrpSpPr>
        <p:grpSpPr>
          <a:xfrm>
            <a:off x="4458821" y="1852903"/>
            <a:ext cx="3274357" cy="2105398"/>
            <a:chOff x="635034" y="1852903"/>
            <a:chExt cx="3274357" cy="2105398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C37F5302-08EB-49C8-A4D4-A0C56DC17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34" y="1852903"/>
              <a:ext cx="3274357" cy="2105398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30FC2FA9-9CC9-48A5-8AA6-9946CE5CEE2C}"/>
                </a:ext>
              </a:extLst>
            </p:cNvPr>
            <p:cNvSpPr/>
            <p:nvPr/>
          </p:nvSpPr>
          <p:spPr>
            <a:xfrm>
              <a:off x="1356637" y="2503940"/>
              <a:ext cx="19227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sz="12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  <a:p>
              <a:r>
                <a:rPr lang="pt-BR" dirty="0">
                  <a:solidFill>
                    <a:schemeClr val="bg1"/>
                  </a:solidFill>
                  <a:latin typeface="Lucida Sans Unicode" panose="020B0602030504020204" pitchFamily="34" charset="0"/>
                </a:rPr>
                <a:t>Processamento</a:t>
              </a:r>
              <a:r>
                <a:rPr lang="pt-BR" dirty="0">
                  <a:latin typeface="Lucida Sans Unicode" panose="020B0602030504020204" pitchFamily="34" charset="0"/>
                </a:rPr>
                <a:t> </a:t>
              </a:r>
              <a:endParaRPr lang="pt-BR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9718BB24-48B1-482B-B6B8-786589BC09BA}"/>
              </a:ext>
            </a:extLst>
          </p:cNvPr>
          <p:cNvGrpSpPr/>
          <p:nvPr/>
        </p:nvGrpSpPr>
        <p:grpSpPr>
          <a:xfrm>
            <a:off x="8079443" y="1852903"/>
            <a:ext cx="3274357" cy="2105398"/>
            <a:chOff x="635034" y="1852903"/>
            <a:chExt cx="3274357" cy="210539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7D56A9BF-2A4C-4855-80B4-A7E962DCE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34" y="1852903"/>
              <a:ext cx="3274357" cy="2105398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7A913105-596B-43D8-8C96-39CAA5AEC17B}"/>
                </a:ext>
              </a:extLst>
            </p:cNvPr>
            <p:cNvSpPr/>
            <p:nvPr/>
          </p:nvSpPr>
          <p:spPr>
            <a:xfrm>
              <a:off x="1702902" y="2503940"/>
              <a:ext cx="11264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sz="12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  <a:p>
              <a:r>
                <a:rPr lang="pt-BR" dirty="0">
                  <a:solidFill>
                    <a:schemeClr val="bg1"/>
                  </a:solidFill>
                  <a:latin typeface="Lucida Sans Unicode" panose="020B0602030504020204" pitchFamily="34" charset="0"/>
                </a:rPr>
                <a:t>Saída</a:t>
              </a:r>
              <a:r>
                <a:rPr lang="pt-BR" dirty="0">
                  <a:latin typeface="Lucida Sans Unicode" panose="020B0602030504020204" pitchFamily="34" charset="0"/>
                </a:rPr>
                <a:t> </a:t>
              </a:r>
              <a:endParaRPr lang="pt-BR" dirty="0"/>
            </a:p>
          </p:txBody>
        </p:sp>
      </p:grp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xmlns="" id="{CDC386B7-FB17-467D-8F82-68C802EE598D}"/>
              </a:ext>
            </a:extLst>
          </p:cNvPr>
          <p:cNvSpPr/>
          <p:nvPr/>
        </p:nvSpPr>
        <p:spPr>
          <a:xfrm>
            <a:off x="3841215" y="26632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xmlns="" id="{EB13899E-5371-434B-89FE-1D21EE401A08}"/>
              </a:ext>
            </a:extLst>
          </p:cNvPr>
          <p:cNvSpPr/>
          <p:nvPr/>
        </p:nvSpPr>
        <p:spPr>
          <a:xfrm>
            <a:off x="7417107" y="26632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1D0AC75E-5D85-4D14-B840-9DCACC75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84" y="4609338"/>
            <a:ext cx="2683502" cy="154593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5612BC6-C24C-45FF-BA1D-CE6C9CC24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4" y="4700276"/>
            <a:ext cx="1523069" cy="1455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20248FF0-E2C5-4E26-988C-A45C15FBD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567" y="4532041"/>
            <a:ext cx="2465921" cy="1700531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xmlns="" id="{9156E2A4-DFBF-4A59-ACBC-DFA2C44C05CB}"/>
              </a:ext>
            </a:extLst>
          </p:cNvPr>
          <p:cNvSpPr/>
          <p:nvPr/>
        </p:nvSpPr>
        <p:spPr>
          <a:xfrm rot="16200000">
            <a:off x="1980080" y="42051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xmlns="" id="{3FD605AA-BE00-4D41-A5CF-F6E4D6BE2E3A}"/>
              </a:ext>
            </a:extLst>
          </p:cNvPr>
          <p:cNvSpPr/>
          <p:nvPr/>
        </p:nvSpPr>
        <p:spPr>
          <a:xfrm rot="5400000">
            <a:off x="9221323" y="40028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9C0062-E67C-47C1-8BC7-15DA1FF5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957330"/>
            <a:ext cx="8596668" cy="1320800"/>
          </a:xfrm>
        </p:spPr>
        <p:txBody>
          <a:bodyPr/>
          <a:lstStyle/>
          <a:p>
            <a:r>
              <a:rPr lang="pt-BR" dirty="0"/>
              <a:t>Características – Arduino 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9A58D4B-B176-4F89-B23F-86B43376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91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◦Microcontrolador: </a:t>
            </a:r>
            <a:r>
              <a:rPr lang="pt-BR" dirty="0">
                <a:solidFill>
                  <a:srgbClr val="FF0000"/>
                </a:solidFill>
              </a:rPr>
              <a:t>ATmega328</a:t>
            </a:r>
            <a:r>
              <a:rPr lang="pt-BR" dirty="0"/>
              <a:t> </a:t>
            </a:r>
          </a:p>
          <a:p>
            <a:r>
              <a:rPr lang="pt-BR" dirty="0"/>
              <a:t>◦Tensão de operação: </a:t>
            </a:r>
            <a:r>
              <a:rPr lang="pt-BR" dirty="0">
                <a:solidFill>
                  <a:srgbClr val="FF0000"/>
                </a:solidFill>
              </a:rPr>
              <a:t>5V </a:t>
            </a:r>
          </a:p>
          <a:p>
            <a:r>
              <a:rPr lang="pt-BR" dirty="0"/>
              <a:t>◦Tensão recomendada (entrada): </a:t>
            </a:r>
            <a:r>
              <a:rPr lang="pt-BR" dirty="0">
                <a:solidFill>
                  <a:srgbClr val="FF0000"/>
                </a:solidFill>
              </a:rPr>
              <a:t>7-12V</a:t>
            </a:r>
            <a:r>
              <a:rPr lang="pt-BR" dirty="0"/>
              <a:t> </a:t>
            </a:r>
          </a:p>
          <a:p>
            <a:r>
              <a:rPr lang="pt-BR" dirty="0"/>
              <a:t>◦Limite da tensão de entrada: </a:t>
            </a:r>
            <a:r>
              <a:rPr lang="pt-BR" dirty="0">
                <a:solidFill>
                  <a:srgbClr val="FF0000"/>
                </a:solidFill>
              </a:rPr>
              <a:t>6-20V</a:t>
            </a:r>
            <a:r>
              <a:rPr lang="pt-BR" dirty="0"/>
              <a:t> </a:t>
            </a:r>
          </a:p>
          <a:p>
            <a:r>
              <a:rPr lang="pt-BR" dirty="0"/>
              <a:t>◦Pinos digitais: </a:t>
            </a:r>
            <a:r>
              <a:rPr lang="pt-BR" dirty="0">
                <a:solidFill>
                  <a:srgbClr val="FF0000"/>
                </a:solidFill>
              </a:rPr>
              <a:t>14 (seis pinos com saída PWM) </a:t>
            </a:r>
          </a:p>
          <a:p>
            <a:r>
              <a:rPr lang="pt-BR" dirty="0"/>
              <a:t>◦Entrada analógica: </a:t>
            </a:r>
            <a:r>
              <a:rPr lang="pt-BR" dirty="0">
                <a:solidFill>
                  <a:srgbClr val="FF0000"/>
                </a:solidFill>
              </a:rPr>
              <a:t>6 pinos </a:t>
            </a:r>
          </a:p>
          <a:p>
            <a:r>
              <a:rPr lang="pt-BR" dirty="0"/>
              <a:t>◦Corrente contínua por pino de entrada e saída: </a:t>
            </a:r>
            <a:r>
              <a:rPr lang="pt-BR" dirty="0">
                <a:solidFill>
                  <a:srgbClr val="FF0000"/>
                </a:solidFill>
              </a:rPr>
              <a:t>40 </a:t>
            </a:r>
            <a:r>
              <a:rPr lang="pt-BR" dirty="0" err="1">
                <a:solidFill>
                  <a:srgbClr val="FF0000"/>
                </a:solidFill>
              </a:rPr>
              <a:t>mA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/>
              <a:t>◦Corrente para o pino de 3.3 V: </a:t>
            </a:r>
            <a:r>
              <a:rPr lang="pt-BR" dirty="0">
                <a:solidFill>
                  <a:srgbClr val="FF0000"/>
                </a:solidFill>
              </a:rPr>
              <a:t>50 </a:t>
            </a:r>
            <a:r>
              <a:rPr lang="pt-BR" dirty="0" err="1">
                <a:solidFill>
                  <a:srgbClr val="FF0000"/>
                </a:solidFill>
              </a:rPr>
              <a:t>mA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/>
              <a:t>◦Quantidade de memória FLASH: </a:t>
            </a:r>
            <a:r>
              <a:rPr lang="pt-BR" dirty="0">
                <a:solidFill>
                  <a:srgbClr val="FF0000"/>
                </a:solidFill>
              </a:rPr>
              <a:t>32 KB (ATmega328) onde 0.5 KB usado para o </a:t>
            </a:r>
            <a:r>
              <a:rPr lang="pt-BR" dirty="0" err="1">
                <a:solidFill>
                  <a:srgbClr val="FF0000"/>
                </a:solidFill>
              </a:rPr>
              <a:t>bootloader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/>
              <a:t>◦Quantidade de memória SRAM: </a:t>
            </a:r>
            <a:r>
              <a:rPr lang="pt-BR" dirty="0">
                <a:solidFill>
                  <a:srgbClr val="FF0000"/>
                </a:solidFill>
              </a:rPr>
              <a:t>2 KB (ATmega328) </a:t>
            </a:r>
          </a:p>
          <a:p>
            <a:r>
              <a:rPr lang="pt-BR" dirty="0"/>
              <a:t>◦Quantidade de memória EEPROM: </a:t>
            </a:r>
            <a:r>
              <a:rPr lang="pt-BR" dirty="0">
                <a:solidFill>
                  <a:srgbClr val="FF0000"/>
                </a:solidFill>
              </a:rPr>
              <a:t>1 KB (ATmega328) </a:t>
            </a:r>
          </a:p>
          <a:p>
            <a:r>
              <a:rPr lang="pt-BR" dirty="0"/>
              <a:t>◦Velocidade de </a:t>
            </a:r>
            <a:r>
              <a:rPr lang="pt-BR" dirty="0" err="1"/>
              <a:t>clock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16 MHz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2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34A93B-6C3D-429F-AF17-6F01576C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0" y="839789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Alimentação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5F3CE9C-395D-4BB1-84F5-3CDAECE2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UNO pode ser alimentado pela </a:t>
            </a:r>
            <a:r>
              <a:rPr lang="pt-BR" dirty="0">
                <a:solidFill>
                  <a:srgbClr val="FF0000"/>
                </a:solidFill>
              </a:rPr>
              <a:t>porta USB </a:t>
            </a:r>
            <a:r>
              <a:rPr lang="pt-BR" dirty="0"/>
              <a:t>ou por uma </a:t>
            </a:r>
            <a:r>
              <a:rPr lang="pt-BR" dirty="0">
                <a:solidFill>
                  <a:srgbClr val="FF0000"/>
                </a:solidFill>
              </a:rPr>
              <a:t>fonte externa DC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recomendação é que a </a:t>
            </a:r>
            <a:r>
              <a:rPr lang="pt-BR" dirty="0">
                <a:solidFill>
                  <a:srgbClr val="FF0000"/>
                </a:solidFill>
              </a:rPr>
              <a:t>fonte externa </a:t>
            </a:r>
            <a:r>
              <a:rPr lang="pt-BR" dirty="0"/>
              <a:t>seja de </a:t>
            </a:r>
            <a:r>
              <a:rPr lang="pt-BR" dirty="0">
                <a:solidFill>
                  <a:srgbClr val="FF0000"/>
                </a:solidFill>
              </a:rPr>
              <a:t>7 V a 12 V </a:t>
            </a:r>
            <a:r>
              <a:rPr lang="pt-BR" dirty="0"/>
              <a:t>e pode ser ligada diretamente no conector de fonte ou nos pinos </a:t>
            </a:r>
            <a:r>
              <a:rPr lang="pt-BR" dirty="0" err="1">
                <a:solidFill>
                  <a:srgbClr val="FF0000"/>
                </a:solidFill>
              </a:rPr>
              <a:t>Vin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8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26BE66-FC71-4DBD-994F-2E5337CB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04" y="1041508"/>
            <a:ext cx="7581597" cy="8888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Principais Componentes do Kit </a:t>
            </a:r>
            <a:r>
              <a:rPr lang="pt-BR" b="1" dirty="0" err="1"/>
              <a:t>RoboCore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F16E2B56-9BF0-44D6-B95A-91D15A06D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0" y="3158017"/>
            <a:ext cx="831983" cy="9411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8656CB0-E37A-4C41-9CCA-D7E2D38633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00" y="5707498"/>
            <a:ext cx="1051252" cy="8919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4AF3261-6DDB-439D-9F47-3133177B8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56" y="4365334"/>
            <a:ext cx="1239069" cy="10991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2C770CD-764E-48BB-8111-F94B4B75A8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43" y="3329932"/>
            <a:ext cx="911568" cy="89410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2C868A7F-D188-4172-9D75-F2066F76C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25" y="1690688"/>
            <a:ext cx="2143442" cy="116603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961E6CD7-6E7D-4AF0-9B31-31F31832A3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49" y="1620909"/>
            <a:ext cx="907272" cy="134734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4FD25AD-59BC-4276-BE4E-A3B26DB18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79" y="5608703"/>
            <a:ext cx="680891" cy="100131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721BC593-7BE6-4B77-A8BE-F79B2ED945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87" y="4498041"/>
            <a:ext cx="873986" cy="83376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B11B389B-3EBE-4AF0-924B-7467DF8DD6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2" y="5608703"/>
            <a:ext cx="869253" cy="92513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xmlns="" id="{3A55E030-0849-4666-AD69-6810E2911C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" y="4310352"/>
            <a:ext cx="803653" cy="83944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42B363A5-2166-47E4-B6BC-BD50E02E78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2" y="2946472"/>
            <a:ext cx="917162" cy="103550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xmlns="" id="{F0429275-BCB2-4FBE-BD11-793BF9DDBB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2" y="1935977"/>
            <a:ext cx="720396" cy="71720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D54158BE-62F5-42EE-B3FD-AF12508DD32A}"/>
              </a:ext>
            </a:extLst>
          </p:cNvPr>
          <p:cNvSpPr txBox="1"/>
          <p:nvPr/>
        </p:nvSpPr>
        <p:spPr>
          <a:xfrm>
            <a:off x="2132761" y="2156631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Resistor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1D1C752E-431B-4559-B9C4-51B02BB8E34C}"/>
              </a:ext>
            </a:extLst>
          </p:cNvPr>
          <p:cNvSpPr txBox="1"/>
          <p:nvPr/>
        </p:nvSpPr>
        <p:spPr>
          <a:xfrm>
            <a:off x="2113042" y="3198816"/>
            <a:ext cx="1442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Botão/chave </a:t>
            </a:r>
          </a:p>
          <a:p>
            <a:r>
              <a:rPr lang="pt-BR" dirty="0"/>
              <a:t>momentânea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4ECE223D-6FDC-4829-9BA5-1CEB9DCFCD98}"/>
              </a:ext>
            </a:extLst>
          </p:cNvPr>
          <p:cNvSpPr txBox="1"/>
          <p:nvPr/>
        </p:nvSpPr>
        <p:spPr>
          <a:xfrm>
            <a:off x="2105723" y="4548339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Potenciômetro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837C450A-AF4E-4FCD-ACEF-3E1A6FF0261A}"/>
              </a:ext>
            </a:extLst>
          </p:cNvPr>
          <p:cNvSpPr txBox="1"/>
          <p:nvPr/>
        </p:nvSpPr>
        <p:spPr>
          <a:xfrm>
            <a:off x="2113042" y="5886604"/>
            <a:ext cx="2359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de Temperatura</a:t>
            </a:r>
          </a:p>
          <a:p>
            <a:r>
              <a:rPr lang="pt-BR" dirty="0"/>
              <a:t>LM35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A2F268E2-DF38-4D91-B621-661A34BC5C72}"/>
              </a:ext>
            </a:extLst>
          </p:cNvPr>
          <p:cNvSpPr txBox="1"/>
          <p:nvPr/>
        </p:nvSpPr>
        <p:spPr>
          <a:xfrm>
            <a:off x="5815110" y="2109915"/>
            <a:ext cx="14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 de </a:t>
            </a:r>
          </a:p>
          <a:p>
            <a:r>
              <a:rPr lang="pt-BR" dirty="0"/>
              <a:t>Luminosidade</a:t>
            </a:r>
          </a:p>
          <a:p>
            <a:r>
              <a:rPr lang="pt-BR" dirty="0"/>
              <a:t>LDR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E2C7E3C5-B313-42FA-A335-AFE69802FF00}"/>
              </a:ext>
            </a:extLst>
          </p:cNvPr>
          <p:cNvSpPr txBox="1"/>
          <p:nvPr/>
        </p:nvSpPr>
        <p:spPr>
          <a:xfrm>
            <a:off x="5815110" y="3592318"/>
            <a:ext cx="80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Buzzer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1B7FFAEE-BF67-46AF-9F0C-FEE3FC4F2E56}"/>
              </a:ext>
            </a:extLst>
          </p:cNvPr>
          <p:cNvSpPr txBox="1"/>
          <p:nvPr/>
        </p:nvSpPr>
        <p:spPr>
          <a:xfrm>
            <a:off x="5815110" y="47954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LEDs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639B9AFD-837D-4331-B016-2F33FC43F822}"/>
              </a:ext>
            </a:extLst>
          </p:cNvPr>
          <p:cNvSpPr txBox="1"/>
          <p:nvPr/>
        </p:nvSpPr>
        <p:spPr>
          <a:xfrm>
            <a:off x="5815110" y="5814006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 RGB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493B8F25-9AB3-446E-9ADF-96A71CC7F853}"/>
              </a:ext>
            </a:extLst>
          </p:cNvPr>
          <p:cNvSpPr txBox="1"/>
          <p:nvPr/>
        </p:nvSpPr>
        <p:spPr>
          <a:xfrm>
            <a:off x="10187465" y="2031682"/>
            <a:ext cx="126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Display LCD</a:t>
            </a:r>
          </a:p>
          <a:p>
            <a:r>
              <a:rPr lang="pt-BR" dirty="0"/>
              <a:t>16x2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F29AC0ED-B8EE-44A9-A2FE-93326D5CF9FB}"/>
              </a:ext>
            </a:extLst>
          </p:cNvPr>
          <p:cNvSpPr txBox="1"/>
          <p:nvPr/>
        </p:nvSpPr>
        <p:spPr>
          <a:xfrm>
            <a:off x="10187465" y="3429181"/>
            <a:ext cx="131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Display de 7</a:t>
            </a:r>
          </a:p>
          <a:p>
            <a:r>
              <a:rPr lang="pt-BR" dirty="0"/>
              <a:t>Segmentos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4B629FF1-5F87-401C-917F-DF144CF717A1}"/>
              </a:ext>
            </a:extLst>
          </p:cNvPr>
          <p:cNvSpPr txBox="1"/>
          <p:nvPr/>
        </p:nvSpPr>
        <p:spPr>
          <a:xfrm>
            <a:off x="10187465" y="463235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Barra Gráfica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87BD5729-4667-4E6F-A95F-E0487EF5197E}"/>
              </a:ext>
            </a:extLst>
          </p:cNvPr>
          <p:cNvSpPr txBox="1"/>
          <p:nvPr/>
        </p:nvSpPr>
        <p:spPr>
          <a:xfrm>
            <a:off x="10187465" y="5860172"/>
            <a:ext cx="186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Circuito integrado</a:t>
            </a:r>
          </a:p>
          <a:p>
            <a:r>
              <a:rPr lang="pt-BR" dirty="0"/>
              <a:t>4511</a:t>
            </a:r>
          </a:p>
        </p:txBody>
      </p:sp>
    </p:spTree>
    <p:extLst>
      <p:ext uri="{BB962C8B-B14F-4D97-AF65-F5344CB8AC3E}">
        <p14:creationId xmlns:p14="http://schemas.microsoft.com/office/powerpoint/2010/main" val="39278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336" y="805543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Código de cores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6" y="1817941"/>
            <a:ext cx="8242663" cy="4821958"/>
          </a:xfrm>
        </p:spPr>
      </p:pic>
    </p:spTree>
    <p:extLst>
      <p:ext uri="{BB962C8B-B14F-4D97-AF65-F5344CB8AC3E}">
        <p14:creationId xmlns:p14="http://schemas.microsoft.com/office/powerpoint/2010/main" val="2659694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1943</Words>
  <Application>Microsoft Office PowerPoint</Application>
  <PresentationFormat>Widescreen</PresentationFormat>
  <Paragraphs>278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Lucida Sans Unicode</vt:lpstr>
      <vt:lpstr>Noto Sans Symbols</vt:lpstr>
      <vt:lpstr>Trebuchet MS</vt:lpstr>
      <vt:lpstr>Wingdings 3</vt:lpstr>
      <vt:lpstr>Facetado</vt:lpstr>
      <vt:lpstr>Apresentação do PowerPoint</vt:lpstr>
      <vt:lpstr>O Arduino</vt:lpstr>
      <vt:lpstr>Tipos de Arduino</vt:lpstr>
      <vt:lpstr>Compatibilidade entre as placas</vt:lpstr>
      <vt:lpstr>Processamento dos Dados</vt:lpstr>
      <vt:lpstr>Características – Arduino UNO</vt:lpstr>
      <vt:lpstr>Alimentação</vt:lpstr>
      <vt:lpstr>Principais Componentes do Kit RoboCore</vt:lpstr>
      <vt:lpstr>Código de cores </vt:lpstr>
      <vt:lpstr>Apresentação do PowerPoint</vt:lpstr>
      <vt:lpstr>IDE ARDUINO</vt:lpstr>
      <vt:lpstr>Funções Padrões da IDE</vt:lpstr>
      <vt:lpstr>Funções Setup e Loop</vt:lpstr>
      <vt:lpstr>Primeiro Exemplo com o Arduino</vt:lpstr>
      <vt:lpstr>Monitor Serial</vt:lpstr>
      <vt:lpstr>Monitor Serial – Exemplo, imprimindo uma mensagem </vt:lpstr>
      <vt:lpstr>Portas Digitais e Portas analógicas</vt:lpstr>
      <vt:lpstr>Portas Analógicas</vt:lpstr>
      <vt:lpstr>Entendendo Constantes e Variáveis</vt:lpstr>
      <vt:lpstr>Entendendo Constantes e Variáveis</vt:lpstr>
      <vt:lpstr>Tipos de Variáveis no Arduino</vt:lpstr>
      <vt:lpstr>Tipos de Variáveis no Arduino</vt:lpstr>
      <vt:lpstr>Exemplo de declaração de constante e variável</vt:lpstr>
      <vt:lpstr>Trabalhando com GIT</vt:lpstr>
      <vt:lpstr>Comandos Básicos para utilizar o Git</vt:lpstr>
      <vt:lpstr>Mostrando na Prática o GIT</vt:lpstr>
      <vt:lpstr>Projeto 1 – Utilizando LED Vermelho</vt:lpstr>
      <vt:lpstr>Projeto 1 – Utilizando LED Vermelho</vt:lpstr>
      <vt:lpstr>Projeto 1 – Utilizando LED Vermelho</vt:lpstr>
      <vt:lpstr>Projeto 1 – Utilizando LEDs com Botão</vt:lpstr>
      <vt:lpstr>Utilizando a Shield Ethernet</vt:lpstr>
      <vt:lpstr>Utilizando a Shield Ethernet</vt:lpstr>
      <vt:lpstr>Utilizando o exemplo WebClient</vt:lpstr>
      <vt:lpstr>Utilizando o exemplo WebServer</vt:lpstr>
      <vt:lpstr>Utilizando o exemplo WebClient</vt:lpstr>
      <vt:lpstr>Usando o MQTT</vt:lpstr>
      <vt:lpstr>Projeto Garagem 1.0</vt:lpstr>
      <vt:lpstr>Apresentação do PowerPoint</vt:lpstr>
      <vt:lpstr>Criando Filas (Brokers)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Candido</dc:creator>
  <cp:lastModifiedBy>SENAI</cp:lastModifiedBy>
  <cp:revision>76</cp:revision>
  <dcterms:created xsi:type="dcterms:W3CDTF">2017-12-04T09:06:31Z</dcterms:created>
  <dcterms:modified xsi:type="dcterms:W3CDTF">2018-01-05T10:39:46Z</dcterms:modified>
</cp:coreProperties>
</file>