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7" r:id="rId8"/>
    <p:sldId id="268" r:id="rId9"/>
    <p:sldId id="269" r:id="rId10"/>
    <p:sldId id="270" r:id="rId11"/>
    <p:sldId id="266" r:id="rId12"/>
    <p:sldId id="265" r:id="rId13"/>
    <p:sldId id="271" r:id="rId14"/>
    <p:sldId id="261" r:id="rId15"/>
    <p:sldId id="26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16F"/>
    <a:srgbClr val="DBA1A1"/>
    <a:srgbClr val="FFB7A8"/>
    <a:srgbClr val="9BD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7C6F-5C00-417F-835D-24D63099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F94318-41EA-4A51-BA95-C06ED4A62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75943-807F-4312-8D7D-89A43A9D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125F8-7A34-4DEA-A84E-B306FF48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6010D-9AF4-4AFF-99D4-B3235D7B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4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D2C9-D719-4819-B39A-EFC7ECA1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A80C1F-CB1B-4DB7-8809-94683D0F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65149-1E85-4163-9BF6-38184651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EE702-CC85-464A-8DE9-BA7EB181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0D04D8-7156-463D-B192-DF185E2A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1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1A317-64BA-489F-A5E9-C6A8EB377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302B23-5200-4943-B138-4E85758F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18833-00C4-41A3-84CC-74AF4529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FB5179-47E8-43E4-9D61-1A3BED3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049E-6B18-4ED9-ABA7-ECF506AB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76D54-82D5-413B-AB49-B398B0BC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F4739-4DE4-4998-81CF-23F64035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1FDE06-1B8F-43CF-8D84-F29A6DB4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26D2A-E871-4FE7-A4C1-F2142641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E3A4A-9BF1-4E7B-93F7-2354A3CE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8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DCB11-6186-4B17-8A2B-63390BE7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076C8-24B7-454A-A7F3-D9D3E06B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8FD82-5D57-4036-BB82-72F0CA6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C3AE8A-0DCB-478F-86A2-C3E55A84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637BA-C8E6-41C7-A9BC-D57D329D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638F-7F99-43D1-8742-3E388C5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12618-006F-471B-B610-EDB5FC077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6C9518-E78D-4FF0-A55D-284E5965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5866F5-C555-4E34-89F0-EC1B82C5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24217A-4E7C-49C3-AAEB-5677EF5A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32C3F8-4BDE-41A5-B8DE-DFB50995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0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F1DE-6AAD-4133-83F5-03CB94D69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0A8F7C-E51F-46B2-95CD-42DA8E56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87DC70-BFC0-40AF-A6AD-5C3A5F5E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4A8034-B9E7-4B73-BF6E-3BD92E45B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9EA8DC-760D-4471-9F11-9862A55B8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E9E43E-5F29-4A75-A967-491E2938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2075F0-39CB-4174-8FAC-10D215D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10882C-3F46-43B3-B043-0041241F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BC1C4-3B62-407E-8DD0-43D13D6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2C16B1-67CF-4134-9860-A967383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81A0E-D1CA-4E08-8FB8-C5640971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2C4B10-A8F6-4C56-A4AA-242BEBD4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62A17-A9FF-4438-A012-A87BCC8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C859E7-4B35-4BFD-8FE4-2607D38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208244-781D-41D0-852D-9F53D29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07FDD-6392-4DAD-9205-F7EB2B9C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716F9-BDAD-42FF-B518-44F2F1A7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13266-D198-4859-BC70-F535EE61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3702-92B9-41E6-87D8-819DFA37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9F965-9CEF-486B-BEBB-EDAFD2FD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676F4-3E64-4B79-8C1F-11D38EB9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5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2994C-3AB0-4DF8-9F7E-4ADF36577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5A44E7-199A-46B7-9AE8-B0C2A9005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7EF1EF-8EF4-418C-922C-C911647A8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9E374-E69F-4984-BF0B-D45E0D94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235845-AC4E-4933-91C8-303327B1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C71A1C-A490-4E21-A030-73D17052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2969DF-B59A-4DE7-B7C3-34D211CA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006647-B7D5-4D8E-A7B2-28A3A15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75CED-3F00-41CD-AB62-531C3F2B8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830B-0B14-40F0-A0EE-39BED3ED52C2}" type="datetimeFigureOut">
              <a:rPr lang="pt-BR" smtClean="0"/>
              <a:t>31/01/2021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11F04-8C7A-443C-95C9-20EBECB1E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9161A-BD0F-42B5-B8DA-1B71AD28C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A236-80AE-41F6-B811-8F054B74F4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8EC7A9C-835A-4800-A1D0-5C6088097ACF}"/>
              </a:ext>
            </a:extLst>
          </p:cNvPr>
          <p:cNvSpPr/>
          <p:nvPr/>
        </p:nvSpPr>
        <p:spPr>
          <a:xfrm>
            <a:off x="4591455" y="2413337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D321775-D02A-4A88-B0EA-89AB7B8F441A}"/>
              </a:ext>
            </a:extLst>
          </p:cNvPr>
          <p:cNvSpPr txBox="1"/>
          <p:nvPr/>
        </p:nvSpPr>
        <p:spPr>
          <a:xfrm>
            <a:off x="3779295" y="3494314"/>
            <a:ext cx="46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Caio Barretta e Gabriele Leonel</a:t>
            </a:r>
          </a:p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CP300354X e CP3003415</a:t>
            </a:r>
            <a:endParaRPr lang="pt-BR" sz="1600" dirty="0">
              <a:latin typeface="Agency FB" panose="020B0503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EFBA35F-A8A2-434B-9D66-F03DF1973806}"/>
              </a:ext>
            </a:extLst>
          </p:cNvPr>
          <p:cNvCxnSpPr>
            <a:cxnSpLocks/>
          </p:cNvCxnSpPr>
          <p:nvPr/>
        </p:nvCxnSpPr>
        <p:spPr>
          <a:xfrm>
            <a:off x="3779295" y="3429000"/>
            <a:ext cx="4739951" cy="0"/>
          </a:xfrm>
          <a:prstGeom prst="line">
            <a:avLst/>
          </a:prstGeom>
          <a:ln w="76200">
            <a:solidFill>
              <a:srgbClr val="9BD4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C617314-6371-48CB-9B6C-2C3459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1648" cy="10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 e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153120"/>
              </p:ext>
            </p:extLst>
          </p:nvPr>
        </p:nvGraphicFramePr>
        <p:xfrm>
          <a:off x="818545" y="2471427"/>
          <a:ext cx="1085349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745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  <a:gridCol w="5426745">
                  <a:extLst>
                    <a:ext uri="{9D8B030D-6E8A-4147-A177-3AD203B41FA5}">
                      <a16:colId xmlns:a16="http://schemas.microsoft.com/office/drawing/2014/main" val="35497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Não 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221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Login -  O usuário deve efetuar um login para que possa usar o programa.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Ocultar a senha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Enquanto digita a senha devem aparecer * no lugar do que é digitado.	Segurança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Separar o tipo de usuário.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O login deve conter a função de levar o usuário a sua tela correta, o nutricionista para seu menu e o paciente para o dele..	Usabilidade/Segurança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68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6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4381709" y="199512"/>
            <a:ext cx="342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Caso de Uso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8F9BA98-58CA-4DC5-A29B-F8F546FD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7" t="16139" r="5863" b="4465"/>
          <a:stretch/>
        </p:blipFill>
        <p:spPr>
          <a:xfrm>
            <a:off x="2223082" y="1306420"/>
            <a:ext cx="8212822" cy="54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0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Protótipo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AE12E0-2F84-4A09-97AE-5C807B276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5" y="1380347"/>
            <a:ext cx="237172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EC0A35-1AAC-46B5-8F1E-3BF3BDA892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35" y="1380347"/>
            <a:ext cx="344049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61159-FC01-417E-9947-B7DCECA452E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96" y="1306420"/>
            <a:ext cx="3704590" cy="251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23833B-6330-4441-A999-95A7945F3E4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45" y="3862738"/>
            <a:ext cx="3327549" cy="27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5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607860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692483" y="199512"/>
            <a:ext cx="5274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Versão Final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67E932-6630-42C1-8CD9-3498DE5D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2" y="1162895"/>
            <a:ext cx="3098849" cy="26081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EAA337-BD5F-4769-B6D8-E90E99E5A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1" t="2761" r="1654" b="-39"/>
          <a:stretch/>
        </p:blipFill>
        <p:spPr>
          <a:xfrm>
            <a:off x="3900196" y="2157155"/>
            <a:ext cx="3816221" cy="25436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8D6C8A8-EDFB-4C3E-B7E5-AD061E98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674" y="3110272"/>
            <a:ext cx="4047461" cy="35482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E0E3EA9-383E-49FA-8A4B-AA18433E4160}"/>
              </a:ext>
            </a:extLst>
          </p:cNvPr>
          <p:cNvSpPr txBox="1"/>
          <p:nvPr/>
        </p:nvSpPr>
        <p:spPr>
          <a:xfrm>
            <a:off x="166865" y="6289156"/>
            <a:ext cx="2212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Mais detalhes a seguir...</a:t>
            </a:r>
          </a:p>
        </p:txBody>
      </p:sp>
    </p:spTree>
    <p:extLst>
      <p:ext uri="{BB962C8B-B14F-4D97-AF65-F5344CB8AC3E}">
        <p14:creationId xmlns:p14="http://schemas.microsoft.com/office/powerpoint/2010/main" val="274902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5E4F3C-F307-4E72-AABB-63174CA4F729}"/>
              </a:ext>
            </a:extLst>
          </p:cNvPr>
          <p:cNvSpPr/>
          <p:nvPr/>
        </p:nvSpPr>
        <p:spPr>
          <a:xfrm>
            <a:off x="2561379" y="2459504"/>
            <a:ext cx="70692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Que tal vermos 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32583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C1DB64C6-D486-4A4C-B2E4-17DC023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1F3EB4B-E270-4401-ACA8-24974C94E74A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DF6BA9-7BEB-41A5-9607-7BCF4F66C34B}"/>
              </a:ext>
            </a:extLst>
          </p:cNvPr>
          <p:cNvSpPr/>
          <p:nvPr/>
        </p:nvSpPr>
        <p:spPr>
          <a:xfrm>
            <a:off x="2978633" y="669816"/>
            <a:ext cx="2782469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 descr="Gato sentado em frente a tigela de comida&#10;&#10;Descrição gerada automaticamente">
            <a:extLst>
              <a:ext uri="{FF2B5EF4-FFF2-40B4-BE49-F238E27FC236}">
                <a16:creationId xmlns:a16="http://schemas.microsoft.com/office/drawing/2014/main" id="{87C4CC8F-0363-4897-83CF-E57E2E08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02" y="780971"/>
            <a:ext cx="2469774" cy="24286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81453EF-879B-4BC2-B2D3-B45CBB16A2A9}"/>
              </a:ext>
            </a:extLst>
          </p:cNvPr>
          <p:cNvSpPr/>
          <p:nvPr/>
        </p:nvSpPr>
        <p:spPr>
          <a:xfrm>
            <a:off x="701012" y="3320738"/>
            <a:ext cx="2277621" cy="2650922"/>
          </a:xfrm>
          <a:prstGeom prst="rect">
            <a:avLst/>
          </a:prstGeom>
          <a:solidFill>
            <a:srgbClr val="9B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C82191-7971-4709-B286-8C0A18E837CE}"/>
              </a:ext>
            </a:extLst>
          </p:cNvPr>
          <p:cNvSpPr/>
          <p:nvPr/>
        </p:nvSpPr>
        <p:spPr>
          <a:xfrm>
            <a:off x="6073114" y="592926"/>
            <a:ext cx="311562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dirty="0">
                <a:solidFill>
                  <a:srgbClr val="DBA1A1"/>
                </a:solidFill>
                <a:latin typeface="Agency FB" panose="020B0503020202020204" pitchFamily="34" charset="0"/>
              </a:rPr>
              <a:t>Diet-CSharp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414C11-A7D4-46C4-8022-FAC0CF9D5B58}"/>
              </a:ext>
            </a:extLst>
          </p:cNvPr>
          <p:cNvSpPr txBox="1"/>
          <p:nvPr/>
        </p:nvSpPr>
        <p:spPr>
          <a:xfrm>
            <a:off x="6073114" y="1614881"/>
            <a:ext cx="362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Integração de Nutricionista e Pacientes</a:t>
            </a:r>
            <a:endParaRPr lang="pt-BR" sz="2000" dirty="0">
              <a:latin typeface="Agency FB" panose="020B0503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C9E091-16DC-4010-BB7A-AE0377A83B7E}"/>
              </a:ext>
            </a:extLst>
          </p:cNvPr>
          <p:cNvSpPr txBox="1"/>
          <p:nvPr/>
        </p:nvSpPr>
        <p:spPr>
          <a:xfrm>
            <a:off x="6096000" y="2030713"/>
            <a:ext cx="46334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A alimentação saudável é o principal responsável para o organismo ter um bom desempenho. O nosso corpo precisa diariamente de vitaminas e minerais para funcionar perfeitamente. Um cardápio equilibrado traz diversos benefícios, tanto para o aspecto físico, quanto para o mental.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Temos como </a:t>
            </a:r>
            <a:r>
              <a:rPr lang="pt-BR" sz="2000" b="1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objetivo </a:t>
            </a:r>
            <a:r>
              <a:rPr lang="pt-BR" sz="20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construir a ponte, utilizando a linguagem de programação em C#, entre Nutricionistas e Pacientes, de forma efetiva visando nada menos do que o sucesso de ambos.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7464B1-5163-4D6E-9E16-11EF7C564E0B}"/>
              </a:ext>
            </a:extLst>
          </p:cNvPr>
          <p:cNvSpPr txBox="1"/>
          <p:nvPr/>
        </p:nvSpPr>
        <p:spPr>
          <a:xfrm>
            <a:off x="3003259" y="3246431"/>
            <a:ext cx="61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</p:txBody>
      </p:sp>
      <p:pic>
        <p:nvPicPr>
          <p:cNvPr id="16" name="Imagem 15" descr="Foca em cima de uma superfície verde&#10;&#10;Descrição gerada automaticamente">
            <a:extLst>
              <a:ext uri="{FF2B5EF4-FFF2-40B4-BE49-F238E27FC236}">
                <a16:creationId xmlns:a16="http://schemas.microsoft.com/office/drawing/2014/main" id="{68CD6F2F-22E3-4AB9-9522-760F8A9F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31" y="3431893"/>
            <a:ext cx="1852382" cy="241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372EAC-2AFD-4522-8AD9-3504B2FFF181}"/>
              </a:ext>
            </a:extLst>
          </p:cNvPr>
          <p:cNvSpPr/>
          <p:nvPr/>
        </p:nvSpPr>
        <p:spPr>
          <a:xfrm>
            <a:off x="-58724" y="0"/>
            <a:ext cx="2782470" cy="6858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97E38D-033B-4A24-82F1-0291C9E8553A}"/>
              </a:ext>
            </a:extLst>
          </p:cNvPr>
          <p:cNvSpPr txBox="1"/>
          <p:nvPr/>
        </p:nvSpPr>
        <p:spPr>
          <a:xfrm>
            <a:off x="-381780" y="2151727"/>
            <a:ext cx="34285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Por quê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Utilizar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o </a:t>
            </a:r>
          </a:p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Diet-</a:t>
            </a:r>
            <a:r>
              <a:rPr lang="pt-BR" sz="4000" dirty="0" err="1">
                <a:solidFill>
                  <a:srgbClr val="5B616F"/>
                </a:solidFill>
                <a:latin typeface="Agency FB" panose="020B0503020202020204" pitchFamily="34" charset="0"/>
              </a:rPr>
              <a:t>CSharp</a:t>
            </a:r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C801E2-BFAB-4934-A9EC-8E23D2DC68D3}"/>
              </a:ext>
            </a:extLst>
          </p:cNvPr>
          <p:cNvSpPr txBox="1"/>
          <p:nvPr/>
        </p:nvSpPr>
        <p:spPr>
          <a:xfrm>
            <a:off x="2942439" y="2305614"/>
            <a:ext cx="8768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Moderno e Direto, sendo intuitivo.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Sigilo das informações, você está seguro conosco.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Suporte 24</a:t>
            </a:r>
            <a:r>
              <a:rPr lang="pt-BR" sz="2800" dirty="0">
                <a:solidFill>
                  <a:schemeClr val="bg1"/>
                </a:solidFill>
                <a:latin typeface="Agency FB" panose="020B0503020202020204" pitchFamily="34" charset="0"/>
              </a:rPr>
              <a:t>x7 para solucionar quaisquer dúvidas e problemas.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Dados salvos na nuvem, garantindo que o sistema esteja onde e quando você precisar.</a:t>
            </a:r>
          </a:p>
        </p:txBody>
      </p:sp>
    </p:spTree>
    <p:extLst>
      <p:ext uri="{BB962C8B-B14F-4D97-AF65-F5344CB8AC3E}">
        <p14:creationId xmlns:p14="http://schemas.microsoft.com/office/powerpoint/2010/main" val="135725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657841" y="225845"/>
            <a:ext cx="6876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Nutricionista</a:t>
            </a:r>
          </a:p>
        </p:txBody>
      </p:sp>
      <p:pic>
        <p:nvPicPr>
          <p:cNvPr id="5" name="Imagem 4" descr="Desenho de alface&#10;&#10;Descrição gerada automaticamente com confiança média">
            <a:extLst>
              <a:ext uri="{FF2B5EF4-FFF2-40B4-BE49-F238E27FC236}">
                <a16:creationId xmlns:a16="http://schemas.microsoft.com/office/drawing/2014/main" id="{10F21D0E-8A19-4856-BC68-6A3CA6C23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49" y="1923050"/>
            <a:ext cx="3011905" cy="3011905"/>
          </a:xfrm>
          <a:prstGeom prst="rect">
            <a:avLst/>
          </a:prstGeom>
        </p:spPr>
      </p:pic>
      <p:pic>
        <p:nvPicPr>
          <p:cNvPr id="7" name="Imagem 6" descr="Vaso de flores ao lado de uma banana&#10;&#10;Descrição gerada automaticamente com confiança baixa">
            <a:extLst>
              <a:ext uri="{FF2B5EF4-FFF2-40B4-BE49-F238E27FC236}">
                <a16:creationId xmlns:a16="http://schemas.microsoft.com/office/drawing/2014/main" id="{0E1CB0CB-485B-44C9-A4EE-167E269E2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880" y="1923047"/>
            <a:ext cx="3011905" cy="3011905"/>
          </a:xfrm>
          <a:prstGeom prst="rect">
            <a:avLst/>
          </a:prstGeom>
        </p:spPr>
      </p:pic>
      <p:pic>
        <p:nvPicPr>
          <p:cNvPr id="9" name="Imagem 8" descr="Couve-flor coloridos em cima de uma superfície verde&#10;&#10;Descrição gerada automaticamente com confiança média">
            <a:extLst>
              <a:ext uri="{FF2B5EF4-FFF2-40B4-BE49-F238E27FC236}">
                <a16:creationId xmlns:a16="http://schemas.microsoft.com/office/drawing/2014/main" id="{90EF0DB3-865A-4BF0-A6B5-A775198C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811" y="1923048"/>
            <a:ext cx="2696372" cy="301190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1124835" y="4916331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Porção de Alimentos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821525" y="493495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369762" y="4934952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Cadastro de Pacientes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1119666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Porção de Alimentos para que seja utilizado no cadastro de dietas.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708880" y="5296484"/>
            <a:ext cx="278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Dietas tendo como base a porção de alimentos.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412811" y="5268158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Cadastro de Pacientes feita pela nutricionista sendo possível linkar com a dieta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2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2372616" y="226702"/>
            <a:ext cx="732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Funcionalidades: Paciente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A2ABC89-695C-4A10-90B1-0FB8959FBE0A}"/>
              </a:ext>
            </a:extLst>
          </p:cNvPr>
          <p:cNvSpPr txBox="1"/>
          <p:nvPr/>
        </p:nvSpPr>
        <p:spPr>
          <a:xfrm>
            <a:off x="986551" y="4819984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Visualizar Dieta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E0EA7A-A384-40BC-A702-B90CAA926A0E}"/>
              </a:ext>
            </a:extLst>
          </p:cNvPr>
          <p:cNvSpPr txBox="1"/>
          <p:nvPr/>
        </p:nvSpPr>
        <p:spPr>
          <a:xfrm>
            <a:off x="4683241" y="4838607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Consultar Porção de Alimento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287184-27E7-423D-8375-1D117369929C}"/>
              </a:ext>
            </a:extLst>
          </p:cNvPr>
          <p:cNvSpPr txBox="1"/>
          <p:nvPr/>
        </p:nvSpPr>
        <p:spPr>
          <a:xfrm>
            <a:off x="8231478" y="4838605"/>
            <a:ext cx="27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DBA1A1"/>
                </a:solidFill>
                <a:effectLst/>
                <a:latin typeface="Agency FB" panose="020B0503020202020204" pitchFamily="34" charset="0"/>
              </a:rPr>
              <a:t>Registro de Consumo Diário</a:t>
            </a:r>
            <a:endParaRPr lang="pt-BR" sz="1600" dirty="0">
              <a:latin typeface="Agency FB" panose="020B0503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D7F426-E690-4915-9E67-FD9EC2310E37}"/>
              </a:ext>
            </a:extLst>
          </p:cNvPr>
          <p:cNvSpPr txBox="1"/>
          <p:nvPr/>
        </p:nvSpPr>
        <p:spPr>
          <a:xfrm>
            <a:off x="981382" y="5200137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terá sua dieta disponibilizada na tela inicial. Tamb</a:t>
            </a:r>
            <a:r>
              <a:rPr lang="pt-BR" sz="1600" dirty="0">
                <a:solidFill>
                  <a:schemeClr val="bg1"/>
                </a:solidFill>
                <a:latin typeface="Agency FB" panose="020B0503020202020204" pitchFamily="34" charset="0"/>
              </a:rPr>
              <a:t>ém é possível consultar outras dietas.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45106C-929E-4DA5-8088-F3CA2D181B42}"/>
              </a:ext>
            </a:extLst>
          </p:cNvPr>
          <p:cNvSpPr txBox="1"/>
          <p:nvPr/>
        </p:nvSpPr>
        <p:spPr>
          <a:xfrm>
            <a:off x="4570596" y="5200137"/>
            <a:ext cx="2782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Caso ele tenha alguma duvida ou curiosidade o usuário pode consultar a porção de cada alimento individualmente.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544507-C630-4C80-9EA7-D5F28120C967}"/>
              </a:ext>
            </a:extLst>
          </p:cNvPr>
          <p:cNvSpPr txBox="1"/>
          <p:nvPr/>
        </p:nvSpPr>
        <p:spPr>
          <a:xfrm>
            <a:off x="8274527" y="5171811"/>
            <a:ext cx="2782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O usuário pode registrar o consumo de alimento  diário, registrar comentários e sentimentos com relação a dieta.</a:t>
            </a:r>
            <a:endParaRPr lang="pt-BR" sz="1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Imagem 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41EBEFE-A2EC-4742-BD4D-A6D87201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896" y="1825405"/>
            <a:ext cx="3013200" cy="3013200"/>
          </a:xfrm>
          <a:prstGeom prst="rect">
            <a:avLst/>
          </a:prstGeom>
        </p:spPr>
      </p:pic>
      <p:pic>
        <p:nvPicPr>
          <p:cNvPr id="13" name="Imagem 12" descr="Prato com pedaços de fruta&#10;&#10;Descrição gerada automaticamente com confiança baixa">
            <a:extLst>
              <a:ext uri="{FF2B5EF4-FFF2-40B4-BE49-F238E27FC236}">
                <a16:creationId xmlns:a16="http://schemas.microsoft.com/office/drawing/2014/main" id="{011DF312-7A8F-4D28-A231-5BA79A3B8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00" y="1825405"/>
            <a:ext cx="3013200" cy="3013200"/>
          </a:xfrm>
          <a:prstGeom prst="rect">
            <a:avLst/>
          </a:prstGeom>
        </p:spPr>
      </p:pic>
      <p:pic>
        <p:nvPicPr>
          <p:cNvPr id="18" name="Imagem 17" descr="Uma imagem contendo no interior, mesa, verde, par&#10;&#10;Descrição gerada automaticamente">
            <a:extLst>
              <a:ext uri="{FF2B5EF4-FFF2-40B4-BE49-F238E27FC236}">
                <a16:creationId xmlns:a16="http://schemas.microsoft.com/office/drawing/2014/main" id="{A114D4FB-EBB6-47EF-B494-E6C44583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5" y="1825405"/>
            <a:ext cx="3013200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517713" y="199512"/>
            <a:ext cx="5156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Propriedade do Sistema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CC6E5A6-AF5F-4C27-81F0-DF022A92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993" y="1511022"/>
            <a:ext cx="1618770" cy="1618770"/>
          </a:xfrm>
          <a:prstGeom prst="rect">
            <a:avLst/>
          </a:prstGeom>
        </p:spPr>
      </p:pic>
      <p:pic>
        <p:nvPicPr>
          <p:cNvPr id="14" name="Imagem 13" descr="Forma&#10;&#10;Descrição gerada automaticamente">
            <a:extLst>
              <a:ext uri="{FF2B5EF4-FFF2-40B4-BE49-F238E27FC236}">
                <a16:creationId xmlns:a16="http://schemas.microsoft.com/office/drawing/2014/main" id="{9AF21E9B-BA0D-4BD4-9926-EE7251706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9" y="5076343"/>
            <a:ext cx="1266432" cy="1266432"/>
          </a:xfrm>
          <a:prstGeom prst="rect">
            <a:avLst/>
          </a:prstGeom>
        </p:spPr>
      </p:pic>
      <p:pic>
        <p:nvPicPr>
          <p:cNvPr id="27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C392A8F6-7630-41A0-ADEC-B713D9FE1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817" y="2917272"/>
            <a:ext cx="3238094" cy="1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2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 e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0127"/>
              </p:ext>
            </p:extLst>
          </p:nvPr>
        </p:nvGraphicFramePr>
        <p:xfrm>
          <a:off x="837206" y="1258448"/>
          <a:ext cx="1085349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745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  <a:gridCol w="5426745">
                  <a:extLst>
                    <a:ext uri="{9D8B030D-6E8A-4147-A177-3AD203B41FA5}">
                      <a16:colId xmlns:a16="http://schemas.microsoft.com/office/drawing/2014/main" val="35497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Não 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221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Cadastrar -  O usuário deve ser capaz de inserir novas informações no bando de dados.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Cadastrar Paciente 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O paciente deve ser diferenciado do nutricionista.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Implementação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  <a:p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Cadastrar Refeições 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Nomes acima de 30 caracteres serão abreviados.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  <a:p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25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Cadastrar Porções de Alimentos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As especificações da porção ficaram no campo de observações.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11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Cadastrar Dietas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Implementação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0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05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 e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39210"/>
              </p:ext>
            </p:extLst>
          </p:nvPr>
        </p:nvGraphicFramePr>
        <p:xfrm>
          <a:off x="846537" y="1106909"/>
          <a:ext cx="1085349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745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  <a:gridCol w="5426745">
                  <a:extLst>
                    <a:ext uri="{9D8B030D-6E8A-4147-A177-3AD203B41FA5}">
                      <a16:colId xmlns:a16="http://schemas.microsoft.com/office/drawing/2014/main" val="35497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Não 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221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Editar -  O usuário poderá editar os itens que já estão incluídos no banco de dados.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Só deve ser editado um item por vez.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O usuário não será permitido escolher dois itens ao mesmo tempo.	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  <a:p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Ao final de cada edição o usuário precisa salvar a modificação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O sistema não deve salvar automaticamente a modificação do usuário.	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25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ter um botão cancelar para a ação de edição.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Ao clicar em cancelar a tela de edição deve ser encerrada. 	Usabilidade/Segurança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11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ID deve estar na tela de edição.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-Na tela de edição, o ID do item que está sendo modificado deve estar aparecendo.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Sistema/Usabilidade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0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43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1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911EF0-0065-4173-87F6-89015AA6DCA1}"/>
              </a:ext>
            </a:extLst>
          </p:cNvPr>
          <p:cNvSpPr/>
          <p:nvPr/>
        </p:nvSpPr>
        <p:spPr>
          <a:xfrm rot="5400000">
            <a:off x="5542547" y="-5542545"/>
            <a:ext cx="1106907" cy="12192000"/>
          </a:xfrm>
          <a:prstGeom prst="rect">
            <a:avLst/>
          </a:prstGeom>
          <a:solidFill>
            <a:srgbClr val="DB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DBA1A1"/>
                </a:solidFill>
              </a:ln>
              <a:solidFill>
                <a:srgbClr val="DBA1A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906822-E252-4415-BE2C-766952557E58}"/>
              </a:ext>
            </a:extLst>
          </p:cNvPr>
          <p:cNvSpPr txBox="1"/>
          <p:nvPr/>
        </p:nvSpPr>
        <p:spPr>
          <a:xfrm>
            <a:off x="3043797" y="199512"/>
            <a:ext cx="665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5B616F"/>
                </a:solidFill>
                <a:latin typeface="Agency FB" panose="020B0503020202020204" pitchFamily="34" charset="0"/>
              </a:rPr>
              <a:t>Requisitos Funcionais e Não Funcionais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D65BD39-23AE-4817-883A-7F07F263D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909266"/>
              </p:ext>
            </p:extLst>
          </p:nvPr>
        </p:nvGraphicFramePr>
        <p:xfrm>
          <a:off x="946118" y="1631673"/>
          <a:ext cx="1085349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745">
                  <a:extLst>
                    <a:ext uri="{9D8B030D-6E8A-4147-A177-3AD203B41FA5}">
                      <a16:colId xmlns:a16="http://schemas.microsoft.com/office/drawing/2014/main" val="2504239251"/>
                    </a:ext>
                  </a:extLst>
                </a:gridCol>
                <a:gridCol w="5426745">
                  <a:extLst>
                    <a:ext uri="{9D8B030D-6E8A-4147-A177-3AD203B41FA5}">
                      <a16:colId xmlns:a16="http://schemas.microsoft.com/office/drawing/2014/main" val="354975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DBA1A1"/>
                          </a:solidFill>
                          <a:latin typeface="Agency FB" panose="020B0503020202020204" pitchFamily="34" charset="0"/>
                        </a:rPr>
                        <a:t>Não Funcional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22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Excluir -  O usuário poderá excluir os registros.</a:t>
                      </a:r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Deve haver um botão com a função de excluir o item selecionado na tela de pesquisa.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Somente para o(a) nutricionista.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Usabilidade/Segurança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  <a:p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8516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 cor do botão deve se destacar.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- O texto do botão deve ser legível. 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Usabilidade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Desejável</a:t>
                      </a:r>
                    </a:p>
                    <a:p>
                      <a:endParaRPr lang="pt-BR" dirty="0">
                        <a:solidFill>
                          <a:srgbClr val="DBA1A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25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O item apagado não deve aparecer na página. 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Sistema</a:t>
                      </a:r>
                    </a:p>
                    <a:p>
                      <a:r>
                        <a:rPr lang="pt-BR" sz="1800" kern="1200" dirty="0">
                          <a:solidFill>
                            <a:srgbClr val="DBA1A1"/>
                          </a:solidFill>
                          <a:effectLst/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	Obrigatório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61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1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11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667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Gabriele Leonel</dc:creator>
  <cp:lastModifiedBy>Gabriele Leonel</cp:lastModifiedBy>
  <cp:revision>33</cp:revision>
  <dcterms:created xsi:type="dcterms:W3CDTF">2021-01-26T23:54:53Z</dcterms:created>
  <dcterms:modified xsi:type="dcterms:W3CDTF">2021-01-31T22:19:52Z</dcterms:modified>
</cp:coreProperties>
</file>