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4" r:id="rId7"/>
    <p:sldId id="275" r:id="rId8"/>
    <p:sldId id="267" r:id="rId9"/>
    <p:sldId id="276" r:id="rId10"/>
    <p:sldId id="273" r:id="rId11"/>
    <p:sldId id="274" r:id="rId12"/>
    <p:sldId id="277" r:id="rId13"/>
    <p:sldId id="266" r:id="rId14"/>
    <p:sldId id="265" r:id="rId15"/>
    <p:sldId id="271" r:id="rId16"/>
    <p:sldId id="261" r:id="rId17"/>
    <p:sldId id="26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e Leonel" initials="GL" lastIdx="2" clrIdx="0">
    <p:extLst>
      <p:ext uri="{19B8F6BF-5375-455C-9EA6-DF929625EA0E}">
        <p15:presenceInfo xmlns:p15="http://schemas.microsoft.com/office/powerpoint/2012/main" userId="604ddd1ae7a59b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4BA"/>
    <a:srgbClr val="5B616F"/>
    <a:srgbClr val="DBA1A1"/>
    <a:srgbClr val="FFB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57C6F-5C00-417F-835D-24D630996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F94318-41EA-4A51-BA95-C06ED4A62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75943-807F-4312-8D7D-89A43A9D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125F8-7A34-4DEA-A84E-B306FF48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6010D-9AF4-4AFF-99D4-B3235D7B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45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D2C9-D719-4819-B39A-EFC7ECA1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80C1F-CB1B-4DB7-8809-94683D0F7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665149-1E85-4163-9BF6-38184651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EE702-CC85-464A-8DE9-BA7EB181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0D04D8-7156-463D-B192-DF185E2A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1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F1A317-64BA-489F-A5E9-C6A8EB377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02B23-5200-4943-B138-4E85758F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18833-00C4-41A3-84CC-74AF4529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FB5179-47E8-43E4-9D61-1A3BED3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8049E-6B18-4ED9-ABA7-ECF506AB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4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76D54-82D5-413B-AB49-B398B0B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F4739-4DE4-4998-81CF-23F64035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FDE06-1B8F-43CF-8D84-F29A6DB4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26D2A-E871-4FE7-A4C1-F2142641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E3A4A-9BF1-4E7B-93F7-2354A3CE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81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DCB11-6186-4B17-8A2B-63390BE7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076C8-24B7-454A-A7F3-D9D3E06B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8FD82-5D57-4036-BB82-72F0CA60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C3AE8A-0DCB-478F-86A2-C3E55A84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637BA-C8E6-41C7-A9BC-D57D329D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68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4638F-7F99-43D1-8742-3E388C54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12618-006F-471B-B610-EDB5FC077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6C9518-E78D-4FF0-A55D-284E59653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5866F5-C555-4E34-89F0-EC1B82C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24217A-4E7C-49C3-AAEB-5677EF5A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32C3F8-4BDE-41A5-B8DE-DFB50995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0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F1DE-6AAD-4133-83F5-03CB94D6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0A8F7C-E51F-46B2-95CD-42DA8E56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87DC70-BFC0-40AF-A6AD-5C3A5F5E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4A8034-B9E7-4B73-BF6E-3BD92E45B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9EA8DC-760D-4471-9F11-9862A55B8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E9E43E-5F29-4A75-A967-491E2938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2075F0-39CB-4174-8FAC-10D215DF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10882C-3F46-43B3-B043-0041241F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1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C1C4-3B62-407E-8DD0-43D13D6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2C16B1-67CF-4134-9860-A9673838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F81A0E-D1CA-4E08-8FB8-C5640971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2C4B10-A8F6-4C56-A4AA-242BEBD4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62A17-A9FF-4438-A012-A87BCC8C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C859E7-4B35-4BFD-8FE4-2607D38C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08244-781D-41D0-852D-9F53D299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07FDD-6392-4DAD-9205-F7EB2B9C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716F9-BDAD-42FF-B518-44F2F1A7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513266-D198-4859-BC70-F535EE61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D43702-92B9-41E6-87D8-819DFA37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9F965-9CEF-486B-BEBB-EDAFD2FD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676F4-3E64-4B79-8C1F-11D38EB9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55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2994C-3AB0-4DF8-9F7E-4ADF3657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5A44E7-199A-46B7-9AE8-B0C2A9005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7EF1EF-8EF4-418C-922C-C911647A8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9E374-E69F-4984-BF0B-D45E0D94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235845-AC4E-4933-91C8-303327B1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C71A1C-A490-4E21-A030-73D17052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3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2969DF-B59A-4DE7-B7C3-34D211CA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006647-B7D5-4D8E-A7B2-28A3A156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275CED-3F00-41CD-AB62-531C3F2B8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11F04-8C7A-443C-95C9-20EBECB1E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79161A-BD0F-42B5-B8DA-1B71AD28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8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8EC7A9C-835A-4800-A1D0-5C6088097ACF}"/>
              </a:ext>
            </a:extLst>
          </p:cNvPr>
          <p:cNvSpPr/>
          <p:nvPr/>
        </p:nvSpPr>
        <p:spPr>
          <a:xfrm>
            <a:off x="4591455" y="2413337"/>
            <a:ext cx="31156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Diet-CSharp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321775-D02A-4A88-B0EA-89AB7B8F441A}"/>
              </a:ext>
            </a:extLst>
          </p:cNvPr>
          <p:cNvSpPr txBox="1"/>
          <p:nvPr/>
        </p:nvSpPr>
        <p:spPr>
          <a:xfrm>
            <a:off x="3779295" y="3494314"/>
            <a:ext cx="463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Caio Barretta e Gabriele Leonel</a:t>
            </a:r>
          </a:p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CP300354X e CP3003415</a:t>
            </a:r>
            <a:endParaRPr lang="pt-BR" sz="1600" dirty="0">
              <a:latin typeface="Agency FB" panose="020B0503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EFBA35F-A8A2-434B-9D66-F03DF1973806}"/>
              </a:ext>
            </a:extLst>
          </p:cNvPr>
          <p:cNvCxnSpPr>
            <a:cxnSpLocks/>
          </p:cNvCxnSpPr>
          <p:nvPr/>
        </p:nvCxnSpPr>
        <p:spPr>
          <a:xfrm>
            <a:off x="3779295" y="3429000"/>
            <a:ext cx="4739951" cy="0"/>
          </a:xfrm>
          <a:prstGeom prst="line">
            <a:avLst/>
          </a:prstGeom>
          <a:ln w="76200">
            <a:solidFill>
              <a:srgbClr val="9BD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2C617314-6371-48CB-9B6C-2C345919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11648" cy="10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043797" y="199512"/>
            <a:ext cx="665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Requisitos Não Funcionais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65BD39-23AE-4817-883A-7F07F26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89734"/>
              </p:ext>
            </p:extLst>
          </p:nvPr>
        </p:nvGraphicFramePr>
        <p:xfrm>
          <a:off x="525710" y="2749326"/>
          <a:ext cx="11274804" cy="252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04">
                  <a:extLst>
                    <a:ext uri="{9D8B030D-6E8A-4147-A177-3AD203B41FA5}">
                      <a16:colId xmlns:a16="http://schemas.microsoft.com/office/drawing/2014/main" val="2504239251"/>
                    </a:ext>
                  </a:extLst>
                </a:gridCol>
              </a:tblGrid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RNF006 Requisito de Hardware e Software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requisito mínimo de hardware para aplicação cliente de ser um processador dual core ou superior, no mínimo 4 GB de memória e 128 GB de Disco Rígido. Software que será utilizado pelo sistema será o sistema operacional Windows 7 (32 ou 64 bits) ou superior dependendo da escolha do Hardware anterior.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87433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RNF007 Requisito de Organizacional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Quando o sistema for homologado pelo cliente fica a critério alocação de recursos para efetuar treinamento. A documentação deve ser entregue para o cliente em uma versão digital junto com a instalação do sistema.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96705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RNF008 Requisito de Interface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 interface deve conter o logo da empresa desenvolvedora e conter elementos do logo do cliente.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99084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RNF009 Login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sistema precisa ter login para gerenciar o tipo de usuário.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6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2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043797" y="199512"/>
            <a:ext cx="665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Requisitos de Domínio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65BD39-23AE-4817-883A-7F07F26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11070"/>
              </p:ext>
            </p:extLst>
          </p:nvPr>
        </p:nvGraphicFramePr>
        <p:xfrm>
          <a:off x="458598" y="2715770"/>
          <a:ext cx="11274804" cy="271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04">
                  <a:extLst>
                    <a:ext uri="{9D8B030D-6E8A-4147-A177-3AD203B41FA5}">
                      <a16:colId xmlns:a16="http://schemas.microsoft.com/office/drawing/2014/main" val="2504239251"/>
                    </a:ext>
                  </a:extLst>
                </a:gridCol>
              </a:tblGrid>
              <a:tr h="375793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RD001 Dias da Semana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conter um código (identificador único), um nome (segunda, terça…).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51657"/>
                  </a:ext>
                </a:extLst>
              </a:tr>
              <a:tr h="293615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RD002 Dieta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conter um código (identificador único), um nome, descrição, porções de alimento e usuários.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1358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RD003 Perfil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conter um código (identificador único), um nome, descrição e usuários que possuem o perfil (Paciente, nutricionista).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376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RD004 Porção de Alimento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conter um código (identificador único), um nome, descrição, os dias da semana e as refeições.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17360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RD005 Refeição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conter um código (identificador único), um nome e uma descrição.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38524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RD006 Usuário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conter um código (identificador único), um nome, </a:t>
                      </a:r>
                      <a:r>
                        <a:rPr lang="pt-BR" sz="2000" b="0" kern="1200" dirty="0" err="1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senha, um perfil(Nutricionista ou Paciente).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8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49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5E4F3C-F307-4E72-AABB-63174CA4F729}"/>
              </a:ext>
            </a:extLst>
          </p:cNvPr>
          <p:cNvSpPr/>
          <p:nvPr/>
        </p:nvSpPr>
        <p:spPr>
          <a:xfrm>
            <a:off x="2561379" y="1997839"/>
            <a:ext cx="7069242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Planejado </a:t>
            </a:r>
            <a:b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</a:br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X </a:t>
            </a:r>
            <a:b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</a:br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Executado</a:t>
            </a:r>
          </a:p>
        </p:txBody>
      </p:sp>
    </p:spTree>
    <p:extLst>
      <p:ext uri="{BB962C8B-B14F-4D97-AF65-F5344CB8AC3E}">
        <p14:creationId xmlns:p14="http://schemas.microsoft.com/office/powerpoint/2010/main" val="208645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4381709" y="199512"/>
            <a:ext cx="3428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Caso de Uso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8F9BA98-58CA-4DC5-A29B-F8F546FD2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7" t="16139" r="5863" b="4465"/>
          <a:stretch/>
        </p:blipFill>
        <p:spPr>
          <a:xfrm>
            <a:off x="2223082" y="1306420"/>
            <a:ext cx="8212822" cy="54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607860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692483" y="199512"/>
            <a:ext cx="5274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Protótipo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74943C-C2D3-490B-8845-2E839F8CF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4" y="4056558"/>
            <a:ext cx="4984244" cy="23201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C28211-6ADE-4994-AEA1-EA4236769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53" y="4056558"/>
            <a:ext cx="6036393" cy="89730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DF3FD74-240C-462A-BAC3-14CECCFF1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8" y="1172224"/>
            <a:ext cx="6769314" cy="26122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3349E9A-91B1-48C3-9F8B-CFD61510E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070" y="1306420"/>
            <a:ext cx="5095882" cy="21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607860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692483" y="199512"/>
            <a:ext cx="5274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Versão Final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67E932-6630-42C1-8CD9-3498DE5D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2" y="1162895"/>
            <a:ext cx="3098849" cy="26081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EAA337-BD5F-4769-B6D8-E90E99E5A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" t="2761" r="1654" b="-39"/>
          <a:stretch/>
        </p:blipFill>
        <p:spPr>
          <a:xfrm>
            <a:off x="3900196" y="2157155"/>
            <a:ext cx="3816221" cy="25436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8D6C8A8-EDFB-4C3E-B7E5-AD061E980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674" y="3110272"/>
            <a:ext cx="4047461" cy="354821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E0E3EA9-383E-49FA-8A4B-AA18433E4160}"/>
              </a:ext>
            </a:extLst>
          </p:cNvPr>
          <p:cNvSpPr txBox="1"/>
          <p:nvPr/>
        </p:nvSpPr>
        <p:spPr>
          <a:xfrm>
            <a:off x="166865" y="6289156"/>
            <a:ext cx="2212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Mais detalhes a seguir...</a:t>
            </a:r>
          </a:p>
        </p:txBody>
      </p:sp>
    </p:spTree>
    <p:extLst>
      <p:ext uri="{BB962C8B-B14F-4D97-AF65-F5344CB8AC3E}">
        <p14:creationId xmlns:p14="http://schemas.microsoft.com/office/powerpoint/2010/main" val="274902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5E4F3C-F307-4E72-AABB-63174CA4F729}"/>
              </a:ext>
            </a:extLst>
          </p:cNvPr>
          <p:cNvSpPr/>
          <p:nvPr/>
        </p:nvSpPr>
        <p:spPr>
          <a:xfrm>
            <a:off x="2561379" y="2459504"/>
            <a:ext cx="70692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Que tal vermos como funciona?</a:t>
            </a:r>
          </a:p>
        </p:txBody>
      </p:sp>
    </p:spTree>
    <p:extLst>
      <p:ext uri="{BB962C8B-B14F-4D97-AF65-F5344CB8AC3E}">
        <p14:creationId xmlns:p14="http://schemas.microsoft.com/office/powerpoint/2010/main" val="132583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1DB64C6-D486-4A4C-B2E4-17DC02392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3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1F3EB4B-E270-4401-ACA8-24974C94E74A}"/>
              </a:ext>
            </a:extLst>
          </p:cNvPr>
          <p:cNvSpPr/>
          <p:nvPr/>
        </p:nvSpPr>
        <p:spPr>
          <a:xfrm>
            <a:off x="-58724" y="0"/>
            <a:ext cx="2782470" cy="6858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EDF6BA9-7BEB-41A5-9607-7BCF4F66C34B}"/>
              </a:ext>
            </a:extLst>
          </p:cNvPr>
          <p:cNvSpPr/>
          <p:nvPr/>
        </p:nvSpPr>
        <p:spPr>
          <a:xfrm>
            <a:off x="2978633" y="669816"/>
            <a:ext cx="2782469" cy="2650922"/>
          </a:xfrm>
          <a:prstGeom prst="rect">
            <a:avLst/>
          </a:prstGeom>
          <a:solidFill>
            <a:srgbClr val="9B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 descr="Gato sentado em frente a tigela de comida&#10;&#10;Descrição gerada automaticamente">
            <a:extLst>
              <a:ext uri="{FF2B5EF4-FFF2-40B4-BE49-F238E27FC236}">
                <a16:creationId xmlns:a16="http://schemas.microsoft.com/office/drawing/2014/main" id="{87C4CC8F-0363-4897-83CF-E57E2E081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02" y="780971"/>
            <a:ext cx="2469774" cy="24286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81453EF-879B-4BC2-B2D3-B45CBB16A2A9}"/>
              </a:ext>
            </a:extLst>
          </p:cNvPr>
          <p:cNvSpPr/>
          <p:nvPr/>
        </p:nvSpPr>
        <p:spPr>
          <a:xfrm>
            <a:off x="701012" y="3320738"/>
            <a:ext cx="2277621" cy="2650922"/>
          </a:xfrm>
          <a:prstGeom prst="rect">
            <a:avLst/>
          </a:prstGeom>
          <a:solidFill>
            <a:srgbClr val="9B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C82191-7971-4709-B286-8C0A18E837CE}"/>
              </a:ext>
            </a:extLst>
          </p:cNvPr>
          <p:cNvSpPr/>
          <p:nvPr/>
        </p:nvSpPr>
        <p:spPr>
          <a:xfrm>
            <a:off x="6073114" y="592926"/>
            <a:ext cx="31156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Diet-CSharp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414C11-A7D4-46C4-8022-FAC0CF9D5B58}"/>
              </a:ext>
            </a:extLst>
          </p:cNvPr>
          <p:cNvSpPr txBox="1"/>
          <p:nvPr/>
        </p:nvSpPr>
        <p:spPr>
          <a:xfrm>
            <a:off x="6073114" y="1614881"/>
            <a:ext cx="36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Integração de Nutricionista e Pacientes</a:t>
            </a:r>
            <a:endParaRPr lang="pt-BR" sz="2000" dirty="0">
              <a:latin typeface="Agency FB" panose="020B05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C9E091-16DC-4010-BB7A-AE0377A83B7E}"/>
              </a:ext>
            </a:extLst>
          </p:cNvPr>
          <p:cNvSpPr txBox="1"/>
          <p:nvPr/>
        </p:nvSpPr>
        <p:spPr>
          <a:xfrm>
            <a:off x="6096000" y="2030713"/>
            <a:ext cx="46334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A alimentação saudável é o principal responsável para o organismo ter um bom desempenho. O nosso corpo precisa diariamente de vitaminas e minerais para funcionar perfeitamente. Um cardápio equilibrado traz diversos benefícios, tanto para o aspecto físico, quanto para o mental.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Temos como </a:t>
            </a:r>
            <a:r>
              <a:rPr lang="pt-BR" sz="2000" b="1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objetivo </a:t>
            </a:r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construir a ponte, utilizando a linguagem de programação em C#, entre Nutricionistas e Pacientes, de forma efetiva visando nada menos do que o sucesso de ambos.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7464B1-5163-4D6E-9E16-11EF7C564E0B}"/>
              </a:ext>
            </a:extLst>
          </p:cNvPr>
          <p:cNvSpPr txBox="1"/>
          <p:nvPr/>
        </p:nvSpPr>
        <p:spPr>
          <a:xfrm>
            <a:off x="3003259" y="3246431"/>
            <a:ext cx="612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</a:p>
        </p:txBody>
      </p:sp>
      <p:pic>
        <p:nvPicPr>
          <p:cNvPr id="16" name="Imagem 15" descr="Foca em cima de uma superfície verde&#10;&#10;Descrição gerada automaticamente">
            <a:extLst>
              <a:ext uri="{FF2B5EF4-FFF2-40B4-BE49-F238E27FC236}">
                <a16:creationId xmlns:a16="http://schemas.microsoft.com/office/drawing/2014/main" id="{68CD6F2F-22E3-4AB9-9522-760F8A9F6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31" y="3431893"/>
            <a:ext cx="1852382" cy="24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372EAC-2AFD-4522-8AD9-3504B2FFF181}"/>
              </a:ext>
            </a:extLst>
          </p:cNvPr>
          <p:cNvSpPr/>
          <p:nvPr/>
        </p:nvSpPr>
        <p:spPr>
          <a:xfrm>
            <a:off x="-58724" y="0"/>
            <a:ext cx="2782470" cy="6858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97E38D-033B-4A24-82F1-0291C9E8553A}"/>
              </a:ext>
            </a:extLst>
          </p:cNvPr>
          <p:cNvSpPr txBox="1"/>
          <p:nvPr/>
        </p:nvSpPr>
        <p:spPr>
          <a:xfrm>
            <a:off x="-381780" y="2151727"/>
            <a:ext cx="3428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Por quê</a:t>
            </a:r>
          </a:p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Utilizar </a:t>
            </a:r>
          </a:p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o </a:t>
            </a:r>
          </a:p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Diet-</a:t>
            </a:r>
            <a:r>
              <a:rPr lang="pt-BR" sz="4000" dirty="0" err="1">
                <a:solidFill>
                  <a:srgbClr val="5B616F"/>
                </a:solidFill>
                <a:latin typeface="Agency FB" panose="020B0503020202020204" pitchFamily="34" charset="0"/>
              </a:rPr>
              <a:t>CSharp</a:t>
            </a:r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C801E2-BFAB-4934-A9EC-8E23D2DC68D3}"/>
              </a:ext>
            </a:extLst>
          </p:cNvPr>
          <p:cNvSpPr txBox="1"/>
          <p:nvPr/>
        </p:nvSpPr>
        <p:spPr>
          <a:xfrm>
            <a:off x="2942439" y="2305614"/>
            <a:ext cx="87685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Moderno e Direto, sendo intuitivo.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Agency FB" panose="020B0503020202020204" pitchFamily="34" charset="0"/>
              </a:rPr>
              <a:t>Sigilo das informações, você está seguro conosco.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Suporte 24</a:t>
            </a:r>
            <a:r>
              <a:rPr lang="pt-BR" sz="2800" dirty="0">
                <a:solidFill>
                  <a:schemeClr val="bg1"/>
                </a:solidFill>
                <a:latin typeface="Agency FB" panose="020B0503020202020204" pitchFamily="34" charset="0"/>
              </a:rPr>
              <a:t>x7 para solucionar quaisquer dúvidas e problemas.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Dados salvos na nuvem, garantindo que o sistema esteja onde e quando você precisar.</a:t>
            </a:r>
          </a:p>
        </p:txBody>
      </p:sp>
    </p:spTree>
    <p:extLst>
      <p:ext uri="{BB962C8B-B14F-4D97-AF65-F5344CB8AC3E}">
        <p14:creationId xmlns:p14="http://schemas.microsoft.com/office/powerpoint/2010/main" val="135725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2657841" y="225845"/>
            <a:ext cx="6876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Funcionalidades: Nutricionista</a:t>
            </a:r>
          </a:p>
        </p:txBody>
      </p:sp>
      <p:pic>
        <p:nvPicPr>
          <p:cNvPr id="5" name="Imagem 4" descr="Desenho de alface&#10;&#10;Descrição gerada automaticamente com confiança média">
            <a:extLst>
              <a:ext uri="{FF2B5EF4-FFF2-40B4-BE49-F238E27FC236}">
                <a16:creationId xmlns:a16="http://schemas.microsoft.com/office/drawing/2014/main" id="{10F21D0E-8A19-4856-BC68-6A3CA6C2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49" y="1923050"/>
            <a:ext cx="3011905" cy="3011905"/>
          </a:xfrm>
          <a:prstGeom prst="rect">
            <a:avLst/>
          </a:prstGeom>
        </p:spPr>
      </p:pic>
      <p:pic>
        <p:nvPicPr>
          <p:cNvPr id="7" name="Imagem 6" descr="Vaso de flores ao lado de uma banana&#10;&#10;Descrição gerada automaticamente com confiança baixa">
            <a:extLst>
              <a:ext uri="{FF2B5EF4-FFF2-40B4-BE49-F238E27FC236}">
                <a16:creationId xmlns:a16="http://schemas.microsoft.com/office/drawing/2014/main" id="{0E1CB0CB-485B-44C9-A4EE-167E269E2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80" y="1923047"/>
            <a:ext cx="3011905" cy="3011905"/>
          </a:xfrm>
          <a:prstGeom prst="rect">
            <a:avLst/>
          </a:prstGeom>
        </p:spPr>
      </p:pic>
      <p:pic>
        <p:nvPicPr>
          <p:cNvPr id="9" name="Imagem 8" descr="Couve-flor coloridos em cima de uma superfície verde&#10;&#10;Descrição gerada automaticamente com confiança média">
            <a:extLst>
              <a:ext uri="{FF2B5EF4-FFF2-40B4-BE49-F238E27FC236}">
                <a16:creationId xmlns:a16="http://schemas.microsoft.com/office/drawing/2014/main" id="{90EF0DB3-865A-4BF0-A6B5-A775198C4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811" y="1923048"/>
            <a:ext cx="2696372" cy="301190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A2ABC89-695C-4A10-90B1-0FB8959FBE0A}"/>
              </a:ext>
            </a:extLst>
          </p:cNvPr>
          <p:cNvSpPr txBox="1"/>
          <p:nvPr/>
        </p:nvSpPr>
        <p:spPr>
          <a:xfrm>
            <a:off x="1124835" y="4916331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Cadastro de Porção de Alimentos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E0EA7A-A384-40BC-A702-B90CAA926A0E}"/>
              </a:ext>
            </a:extLst>
          </p:cNvPr>
          <p:cNvSpPr txBox="1"/>
          <p:nvPr/>
        </p:nvSpPr>
        <p:spPr>
          <a:xfrm>
            <a:off x="4821525" y="4934954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Cadastro de Dieta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287184-27E7-423D-8375-1D117369929C}"/>
              </a:ext>
            </a:extLst>
          </p:cNvPr>
          <p:cNvSpPr txBox="1"/>
          <p:nvPr/>
        </p:nvSpPr>
        <p:spPr>
          <a:xfrm>
            <a:off x="8369762" y="4934952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Cadastro de Pacientes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D7F426-E690-4915-9E67-FD9EC2310E37}"/>
              </a:ext>
            </a:extLst>
          </p:cNvPr>
          <p:cNvSpPr txBox="1"/>
          <p:nvPr/>
        </p:nvSpPr>
        <p:spPr>
          <a:xfrm>
            <a:off x="1119666" y="5296484"/>
            <a:ext cx="278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Cadastro de Porção de Alimentos para que seja utilizado no cadastro de dietas.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45106C-929E-4DA5-8088-F3CA2D181B42}"/>
              </a:ext>
            </a:extLst>
          </p:cNvPr>
          <p:cNvSpPr txBox="1"/>
          <p:nvPr/>
        </p:nvSpPr>
        <p:spPr>
          <a:xfrm>
            <a:off x="4708880" y="5296484"/>
            <a:ext cx="278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Cadastro de Dietas tendo como base a porção de alimentos.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544507-C630-4C80-9EA7-D5F28120C967}"/>
              </a:ext>
            </a:extLst>
          </p:cNvPr>
          <p:cNvSpPr txBox="1"/>
          <p:nvPr/>
        </p:nvSpPr>
        <p:spPr>
          <a:xfrm>
            <a:off x="8412811" y="5268158"/>
            <a:ext cx="278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Cadastro de Pacientes feita pela nutricionista sendo possível linkar com a dieta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2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2372616" y="226702"/>
            <a:ext cx="732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Funcionalidades: Paciente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2ABC89-695C-4A10-90B1-0FB8959FBE0A}"/>
              </a:ext>
            </a:extLst>
          </p:cNvPr>
          <p:cNvSpPr txBox="1"/>
          <p:nvPr/>
        </p:nvSpPr>
        <p:spPr>
          <a:xfrm>
            <a:off x="986551" y="4819984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Visualizar Dieta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E0EA7A-A384-40BC-A702-B90CAA926A0E}"/>
              </a:ext>
            </a:extLst>
          </p:cNvPr>
          <p:cNvSpPr txBox="1"/>
          <p:nvPr/>
        </p:nvSpPr>
        <p:spPr>
          <a:xfrm>
            <a:off x="4683241" y="4838607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Consultar Porção de Alimento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287184-27E7-423D-8375-1D117369929C}"/>
              </a:ext>
            </a:extLst>
          </p:cNvPr>
          <p:cNvSpPr txBox="1"/>
          <p:nvPr/>
        </p:nvSpPr>
        <p:spPr>
          <a:xfrm>
            <a:off x="8231478" y="4838605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Registro de Consumo Diário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D7F426-E690-4915-9E67-FD9EC2310E37}"/>
              </a:ext>
            </a:extLst>
          </p:cNvPr>
          <p:cNvSpPr txBox="1"/>
          <p:nvPr/>
        </p:nvSpPr>
        <p:spPr>
          <a:xfrm>
            <a:off x="981382" y="5200137"/>
            <a:ext cx="278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 usuário terá sua dieta disponibilizada na tela inicial. Tamb</a:t>
            </a:r>
            <a:r>
              <a:rPr lang="pt-BR" sz="1600" dirty="0">
                <a:solidFill>
                  <a:schemeClr val="bg1"/>
                </a:solidFill>
                <a:latin typeface="Agency FB" panose="020B0503020202020204" pitchFamily="34" charset="0"/>
              </a:rPr>
              <a:t>ém é possível consultar outras dietas.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45106C-929E-4DA5-8088-F3CA2D181B42}"/>
              </a:ext>
            </a:extLst>
          </p:cNvPr>
          <p:cNvSpPr txBox="1"/>
          <p:nvPr/>
        </p:nvSpPr>
        <p:spPr>
          <a:xfrm>
            <a:off x="4570596" y="5200137"/>
            <a:ext cx="2782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Caso ele tenha alguma duvida ou curiosidade o usuário pode consultar a porção de cada alimento individualmente.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544507-C630-4C80-9EA7-D5F28120C967}"/>
              </a:ext>
            </a:extLst>
          </p:cNvPr>
          <p:cNvSpPr txBox="1"/>
          <p:nvPr/>
        </p:nvSpPr>
        <p:spPr>
          <a:xfrm>
            <a:off x="8274527" y="5171811"/>
            <a:ext cx="278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 usuário pode registrar o consumo de alimento  diário, registrar comentários e sentimentos com relação a dieta.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41EBEFE-A2EC-4742-BD4D-A6D87201F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96" y="1825405"/>
            <a:ext cx="3013200" cy="3013200"/>
          </a:xfrm>
          <a:prstGeom prst="rect">
            <a:avLst/>
          </a:prstGeom>
        </p:spPr>
      </p:pic>
      <p:pic>
        <p:nvPicPr>
          <p:cNvPr id="13" name="Imagem 12" descr="Prato com pedaços de fruta&#10;&#10;Descrição gerada automaticamente com confiança baixa">
            <a:extLst>
              <a:ext uri="{FF2B5EF4-FFF2-40B4-BE49-F238E27FC236}">
                <a16:creationId xmlns:a16="http://schemas.microsoft.com/office/drawing/2014/main" id="{011DF312-7A8F-4D28-A231-5BA79A3B8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00" y="1825405"/>
            <a:ext cx="3013200" cy="3013200"/>
          </a:xfrm>
          <a:prstGeom prst="rect">
            <a:avLst/>
          </a:prstGeom>
        </p:spPr>
      </p:pic>
      <p:pic>
        <p:nvPicPr>
          <p:cNvPr id="18" name="Imagem 17" descr="Uma imagem contendo no interior, mesa, verde, par&#10;&#10;Descrição gerada automaticamente">
            <a:extLst>
              <a:ext uri="{FF2B5EF4-FFF2-40B4-BE49-F238E27FC236}">
                <a16:creationId xmlns:a16="http://schemas.microsoft.com/office/drawing/2014/main" id="{A114D4FB-EBB6-47EF-B494-E6C44583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5" y="1825405"/>
            <a:ext cx="3013200" cy="3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517713" y="199512"/>
            <a:ext cx="5156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Propriedade do Sistema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CC6E5A6-AF5F-4C27-81F0-DF022A92A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93" y="1511022"/>
            <a:ext cx="1618770" cy="1618770"/>
          </a:xfrm>
          <a:prstGeom prst="rect">
            <a:avLst/>
          </a:prstGeom>
        </p:spPr>
      </p:pic>
      <p:pic>
        <p:nvPicPr>
          <p:cNvPr id="14" name="Imagem 13" descr="Forma&#10;&#10;Descrição gerada automaticamente">
            <a:extLst>
              <a:ext uri="{FF2B5EF4-FFF2-40B4-BE49-F238E27FC236}">
                <a16:creationId xmlns:a16="http://schemas.microsoft.com/office/drawing/2014/main" id="{9AF21E9B-BA0D-4BD4-9926-EE7251706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199" y="5076343"/>
            <a:ext cx="1266432" cy="1266432"/>
          </a:xfrm>
          <a:prstGeom prst="rect">
            <a:avLst/>
          </a:prstGeom>
        </p:spPr>
      </p:pic>
      <p:pic>
        <p:nvPicPr>
          <p:cNvPr id="27" name="Imagem 26" descr="Logotipo, nome da empresa&#10;&#10;Descrição gerada automaticamente">
            <a:extLst>
              <a:ext uri="{FF2B5EF4-FFF2-40B4-BE49-F238E27FC236}">
                <a16:creationId xmlns:a16="http://schemas.microsoft.com/office/drawing/2014/main" id="{C392A8F6-7630-41A0-ADEC-B713D9FE1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17" y="2917272"/>
            <a:ext cx="3238094" cy="19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2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043797" y="199512"/>
            <a:ext cx="665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Requisitos Funcionais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65BD39-23AE-4817-883A-7F07F26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923"/>
              </p:ext>
            </p:extLst>
          </p:nvPr>
        </p:nvGraphicFramePr>
        <p:xfrm>
          <a:off x="458598" y="2795245"/>
          <a:ext cx="11274804" cy="1992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04">
                  <a:extLst>
                    <a:ext uri="{9D8B030D-6E8A-4147-A177-3AD203B41FA5}">
                      <a16:colId xmlns:a16="http://schemas.microsoft.com/office/drawing/2014/main" val="2504239251"/>
                    </a:ext>
                  </a:extLst>
                </a:gridCol>
              </a:tblGrid>
              <a:tr h="375793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RF001 Prescrever Dietas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Nutricionista deve conseguir prescrever dietas para os pacientes.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51657"/>
                  </a:ext>
                </a:extLst>
              </a:tr>
              <a:tr h="293615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RF002 Cadastrar Porções de alimento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Nutricionista deve conseguir cadastrar porção de alimento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1358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RF003 Cadastrar Dietas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Nutricionista deve conseguir cadastrar dietas.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376"/>
                  </a:ext>
                </a:extLst>
              </a:tr>
              <a:tr h="393223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RF004 Cadastrar Pacientes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Nutricionista deve conseguir cadastrar pacientes.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17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RF005 Consultar Dashboard de relatórios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Nutricionista deve conseguir consultar relatórios do consumo diário de alimento.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3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35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043797" y="199512"/>
            <a:ext cx="665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Requisitos Funcionais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65BD39-23AE-4817-883A-7F07F26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63789"/>
              </p:ext>
            </p:extLst>
          </p:nvPr>
        </p:nvGraphicFramePr>
        <p:xfrm>
          <a:off x="458598" y="2607319"/>
          <a:ext cx="11274804" cy="2906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04">
                  <a:extLst>
                    <a:ext uri="{9D8B030D-6E8A-4147-A177-3AD203B41FA5}">
                      <a16:colId xmlns:a16="http://schemas.microsoft.com/office/drawing/2014/main" val="2504239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RF006 Consultar Dietas prescritas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Paciente deve conseguir visualizar a dieta prescrita pelo nutricionista dele.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87433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RF007 Consultar Porções de alimentos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Paciente deve conseguir visualizar outras porções de alimentos cadastradas no sistema.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96705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RF008 Registar consumo diário de alimento - 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Paciente deve conseguir registrar o consumo diário de alimento.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99084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RF009 Consultar relatórios de consumo de alimento -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Paciente deve conseguir consultar relatórios sobre seu consumo de alimento.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757038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RF010 Cadastrar Nutricionista - </a:t>
                      </a:r>
                      <a:r>
                        <a:rPr lang="pt-BR" sz="20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perfil administrador deve somente conseguir cadastrar um nutricionista novo ou alterar os dados de um nutricionista já existente.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07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05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043797" y="199512"/>
            <a:ext cx="665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Requisitos Não Funcionais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65BD39-23AE-4817-883A-7F07F26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50064"/>
              </p:ext>
            </p:extLst>
          </p:nvPr>
        </p:nvGraphicFramePr>
        <p:xfrm>
          <a:off x="567655" y="2766104"/>
          <a:ext cx="11274804" cy="269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04">
                  <a:extLst>
                    <a:ext uri="{9D8B030D-6E8A-4147-A177-3AD203B41FA5}">
                      <a16:colId xmlns:a16="http://schemas.microsoft.com/office/drawing/2014/main" val="2504239251"/>
                    </a:ext>
                  </a:extLst>
                </a:gridCol>
              </a:tblGrid>
              <a:tr h="375793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RNF001 Requisito de segurança dos dados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Todos os dados da aplicação devem ser gerenciados por um SGBD para que possam ser disponibilizados para a aplicação.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51657"/>
                  </a:ext>
                </a:extLst>
              </a:tr>
              <a:tr h="293615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RNF002 Requisito de desempenho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tempo de resposta do sistema durante qualquer requisição, deve ser no máximo de 10 segundos.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1358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RNF003 Requisito de Usabilidade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sistema deve ser intuitivo e simples de utilizar.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376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RNF004 Requisito de Confiabilidade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Descreve os requisitos não funcionais associados à frequência de falha, e a robustez do sistema na recuperação destas falhas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17360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200" dirty="0">
                          <a:solidFill>
                            <a:srgbClr val="9BD4BA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RNF005 Requisito de Padrões -  </a:t>
                      </a:r>
                      <a:r>
                        <a:rPr lang="pt-BR" sz="1800" b="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projeto deve seguir o padrão de Projeto Orientado a Domínio, deve seguir os padrões de codificação utilizados e sugeridos pela Microsoft disponível em sua documentação oficial.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3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037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875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Gabriele Leonel</dc:creator>
  <cp:lastModifiedBy>Gabriele Leonel</cp:lastModifiedBy>
  <cp:revision>58</cp:revision>
  <dcterms:created xsi:type="dcterms:W3CDTF">2021-01-26T23:54:53Z</dcterms:created>
  <dcterms:modified xsi:type="dcterms:W3CDTF">2021-02-01T02:04:31Z</dcterms:modified>
</cp:coreProperties>
</file>