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9022" y="3747908"/>
            <a:ext cx="7766936" cy="1646302"/>
          </a:xfrm>
        </p:spPr>
        <p:txBody>
          <a:bodyPr/>
          <a:lstStyle/>
          <a:p>
            <a:pPr algn="l"/>
            <a:r>
              <a:rPr lang="pt-BR" sz="3600" dirty="0" err="1">
                <a:solidFill>
                  <a:schemeClr val="tx1"/>
                </a:solidFill>
              </a:rPr>
              <a:t>Dashboard</a:t>
            </a:r>
            <a:r>
              <a:rPr lang="pt-BR" sz="3600" dirty="0">
                <a:solidFill>
                  <a:schemeClr val="tx1"/>
                </a:solidFill>
              </a:rPr>
              <a:t> para uma visualização e análise a tendência da mortalidade </a:t>
            </a:r>
            <a:r>
              <a:rPr lang="pt-BR" sz="3600" dirty="0" smtClean="0">
                <a:solidFill>
                  <a:schemeClr val="tx1"/>
                </a:solidFill>
              </a:rPr>
              <a:t>infantil nos </a:t>
            </a:r>
            <a:r>
              <a:rPr lang="pt-BR" sz="3600" dirty="0">
                <a:solidFill>
                  <a:schemeClr val="tx1"/>
                </a:solidFill>
              </a:rPr>
              <a:t>estados do </a:t>
            </a:r>
            <a:r>
              <a:rPr lang="pt-BR" sz="3600" dirty="0" smtClean="0">
                <a:solidFill>
                  <a:schemeClr val="tx1"/>
                </a:solidFill>
              </a:rPr>
              <a:t>Acre, </a:t>
            </a:r>
            <a:r>
              <a:rPr lang="pt-BR" sz="3600" dirty="0">
                <a:solidFill>
                  <a:schemeClr val="tx1"/>
                </a:solidFill>
              </a:rPr>
              <a:t>Espirito Santo e Rio Grande do </a:t>
            </a:r>
            <a:r>
              <a:rPr lang="pt-BR" sz="3600" dirty="0" smtClean="0">
                <a:solidFill>
                  <a:schemeClr val="tx1"/>
                </a:solidFill>
              </a:rPr>
              <a:t>Norte.</a:t>
            </a:r>
            <a:r>
              <a:rPr lang="pt-BR" sz="3600" dirty="0"/>
              <a:t/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1" y="5281322"/>
            <a:ext cx="7766936" cy="1096899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8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844" y="1320800"/>
            <a:ext cx="9104669" cy="3352800"/>
          </a:xfrm>
        </p:spPr>
        <p:txBody>
          <a:bodyPr>
            <a:normAutofit fontScale="90000"/>
          </a:bodyPr>
          <a:lstStyle/>
          <a:p>
            <a:r>
              <a:rPr lang="pt-BR" sz="4000" b="1" i="1" dirty="0">
                <a:solidFill>
                  <a:schemeClr val="tx1"/>
                </a:solidFill>
              </a:rPr>
              <a:t>Gráfico de linhas comparando</a:t>
            </a:r>
            <a:r>
              <a:rPr lang="pt-BR" sz="4000" b="1" i="1" dirty="0" smtClean="0">
                <a:solidFill>
                  <a:schemeClr val="tx1"/>
                </a:solidFill>
              </a:rPr>
              <a:t>:</a:t>
            </a:r>
            <a:br>
              <a:rPr lang="pt-BR" sz="4000" b="1" i="1" dirty="0" smtClean="0">
                <a:solidFill>
                  <a:schemeClr val="tx1"/>
                </a:solidFill>
              </a:rPr>
            </a:br>
            <a:r>
              <a:rPr lang="pt-BR" sz="4000" b="1" i="1" dirty="0">
                <a:solidFill>
                  <a:schemeClr val="tx1"/>
                </a:solidFill>
              </a:rPr>
              <a:t/>
            </a:r>
            <a:br>
              <a:rPr lang="pt-BR" sz="4000" b="1" i="1" dirty="0">
                <a:solidFill>
                  <a:schemeClr val="tx1"/>
                </a:solidFill>
              </a:rPr>
            </a:br>
            <a:r>
              <a:rPr lang="pt-BR" sz="2700" dirty="0" smtClean="0">
                <a:solidFill>
                  <a:schemeClr val="tx1"/>
                </a:solidFill>
              </a:rPr>
              <a:t>- IDH com a taxa de mortalidade Neonatal. </a:t>
            </a:r>
            <a:br>
              <a:rPr lang="pt-BR" sz="2700" dirty="0" smtClean="0">
                <a:solidFill>
                  <a:schemeClr val="tx1"/>
                </a:solidFill>
              </a:rPr>
            </a:br>
            <a:r>
              <a:rPr lang="pt-BR" sz="2700" dirty="0">
                <a:solidFill>
                  <a:schemeClr val="tx1"/>
                </a:solidFill>
              </a:rPr>
              <a:t/>
            </a:r>
            <a:br>
              <a:rPr lang="pt-BR" sz="2700" dirty="0">
                <a:solidFill>
                  <a:schemeClr val="tx1"/>
                </a:solidFill>
              </a:rPr>
            </a:br>
            <a:r>
              <a:rPr lang="pt-BR" sz="2700" dirty="0" smtClean="0">
                <a:solidFill>
                  <a:schemeClr val="tx1"/>
                </a:solidFill>
              </a:rPr>
              <a:t>- IDH com Proporção de partos cesáreas.</a:t>
            </a:r>
            <a:br>
              <a:rPr lang="pt-BR" sz="2700" dirty="0" smtClean="0">
                <a:solidFill>
                  <a:schemeClr val="tx1"/>
                </a:solidFill>
              </a:rPr>
            </a:br>
            <a:r>
              <a:rPr lang="pt-BR" sz="2700" dirty="0">
                <a:solidFill>
                  <a:schemeClr val="tx1"/>
                </a:solidFill>
              </a:rPr>
              <a:t/>
            </a:r>
            <a:br>
              <a:rPr lang="pt-BR" sz="2700" dirty="0">
                <a:solidFill>
                  <a:schemeClr val="tx1"/>
                </a:solidFill>
              </a:rPr>
            </a:br>
            <a:r>
              <a:rPr lang="pt-BR" sz="2700" dirty="0" smtClean="0">
                <a:solidFill>
                  <a:schemeClr val="tx1"/>
                </a:solidFill>
              </a:rPr>
              <a:t>- Imunização (Cobertura de Vacinação) com Mortalidade Tardia.</a:t>
            </a:r>
            <a:br>
              <a:rPr lang="pt-BR" sz="2700" dirty="0" smtClean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844" y="1320800"/>
            <a:ext cx="9104669" cy="3352800"/>
          </a:xfrm>
        </p:spPr>
        <p:txBody>
          <a:bodyPr>
            <a:normAutofit fontScale="90000"/>
          </a:bodyPr>
          <a:lstStyle/>
          <a:p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b="1" i="1" dirty="0">
                <a:solidFill>
                  <a:schemeClr val="tx1"/>
                </a:solidFill>
              </a:rPr>
              <a:t>IDH X taxa de mortalidade Neonatal:</a:t>
            </a:r>
            <a:r>
              <a:rPr lang="pt-BR" sz="4000" b="1" i="1" dirty="0" smtClean="0">
                <a:solidFill>
                  <a:schemeClr val="tx1"/>
                </a:solidFill>
              </a:rPr>
              <a:t/>
            </a:r>
            <a:br>
              <a:rPr lang="pt-BR" sz="4000" b="1" i="1" dirty="0" smtClean="0">
                <a:solidFill>
                  <a:schemeClr val="tx1"/>
                </a:solidFill>
              </a:rPr>
            </a:br>
            <a:r>
              <a:rPr lang="pt-BR" sz="4000" b="1" i="1" dirty="0">
                <a:solidFill>
                  <a:schemeClr val="tx1"/>
                </a:solidFill>
              </a:rPr>
              <a:t/>
            </a:r>
            <a:br>
              <a:rPr lang="pt-BR" sz="4000" b="1" i="1" dirty="0">
                <a:solidFill>
                  <a:schemeClr val="tx1"/>
                </a:solidFill>
              </a:rPr>
            </a:br>
            <a:r>
              <a:rPr lang="pt-BR" sz="2700" dirty="0" smtClean="0">
                <a:solidFill>
                  <a:schemeClr val="tx1"/>
                </a:solidFill>
              </a:rPr>
              <a:t>-IDH: Conceituação </a:t>
            </a:r>
            <a:r>
              <a:rPr lang="pt-BR" sz="2700" dirty="0">
                <a:solidFill>
                  <a:schemeClr val="tx1"/>
                </a:solidFill>
              </a:rPr>
              <a:t>mede o grau de desenvolvimento econômico e a qualidade de vida oferecida à </a:t>
            </a:r>
            <a:r>
              <a:rPr lang="pt-BR" sz="2700" dirty="0" smtClean="0">
                <a:solidFill>
                  <a:schemeClr val="tx1"/>
                </a:solidFill>
              </a:rPr>
              <a:t>população. </a:t>
            </a:r>
            <a:br>
              <a:rPr lang="pt-BR" sz="2700" dirty="0" smtClean="0">
                <a:solidFill>
                  <a:schemeClr val="tx1"/>
                </a:solidFill>
              </a:rPr>
            </a:br>
            <a:r>
              <a:rPr lang="pt-BR" sz="2700" dirty="0">
                <a:solidFill>
                  <a:schemeClr val="tx1"/>
                </a:solidFill>
              </a:rPr>
              <a:t/>
            </a:r>
            <a:br>
              <a:rPr lang="pt-BR" sz="2700" dirty="0">
                <a:solidFill>
                  <a:schemeClr val="tx1"/>
                </a:solidFill>
              </a:rPr>
            </a:br>
            <a:r>
              <a:rPr lang="pt-BR" sz="2700" dirty="0" smtClean="0">
                <a:solidFill>
                  <a:schemeClr val="tx1"/>
                </a:solidFill>
              </a:rPr>
              <a:t>- </a:t>
            </a:r>
            <a:r>
              <a:rPr lang="pt-BR" sz="3200" dirty="0" smtClean="0">
                <a:solidFill>
                  <a:schemeClr val="tx1"/>
                </a:solidFill>
              </a:rPr>
              <a:t>Mortalidade </a:t>
            </a:r>
            <a:r>
              <a:rPr lang="pt-BR" sz="3200" dirty="0">
                <a:solidFill>
                  <a:schemeClr val="tx1"/>
                </a:solidFill>
              </a:rPr>
              <a:t>Neonatal - </a:t>
            </a:r>
            <a:r>
              <a:rPr lang="pt-BR" sz="2800" dirty="0">
                <a:solidFill>
                  <a:schemeClr val="tx1"/>
                </a:solidFill>
              </a:rPr>
              <a:t>Conceituação Número de óbitos de 0 a 27 dias de vida completo, por mil nascidos </a:t>
            </a:r>
            <a:r>
              <a:rPr lang="pt-BR" sz="2800" dirty="0" smtClean="0">
                <a:solidFill>
                  <a:schemeClr val="tx1"/>
                </a:solidFill>
              </a:rPr>
              <a:t>vivos.</a:t>
            </a:r>
            <a:r>
              <a:rPr lang="pt-BR" sz="2800" dirty="0">
                <a:solidFill>
                  <a:schemeClr val="tx1"/>
                </a:solidFill>
              </a:rPr>
              <a:t/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2700" dirty="0">
                <a:solidFill>
                  <a:schemeClr val="tx1"/>
                </a:solidFill>
              </a:rPr>
              <a:t/>
            </a:r>
            <a:br>
              <a:rPr lang="pt-BR" sz="2700" dirty="0">
                <a:solidFill>
                  <a:schemeClr val="tx1"/>
                </a:solidFill>
              </a:rPr>
            </a:br>
            <a:r>
              <a:rPr lang="pt-BR" sz="2700" dirty="0" smtClean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IDH X Taxa de Mortalidade.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31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844" y="1320800"/>
            <a:ext cx="9104669" cy="3352800"/>
          </a:xfrm>
        </p:spPr>
        <p:txBody>
          <a:bodyPr>
            <a:normAutofit fontScale="90000"/>
          </a:bodyPr>
          <a:lstStyle/>
          <a:p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b="1" i="1" dirty="0" smtClean="0">
                <a:solidFill>
                  <a:schemeClr val="tx1"/>
                </a:solidFill>
              </a:rPr>
              <a:t>IDH </a:t>
            </a:r>
            <a:r>
              <a:rPr lang="pt-BR" b="1" i="1" dirty="0">
                <a:solidFill>
                  <a:schemeClr val="tx1"/>
                </a:solidFill>
              </a:rPr>
              <a:t>X </a:t>
            </a:r>
            <a:r>
              <a:rPr lang="pt-BR" sz="4000" b="1" i="1" dirty="0">
                <a:solidFill>
                  <a:schemeClr val="tx1"/>
                </a:solidFill>
              </a:rPr>
              <a:t>Taxa</a:t>
            </a:r>
            <a:r>
              <a:rPr lang="pt-BR" b="1" i="1" dirty="0">
                <a:solidFill>
                  <a:schemeClr val="tx1"/>
                </a:solidFill>
              </a:rPr>
              <a:t> </a:t>
            </a:r>
            <a:r>
              <a:rPr lang="pt-BR" b="1" i="1" dirty="0" smtClean="0">
                <a:solidFill>
                  <a:schemeClr val="tx1"/>
                </a:solidFill>
              </a:rPr>
              <a:t>Cesáreas.</a:t>
            </a:r>
            <a:r>
              <a:rPr lang="pt-BR" sz="4000" b="1" i="1" dirty="0" smtClean="0">
                <a:solidFill>
                  <a:schemeClr val="tx1"/>
                </a:solidFill>
              </a:rPr>
              <a:t/>
            </a:r>
            <a:br>
              <a:rPr lang="pt-BR" sz="4000" b="1" i="1" dirty="0" smtClean="0">
                <a:solidFill>
                  <a:schemeClr val="tx1"/>
                </a:solidFill>
              </a:rPr>
            </a:br>
            <a:r>
              <a:rPr lang="pt-BR" sz="4000" b="1" i="1" dirty="0">
                <a:solidFill>
                  <a:schemeClr val="tx1"/>
                </a:solidFill>
              </a:rPr>
              <a:t/>
            </a:r>
            <a:br>
              <a:rPr lang="pt-BR" sz="4000" b="1" i="1" dirty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-</a:t>
            </a:r>
            <a:r>
              <a:rPr lang="pt-BR" sz="2400" dirty="0">
                <a:solidFill>
                  <a:schemeClr val="tx1"/>
                </a:solidFill>
              </a:rPr>
              <a:t>IDH: Conceituação mede o grau de desenvolvimento econômico e a qualidade de vida oferecida à população. 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>
                <a:solidFill>
                  <a:schemeClr val="tx1"/>
                </a:solidFill>
              </a:rPr>
              <a:t>- Taxa Cesária: Conceituação </a:t>
            </a:r>
            <a:r>
              <a:rPr lang="pt-BR" sz="2400" dirty="0">
                <a:solidFill>
                  <a:schemeClr val="tx1"/>
                </a:solidFill>
              </a:rPr>
              <a:t>Número de óbitos de 0 a 27 dias de vida completo, por mil nascidos </a:t>
            </a:r>
            <a:r>
              <a:rPr lang="pt-BR" sz="2400" dirty="0" smtClean="0">
                <a:solidFill>
                  <a:schemeClr val="tx1"/>
                </a:solidFill>
              </a:rPr>
              <a:t>vivos.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700" dirty="0" smtClean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844" y="1320800"/>
            <a:ext cx="9104669" cy="3352800"/>
          </a:xfrm>
        </p:spPr>
        <p:txBody>
          <a:bodyPr>
            <a:normAutofit fontScale="90000"/>
          </a:bodyPr>
          <a:lstStyle/>
          <a:p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b="1" i="1" dirty="0" smtClean="0">
                <a:solidFill>
                  <a:schemeClr val="tx1"/>
                </a:solidFill>
              </a:rPr>
              <a:t>Imunização </a:t>
            </a:r>
            <a:r>
              <a:rPr lang="pt-BR" b="1" i="1" dirty="0">
                <a:solidFill>
                  <a:schemeClr val="tx1"/>
                </a:solidFill>
              </a:rPr>
              <a:t>X Mortalidade </a:t>
            </a:r>
            <a:r>
              <a:rPr lang="pt-BR" b="1" i="1" dirty="0" smtClean="0">
                <a:solidFill>
                  <a:schemeClr val="tx1"/>
                </a:solidFill>
              </a:rPr>
              <a:t>Tardia.</a:t>
            </a:r>
            <a:r>
              <a:rPr lang="pt-BR" sz="4000" b="1" i="1" dirty="0" smtClean="0">
                <a:solidFill>
                  <a:schemeClr val="tx1"/>
                </a:solidFill>
              </a:rPr>
              <a:t/>
            </a:r>
            <a:br>
              <a:rPr lang="pt-BR" sz="4000" b="1" i="1" dirty="0" smtClean="0">
                <a:solidFill>
                  <a:schemeClr val="tx1"/>
                </a:solidFill>
              </a:rPr>
            </a:br>
            <a:r>
              <a:rPr lang="pt-BR" sz="4000" b="1" i="1" dirty="0">
                <a:solidFill>
                  <a:schemeClr val="tx1"/>
                </a:solidFill>
              </a:rPr>
              <a:t/>
            </a:r>
            <a:br>
              <a:rPr lang="pt-BR" sz="4000" b="1" i="1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- Imunização (Cobertura de Vacinação) com Mortalidade Tardia.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>
                <a:solidFill>
                  <a:schemeClr val="tx1"/>
                </a:solidFill>
              </a:rPr>
              <a:t>- Número </a:t>
            </a:r>
            <a:r>
              <a:rPr lang="pt-BR" sz="2400" dirty="0">
                <a:solidFill>
                  <a:schemeClr val="tx1"/>
                </a:solidFill>
              </a:rPr>
              <a:t>de óbitos de 7 a 27 dias de vida completos, por mil nascidos vivos 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3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IDH X Taxa Cesáreas.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0" y="2517422"/>
            <a:ext cx="9996056" cy="32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Imunização X Mortalidade Tardia.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2348089"/>
            <a:ext cx="9545731" cy="35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65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Dashboard para uma visualização e análise a tendência da mortalidade infantil nos estados do Acre, Espirito Santo e Rio Grande do Norte. </vt:lpstr>
      <vt:lpstr>Gráfico de linhas comparando:  - IDH com a taxa de mortalidade Neonatal.   - IDH com Proporção de partos cesáreas.  - Imunização (Cobertura de Vacinação) com Mortalidade Tardia.       </vt:lpstr>
      <vt:lpstr> IDH X taxa de mortalidade Neonatal:  -IDH: Conceituação mede o grau de desenvolvimento econômico e a qualidade de vida oferecida à população.   - Mortalidade Neonatal - Conceituação Número de óbitos de 0 a 27 dias de vida completo, por mil nascidos vivos.        </vt:lpstr>
      <vt:lpstr>IDH X Taxa de Mortalidade.</vt:lpstr>
      <vt:lpstr> IDH X Taxa Cesáreas.  -IDH: Conceituação mede o grau de desenvolvimento econômico e a qualidade de vida oferecida à população.    - Taxa Cesária: Conceituação Número de óbitos de 0 a 27 dias de vida completo, por mil nascidos vivos.       </vt:lpstr>
      <vt:lpstr> Imunização X Mortalidade Tardia.  - Imunização (Cobertura de Vacinação) com Mortalidade Tardia.  - Número de óbitos de 7 a 27 dias de vida completos, por mil nascidos vivos     </vt:lpstr>
      <vt:lpstr>IDH X Taxa Cesáreas.</vt:lpstr>
      <vt:lpstr>Imunização X Mortalidade Tardia.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para uma visualização e análise a tendência da mortalidade infantil nos estados do  ACRE , Espirito Santo e Rio Grande do Norte.</dc:title>
  <dc:creator>WILSON JANUARIO</dc:creator>
  <cp:lastModifiedBy>WILSON JANUARIO</cp:lastModifiedBy>
  <cp:revision>14</cp:revision>
  <dcterms:created xsi:type="dcterms:W3CDTF">2019-12-06T01:07:56Z</dcterms:created>
  <dcterms:modified xsi:type="dcterms:W3CDTF">2019-12-06T00:49:27Z</dcterms:modified>
</cp:coreProperties>
</file>