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1482-1190-49AC-8026-000DEB74BDD8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56EB-8418-42E9-831D-F97EBB81F4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06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1482-1190-49AC-8026-000DEB74BDD8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56EB-8418-42E9-831D-F97EBB81F4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92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1482-1190-49AC-8026-000DEB74BDD8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56EB-8418-42E9-831D-F97EBB81F4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44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1482-1190-49AC-8026-000DEB74BDD8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56EB-8418-42E9-831D-F97EBB81F4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60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1482-1190-49AC-8026-000DEB74BDD8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56EB-8418-42E9-831D-F97EBB81F4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32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1482-1190-49AC-8026-000DEB74BDD8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56EB-8418-42E9-831D-F97EBB81F4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43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1482-1190-49AC-8026-000DEB74BDD8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56EB-8418-42E9-831D-F97EBB81F4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87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1482-1190-49AC-8026-000DEB74BDD8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56EB-8418-42E9-831D-F97EBB81F4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77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1482-1190-49AC-8026-000DEB74BDD8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56EB-8418-42E9-831D-F97EBB81F4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02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1482-1190-49AC-8026-000DEB74BDD8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56EB-8418-42E9-831D-F97EBB81F4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65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1482-1190-49AC-8026-000DEB74BDD8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56EB-8418-42E9-831D-F97EBB81F4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6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E1482-1190-49AC-8026-000DEB74BDD8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C56EB-8418-42E9-831D-F97EBB81F4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38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try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sktop.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Análise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09625" y="4263218"/>
            <a:ext cx="6159304" cy="1617078"/>
          </a:xfrm>
        </p:spPr>
        <p:txBody>
          <a:bodyPr>
            <a:normAutofit fontScale="85000" lnSpcReduction="20000"/>
          </a:bodyPr>
          <a:lstStyle/>
          <a:p>
            <a:pPr algn="r">
              <a:lnSpc>
                <a:spcPct val="145000"/>
              </a:lnSpc>
              <a:spcBef>
                <a:spcPts val="0"/>
              </a:spcBef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“Science is knowledge which we understand so well that we can teach it to a computer.</a:t>
            </a:r>
          </a:p>
          <a:p>
            <a:pPr algn="r">
              <a:lnSpc>
                <a:spcPct val="145000"/>
              </a:lnSpc>
              <a:spcBef>
                <a:spcPts val="0"/>
              </a:spcBef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Everything else is art.”</a:t>
            </a:r>
          </a:p>
          <a:p>
            <a:pPr algn="r"/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Donald Knuth (1974) - Computer Programming as an Art</a:t>
            </a:r>
            <a:endParaRPr lang="pt-BR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ve Direita 4"/>
          <p:cNvSpPr/>
          <p:nvPr/>
        </p:nvSpPr>
        <p:spPr>
          <a:xfrm>
            <a:off x="5300660" y="3114675"/>
            <a:ext cx="411409" cy="3357563"/>
          </a:xfrm>
          <a:prstGeom prst="rightBrace">
            <a:avLst>
              <a:gd name="adj1" fmla="val 8333"/>
              <a:gd name="adj2" fmla="val 4021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886662" y="3085296"/>
            <a:ext cx="5929312" cy="341632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Objetivo: Desenvolver tópicos de interesse dentro desses assuntos:</a:t>
            </a:r>
          </a:p>
          <a:p>
            <a:pPr marL="514350" indent="-514350">
              <a:buFont typeface="+mj-lt"/>
              <a:buAutoNum type="romanUcPeriod"/>
            </a:pPr>
            <a:r>
              <a:rPr lang="pt-BR" sz="2400" dirty="0">
                <a:solidFill>
                  <a:srgbClr val="FF0000"/>
                </a:solidFill>
              </a:rPr>
              <a:t>Programação no R</a:t>
            </a:r>
          </a:p>
          <a:p>
            <a:pPr marL="514350" indent="-514350">
              <a:buFont typeface="+mj-lt"/>
              <a:buAutoNum type="romanUcPeriod"/>
            </a:pPr>
            <a:r>
              <a:rPr lang="pt-BR" sz="2400" dirty="0">
                <a:solidFill>
                  <a:srgbClr val="FF0000"/>
                </a:solidFill>
              </a:rPr>
              <a:t>Importar, Limpar e Manipular Dados</a:t>
            </a:r>
          </a:p>
          <a:p>
            <a:pPr marL="514350" indent="-514350">
              <a:buFont typeface="+mj-lt"/>
              <a:buAutoNum type="romanUcPeriod"/>
            </a:pPr>
            <a:r>
              <a:rPr lang="pt-BR" sz="2400" dirty="0">
                <a:solidFill>
                  <a:srgbClr val="FF0000"/>
                </a:solidFill>
              </a:rPr>
              <a:t>Análise Exploratória de Dados</a:t>
            </a:r>
          </a:p>
          <a:p>
            <a:pPr marL="514350" indent="-514350">
              <a:buFont typeface="+mj-lt"/>
              <a:buAutoNum type="romanUcPeriod"/>
            </a:pPr>
            <a:r>
              <a:rPr lang="pt-BR" sz="2400" dirty="0">
                <a:solidFill>
                  <a:srgbClr val="FF0000"/>
                </a:solidFill>
              </a:rPr>
              <a:t>Pesquisa Reprodutível</a:t>
            </a:r>
          </a:p>
          <a:p>
            <a:pPr marL="514350" indent="-514350">
              <a:buFont typeface="+mj-lt"/>
              <a:buAutoNum type="romanUcPeriod"/>
            </a:pPr>
            <a:r>
              <a:rPr lang="pt-BR" sz="2400" dirty="0">
                <a:solidFill>
                  <a:srgbClr val="FF0000"/>
                </a:solidFill>
              </a:rPr>
              <a:t>Inferência Estatística</a:t>
            </a:r>
          </a:p>
          <a:p>
            <a:pPr marL="514350" indent="-514350">
              <a:buFont typeface="+mj-lt"/>
              <a:buAutoNum type="romanUcPeriod"/>
            </a:pPr>
            <a:r>
              <a:rPr lang="pt-BR" sz="2400" dirty="0">
                <a:solidFill>
                  <a:srgbClr val="FF0000"/>
                </a:solidFill>
              </a:rPr>
              <a:t>Modelos de Regressão e Econometria</a:t>
            </a:r>
          </a:p>
          <a:p>
            <a:pPr marL="514350" indent="-514350">
              <a:buFont typeface="+mj-lt"/>
              <a:buAutoNum type="romanUcPeriod"/>
            </a:pPr>
            <a:r>
              <a:rPr lang="pt-BR" sz="2400" dirty="0" err="1">
                <a:solidFill>
                  <a:srgbClr val="FF0000"/>
                </a:solidFill>
              </a:rPr>
              <a:t>Machine</a:t>
            </a:r>
            <a:r>
              <a:rPr lang="pt-BR" sz="2400" dirty="0">
                <a:solidFill>
                  <a:srgbClr val="FF0000"/>
                </a:solidFill>
              </a:rPr>
              <a:t> Learning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C00000"/>
                </a:solidFill>
              </a:rPr>
              <a:t>Estrutura da Análise de Dados</a:t>
            </a:r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225" y="1095529"/>
            <a:ext cx="4468674" cy="556244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690688"/>
            <a:ext cx="10809849" cy="496728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Definir a questão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Definir o conjunto de dados ideal</a:t>
            </a:r>
          </a:p>
          <a:p>
            <a:pPr marL="0" indent="0">
              <a:buNone/>
            </a:pPr>
            <a:r>
              <a:rPr lang="pt-BR" sz="1500" dirty="0"/>
              <a:t>	(os dados irão depender dos objetivos: descritivo; exploratório; inferência; preditivo; causal; mecânico)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dirty="0"/>
              <a:t>Determinar quais dados você pode acessar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dirty="0"/>
              <a:t>Obter os dados </a:t>
            </a:r>
            <a:r>
              <a:rPr lang="pt-BR" sz="1500" dirty="0"/>
              <a:t>(documentar)</a:t>
            </a:r>
            <a:endParaRPr lang="pt-BR" dirty="0"/>
          </a:p>
          <a:p>
            <a:pPr marL="514350" indent="-514350">
              <a:buFont typeface="+mj-lt"/>
              <a:buAutoNum type="arabicPeriod" startAt="3"/>
            </a:pPr>
            <a:r>
              <a:rPr lang="pt-BR" dirty="0"/>
              <a:t>Limpar os dados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dirty="0"/>
              <a:t>Análise exploratória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dirty="0"/>
              <a:t>Modelagem/previsão estatística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dirty="0"/>
              <a:t>Interpretação dos resultados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dirty="0"/>
              <a:t>Questionar os resultados</a:t>
            </a:r>
          </a:p>
          <a:p>
            <a:pPr marL="0" indent="0">
              <a:buNone/>
            </a:pPr>
            <a:r>
              <a:rPr lang="pt-BR" sz="1500" dirty="0"/>
              <a:t>	(todos os passos anteriores: questão; fonte de dados; processamento; análise; conclusões)</a:t>
            </a:r>
            <a:endParaRPr lang="pt-BR" dirty="0"/>
          </a:p>
          <a:p>
            <a:pPr marL="514350" indent="-514350">
              <a:buFont typeface="+mj-lt"/>
              <a:buAutoNum type="arabicPeriod" startAt="10"/>
            </a:pPr>
            <a:r>
              <a:rPr lang="pt-BR" dirty="0"/>
              <a:t>Sintetizar/escrever os resultados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pt-BR" dirty="0"/>
              <a:t>Criar resultados reprodutíveis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562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C00000"/>
                </a:solidFill>
              </a:rPr>
              <a:t>Como fazer?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6043"/>
          </a:xfrm>
        </p:spPr>
        <p:txBody>
          <a:bodyPr>
            <a:normAutofit/>
          </a:bodyPr>
          <a:lstStyle/>
          <a:p>
            <a:r>
              <a:rPr lang="pt-BR" dirty="0"/>
              <a:t>Documentação dos assuntos discutidos: códigos, roteiros, conteúdo, fórum</a:t>
            </a:r>
          </a:p>
          <a:p>
            <a:r>
              <a:rPr lang="pt-BR" dirty="0"/>
              <a:t>Software padrão: R</a:t>
            </a:r>
          </a:p>
          <a:p>
            <a:r>
              <a:rPr lang="pt-BR" dirty="0"/>
              <a:t>Organização de dados</a:t>
            </a:r>
          </a:p>
          <a:p>
            <a:r>
              <a:rPr lang="pt-BR" dirty="0"/>
              <a:t>Sistema de controles de versão</a:t>
            </a:r>
          </a:p>
          <a:p>
            <a:r>
              <a:rPr lang="pt-BR" dirty="0"/>
              <a:t>Foco em aplicações:</a:t>
            </a:r>
          </a:p>
          <a:p>
            <a:pPr lvl="1"/>
            <a:r>
              <a:rPr lang="pt-BR" dirty="0"/>
              <a:t>Desenvolvimento prático com aplicações reais com fins de agregar para as pesquisas</a:t>
            </a:r>
          </a:p>
          <a:p>
            <a:pPr lvl="1"/>
            <a:r>
              <a:rPr lang="pt-BR" dirty="0"/>
              <a:t>Ênfase em aplicações de modelagem, estimação e inferência</a:t>
            </a:r>
          </a:p>
          <a:p>
            <a:r>
              <a:rPr lang="pt-BR" dirty="0"/>
              <a:t>Contribuição de todos</a:t>
            </a:r>
          </a:p>
        </p:txBody>
      </p:sp>
    </p:spTree>
    <p:extLst>
      <p:ext uri="{BB962C8B-B14F-4D97-AF65-F5344CB8AC3E}">
        <p14:creationId xmlns:p14="http://schemas.microsoft.com/office/powerpoint/2010/main" val="61186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C00000"/>
                </a:solidFill>
              </a:rPr>
              <a:t>Organizando 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6044"/>
          </a:xfrm>
        </p:spPr>
        <p:txBody>
          <a:bodyPr>
            <a:normAutofit/>
          </a:bodyPr>
          <a:lstStyle/>
          <a:p>
            <a:r>
              <a:rPr lang="pt-BR" dirty="0"/>
              <a:t>Regras da análise de dados</a:t>
            </a:r>
          </a:p>
          <a:p>
            <a:r>
              <a:rPr lang="pt-BR" dirty="0"/>
              <a:t>Dados brutos e processados</a:t>
            </a:r>
          </a:p>
          <a:p>
            <a:r>
              <a:rPr lang="pt-BR" dirty="0"/>
              <a:t>Figuras: exploratória, final</a:t>
            </a:r>
          </a:p>
          <a:p>
            <a:r>
              <a:rPr lang="pt-BR" dirty="0"/>
              <a:t>Código R:</a:t>
            </a:r>
          </a:p>
          <a:p>
            <a:pPr lvl="1"/>
            <a:r>
              <a:rPr lang="pt-BR" dirty="0"/>
              <a:t>Bruto: scripts não utilizados</a:t>
            </a:r>
          </a:p>
          <a:p>
            <a:pPr lvl="1"/>
            <a:r>
              <a:rPr lang="pt-BR" dirty="0"/>
              <a:t>Scripts finais</a:t>
            </a:r>
          </a:p>
          <a:p>
            <a:pPr lvl="1"/>
            <a:r>
              <a:rPr lang="pt-BR" dirty="0"/>
              <a:t>Arquivos de roteiro</a:t>
            </a:r>
          </a:p>
          <a:p>
            <a:r>
              <a:rPr lang="pt-BR" dirty="0"/>
              <a:t>Texto:</a:t>
            </a:r>
          </a:p>
          <a:p>
            <a:pPr lvl="1"/>
            <a:r>
              <a:rPr lang="pt-BR" dirty="0"/>
              <a:t>arquivos </a:t>
            </a:r>
            <a:r>
              <a:rPr lang="pt-BR" dirty="0" err="1"/>
              <a:t>readme</a:t>
            </a:r>
            <a:endParaRPr lang="pt-BR" dirty="0"/>
          </a:p>
          <a:p>
            <a:pPr lvl="1"/>
            <a:r>
              <a:rPr lang="pt-BR" dirty="0"/>
              <a:t>Texto da análise / relatório</a:t>
            </a:r>
          </a:p>
        </p:txBody>
      </p:sp>
    </p:spTree>
    <p:extLst>
      <p:ext uri="{BB962C8B-B14F-4D97-AF65-F5344CB8AC3E}">
        <p14:creationId xmlns:p14="http://schemas.microsoft.com/office/powerpoint/2010/main" val="190619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C00000"/>
                </a:solidFill>
              </a:rPr>
              <a:t>Controle de Versão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116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VCS (do inglês </a:t>
            </a:r>
            <a:r>
              <a:rPr lang="pt-BR" dirty="0" err="1"/>
              <a:t>version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system); ou</a:t>
            </a:r>
          </a:p>
          <a:p>
            <a:pPr algn="just"/>
            <a:r>
              <a:rPr lang="pt-BR" dirty="0"/>
              <a:t>SCM (do inglês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management)</a:t>
            </a:r>
          </a:p>
          <a:p>
            <a:pPr algn="just"/>
            <a:r>
              <a:rPr lang="pt-BR" dirty="0"/>
              <a:t>Gerenciar diferentes versões no desenvolvimento de um documento qualquer.</a:t>
            </a:r>
          </a:p>
          <a:p>
            <a:pPr algn="just"/>
            <a:r>
              <a:rPr lang="pt-BR" dirty="0"/>
              <a:t>Utilizados no desenvolvimento de software para controlar as diferentes versões — histórico e desenvolvimento — dos códigos-fontes e também da documentação.</a:t>
            </a:r>
          </a:p>
          <a:p>
            <a:pPr algn="just"/>
            <a:r>
              <a:rPr lang="pt-BR" dirty="0"/>
              <a:t>Principais vantagens:</a:t>
            </a:r>
          </a:p>
          <a:p>
            <a:pPr lvl="1" algn="just"/>
            <a:r>
              <a:rPr lang="pt-BR" dirty="0"/>
              <a:t>Controle do histórico</a:t>
            </a:r>
          </a:p>
          <a:p>
            <a:pPr lvl="1" algn="just"/>
            <a:r>
              <a:rPr lang="pt-BR" dirty="0"/>
              <a:t>Trabalho em equipe</a:t>
            </a:r>
          </a:p>
          <a:p>
            <a:pPr lvl="1" algn="just"/>
            <a:r>
              <a:rPr lang="pt-BR" dirty="0"/>
              <a:t>Marcação e resgate de versões estáveis</a:t>
            </a:r>
          </a:p>
          <a:p>
            <a:pPr lvl="1" algn="just"/>
            <a:r>
              <a:rPr lang="pt-BR" dirty="0"/>
              <a:t>Ramificação de projeto</a:t>
            </a:r>
          </a:p>
        </p:txBody>
      </p:sp>
    </p:spTree>
    <p:extLst>
      <p:ext uri="{BB962C8B-B14F-4D97-AF65-F5344CB8AC3E}">
        <p14:creationId xmlns:p14="http://schemas.microsoft.com/office/powerpoint/2010/main" val="9973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C00000"/>
                </a:solidFill>
              </a:rPr>
              <a:t>Sistemas de Controle de versão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90262"/>
            <a:ext cx="10515600" cy="4943060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Git</a:t>
            </a:r>
            <a:endParaRPr lang="pt-BR" dirty="0"/>
          </a:p>
          <a:p>
            <a:pPr lvl="1" algn="just"/>
            <a:r>
              <a:rPr lang="pt-BR" dirty="0"/>
              <a:t>é um sistema de controle de versão distribuído e um sistema de gerenciamento de código fonte, com ênfase em velocidade.</a:t>
            </a:r>
          </a:p>
          <a:p>
            <a:pPr lvl="1" algn="just"/>
            <a:r>
              <a:rPr lang="pt-BR" dirty="0"/>
              <a:t>inicialmente projetado e desenvolvido por Linus Torvalds para o desenvolvimento do </a:t>
            </a:r>
            <a:r>
              <a:rPr lang="pt-BR" dirty="0" err="1"/>
              <a:t>kernel</a:t>
            </a:r>
            <a:r>
              <a:rPr lang="pt-BR" dirty="0"/>
              <a:t> Linux, mas foi adotado por muitos outros projetos.</a:t>
            </a:r>
          </a:p>
          <a:p>
            <a:pPr lvl="1" algn="just"/>
            <a:r>
              <a:rPr lang="pt-BR" dirty="0"/>
              <a:t>Cada diretório de trabalho do </a:t>
            </a:r>
            <a:r>
              <a:rPr lang="pt-BR" dirty="0" err="1"/>
              <a:t>Git</a:t>
            </a:r>
            <a:r>
              <a:rPr lang="pt-BR" dirty="0"/>
              <a:t> é um repositório.</a:t>
            </a:r>
          </a:p>
          <a:p>
            <a:pPr lvl="1" algn="just"/>
            <a:r>
              <a:rPr lang="pt-BR" dirty="0"/>
              <a:t>Linha de comando – </a:t>
            </a:r>
            <a:r>
              <a:rPr lang="pt-BR" i="1" dirty="0" err="1"/>
              <a:t>code</a:t>
            </a:r>
            <a:r>
              <a:rPr lang="pt-BR" i="1" dirty="0"/>
              <a:t> </a:t>
            </a:r>
            <a:r>
              <a:rPr lang="pt-BR" i="1" dirty="0" err="1"/>
              <a:t>school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https://try.github.io/</a:t>
            </a:r>
            <a:endParaRPr lang="pt-BR" dirty="0"/>
          </a:p>
          <a:p>
            <a:pPr lvl="1" algn="just"/>
            <a:endParaRPr lang="pt-BR" dirty="0"/>
          </a:p>
          <a:p>
            <a:r>
              <a:rPr lang="pt-BR" dirty="0" err="1"/>
              <a:t>Github</a:t>
            </a:r>
            <a:endParaRPr lang="pt-BR" dirty="0"/>
          </a:p>
          <a:p>
            <a:pPr lvl="1"/>
            <a:r>
              <a:rPr lang="pt-BR" dirty="0"/>
              <a:t>Serviço de Web </a:t>
            </a:r>
            <a:r>
              <a:rPr lang="pt-BR" dirty="0" err="1"/>
              <a:t>Hosting</a:t>
            </a:r>
            <a:r>
              <a:rPr lang="pt-BR" dirty="0"/>
              <a:t> Compartilhado para projetos que usam o controle de versionamento </a:t>
            </a:r>
            <a:r>
              <a:rPr lang="pt-BR" dirty="0" err="1"/>
              <a:t>Git</a:t>
            </a:r>
            <a:endParaRPr lang="pt-BR" dirty="0"/>
          </a:p>
          <a:p>
            <a:pPr lvl="1"/>
            <a:r>
              <a:rPr lang="pt-BR" dirty="0"/>
              <a:t>Fazer conta: </a:t>
            </a:r>
            <a:r>
              <a:rPr lang="pt-BR" dirty="0">
                <a:hlinkClick r:id="rId3"/>
              </a:rPr>
              <a:t>https://github.com/</a:t>
            </a:r>
            <a:endParaRPr lang="pt-BR" dirty="0"/>
          </a:p>
          <a:p>
            <a:pPr lvl="1"/>
            <a:r>
              <a:rPr lang="pt-BR" dirty="0"/>
              <a:t>Software amigável: </a:t>
            </a:r>
            <a:r>
              <a:rPr lang="pt-BR" dirty="0" err="1"/>
              <a:t>Github</a:t>
            </a:r>
            <a:r>
              <a:rPr lang="pt-BR" dirty="0"/>
              <a:t> desktop: </a:t>
            </a:r>
            <a:r>
              <a:rPr lang="pt-BR" dirty="0">
                <a:hlinkClick r:id="rId4"/>
              </a:rPr>
              <a:t>https://desktop.github.com/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6430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352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Análise de Dados</vt:lpstr>
      <vt:lpstr>Estrutura da Análise de Dados</vt:lpstr>
      <vt:lpstr>Como fazer?</vt:lpstr>
      <vt:lpstr>Organizando os dados</vt:lpstr>
      <vt:lpstr>Controle de Versão</vt:lpstr>
      <vt:lpstr>Sistemas de Controle de versão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</dc:title>
  <dc:creator>Ennio Lopes</dc:creator>
  <cp:lastModifiedBy>Ennio Lopes</cp:lastModifiedBy>
  <cp:revision>14</cp:revision>
  <dcterms:created xsi:type="dcterms:W3CDTF">2016-04-04T19:27:16Z</dcterms:created>
  <dcterms:modified xsi:type="dcterms:W3CDTF">2016-04-05T04:22:45Z</dcterms:modified>
</cp:coreProperties>
</file>