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28" r:id="rId3"/>
    <p:sldId id="329" r:id="rId4"/>
    <p:sldId id="330" r:id="rId5"/>
    <p:sldId id="331" r:id="rId6"/>
    <p:sldId id="333" r:id="rId7"/>
    <p:sldId id="334" r:id="rId8"/>
    <p:sldId id="33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89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0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8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2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7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3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11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3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4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241D-1181-40A2-8D23-68C1E79734C9}" type="datetimeFigureOut">
              <a:rPr lang="pt-BR" smtClean="0"/>
              <a:t>23/04/2023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67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048298" y="1480703"/>
            <a:ext cx="288399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Agenda: </a:t>
            </a:r>
          </a:p>
          <a:p>
            <a:endParaRPr lang="pt-BR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bg1"/>
                </a:solidFill>
              </a:rPr>
              <a:t>PACKAGE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5E1E2E-F9C3-0563-71B4-20F44AEE82C4}"/>
              </a:ext>
            </a:extLst>
          </p:cNvPr>
          <p:cNvSpPr txBox="1"/>
          <p:nvPr/>
        </p:nvSpPr>
        <p:spPr>
          <a:xfrm>
            <a:off x="1025694" y="1149531"/>
            <a:ext cx="651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00B050"/>
                </a:solidFill>
              </a:rPr>
              <a:t>O que é uma PACKAGE /Pacote em PL/SQL?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C053-DEAC-2783-DF16-90AE5A91B374}"/>
              </a:ext>
            </a:extLst>
          </p:cNvPr>
          <p:cNvSpPr txBox="1"/>
          <p:nvPr/>
        </p:nvSpPr>
        <p:spPr>
          <a:xfrm>
            <a:off x="818606" y="2285999"/>
            <a:ext cx="10554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Um package é um objeto de programação em PL/SQL que contém procedimentos, funções, variáveis e constantes relacionados. O objetivo do package é fornecer um conjunto organizado de funcionalidades que podem ser usadas em todo o sistema. Em outras palavras, é um contêiner que armazena objetos relacionados e os torna disponíveis para serem usados em outras partes do código.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CD963-8DD8-4E72-0136-DA589EBA8C16}"/>
              </a:ext>
            </a:extLst>
          </p:cNvPr>
          <p:cNvSpPr txBox="1"/>
          <p:nvPr/>
        </p:nvSpPr>
        <p:spPr>
          <a:xfrm>
            <a:off x="1573779" y="563880"/>
            <a:ext cx="800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00B050"/>
                </a:solidFill>
              </a:rPr>
              <a:t>Quais as vantagens de utilização de </a:t>
            </a:r>
            <a:r>
              <a:rPr lang="pt-BR" sz="2800" dirty="0" err="1">
                <a:solidFill>
                  <a:srgbClr val="00B050"/>
                </a:solidFill>
              </a:rPr>
              <a:t>packages</a:t>
            </a:r>
            <a:r>
              <a:rPr lang="pt-BR" sz="2800" dirty="0">
                <a:solidFill>
                  <a:srgbClr val="00B050"/>
                </a:solidFill>
              </a:rPr>
              <a:t> PL/SQL?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26E2-3189-206D-BE09-80BADCC993CB}"/>
              </a:ext>
            </a:extLst>
          </p:cNvPr>
          <p:cNvSpPr txBox="1"/>
          <p:nvPr/>
        </p:nvSpPr>
        <p:spPr>
          <a:xfrm>
            <a:off x="457200" y="1030670"/>
            <a:ext cx="104894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Modularidade: os </a:t>
            </a:r>
            <a:r>
              <a:rPr lang="pt-BR" dirty="0" err="1">
                <a:solidFill>
                  <a:schemeClr val="bg1"/>
                </a:solidFill>
              </a:rPr>
              <a:t>packages</a:t>
            </a:r>
            <a:r>
              <a:rPr lang="pt-BR" dirty="0">
                <a:solidFill>
                  <a:schemeClr val="bg1"/>
                </a:solidFill>
              </a:rPr>
              <a:t> permitem agrupar procedimentos e funções relacionados em um único objeto modular, o que torna o código mais organizado e fácil de manter.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Reutilização: uma vez criado, um package pode ser usado em várias partes do sistema, reduzindo a quantidade de código duplicado e aumentando a eficiência de desenvolvimento.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Controle de acesso: os </a:t>
            </a:r>
            <a:r>
              <a:rPr lang="pt-BR" dirty="0" err="1">
                <a:solidFill>
                  <a:schemeClr val="bg1"/>
                </a:solidFill>
              </a:rPr>
              <a:t>packages</a:t>
            </a:r>
            <a:r>
              <a:rPr lang="pt-BR" dirty="0">
                <a:solidFill>
                  <a:schemeClr val="bg1"/>
                </a:solidFill>
              </a:rPr>
              <a:t> permitem controlar o acesso aos procedimentos e funções, pois é possível definir quais objetos devem ser públicos (acessíveis a todos) e quais devem ser privados (acessíveis apenas dentro do package).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Melhoria de desempenho: como os </a:t>
            </a:r>
            <a:r>
              <a:rPr lang="pt-BR" dirty="0" err="1">
                <a:solidFill>
                  <a:schemeClr val="bg1"/>
                </a:solidFill>
              </a:rPr>
              <a:t>packages</a:t>
            </a:r>
            <a:r>
              <a:rPr lang="pt-BR" dirty="0">
                <a:solidFill>
                  <a:schemeClr val="bg1"/>
                </a:solidFill>
              </a:rPr>
              <a:t> são armazenados em cache na memória do banco de dados, eles podem melhorar o desempenho das consultas que usam esses objetos.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Fácil manutenção: como os </a:t>
            </a:r>
            <a:r>
              <a:rPr lang="pt-BR" dirty="0" err="1">
                <a:solidFill>
                  <a:schemeClr val="bg1"/>
                </a:solidFill>
              </a:rPr>
              <a:t>packages</a:t>
            </a:r>
            <a:r>
              <a:rPr lang="pt-BR" dirty="0">
                <a:solidFill>
                  <a:schemeClr val="bg1"/>
                </a:solidFill>
              </a:rPr>
              <a:t> são armazenados como um objeto único no banco de dados, é mais fácil realizar alterações em todo o pacote do que realizar alterações em cada procedimento ou função individualmente.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Consistência: os </a:t>
            </a:r>
            <a:r>
              <a:rPr lang="pt-BR" dirty="0" err="1">
                <a:solidFill>
                  <a:schemeClr val="bg1"/>
                </a:solidFill>
              </a:rPr>
              <a:t>packages</a:t>
            </a:r>
            <a:r>
              <a:rPr lang="pt-BR" dirty="0">
                <a:solidFill>
                  <a:schemeClr val="bg1"/>
                </a:solidFill>
              </a:rPr>
              <a:t> podem ajudar a garantir que as funções e procedimentos em todo o sistema estejam consistentes, uma vez que a lógica de negócios é mantida em um único lugar.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9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7E7AE-AEDD-BBC7-A504-001C50EA6867}"/>
              </a:ext>
            </a:extLst>
          </p:cNvPr>
          <p:cNvSpPr txBox="1"/>
          <p:nvPr/>
        </p:nvSpPr>
        <p:spPr>
          <a:xfrm>
            <a:off x="4113038" y="563880"/>
            <a:ext cx="2923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00B050"/>
                </a:solidFill>
              </a:rPr>
              <a:t>Sintaxe da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A1923-B177-FD40-505D-1475BFFA0E53}"/>
              </a:ext>
            </a:extLst>
          </p:cNvPr>
          <p:cNvSpPr txBox="1"/>
          <p:nvPr/>
        </p:nvSpPr>
        <p:spPr>
          <a:xfrm>
            <a:off x="235366" y="1087100"/>
            <a:ext cx="118085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rgbClr val="00B0F0"/>
                </a:solidFill>
              </a:rPr>
              <a:t>CREATE [OR REPLACE] PACKAGE </a:t>
            </a:r>
            <a:r>
              <a:rPr lang="pt-BR" sz="2800" dirty="0" err="1">
                <a:solidFill>
                  <a:srgbClr val="FFC000"/>
                </a:solidFill>
              </a:rPr>
              <a:t>package_name</a:t>
            </a:r>
            <a:r>
              <a:rPr lang="pt-BR" sz="2800" dirty="0">
                <a:solidFill>
                  <a:srgbClr val="FFC000"/>
                </a:solidFill>
              </a:rPr>
              <a:t> </a:t>
            </a:r>
            <a:r>
              <a:rPr lang="pt-BR" sz="2800" dirty="0">
                <a:solidFill>
                  <a:srgbClr val="00B0F0"/>
                </a:solidFill>
              </a:rPr>
              <a:t>AS</a:t>
            </a:r>
          </a:p>
          <a:p>
            <a:pPr algn="just"/>
            <a:r>
              <a:rPr lang="pt-BR" sz="2800" dirty="0">
                <a:solidFill>
                  <a:srgbClr val="00B0F0"/>
                </a:solidFill>
              </a:rPr>
              <a:t>    -- declaração de variáveis públicas</a:t>
            </a:r>
          </a:p>
          <a:p>
            <a:pPr algn="just"/>
            <a:r>
              <a:rPr lang="pt-BR" sz="2800" dirty="0">
                <a:solidFill>
                  <a:srgbClr val="00B0F0"/>
                </a:solidFill>
              </a:rPr>
              <a:t>    -- declaração de tipos públicos</a:t>
            </a:r>
          </a:p>
          <a:p>
            <a:pPr algn="just"/>
            <a:r>
              <a:rPr lang="pt-BR" sz="2800" dirty="0">
                <a:solidFill>
                  <a:srgbClr val="00B0F0"/>
                </a:solidFill>
              </a:rPr>
              <a:t>    -- declaração de exceções públicas</a:t>
            </a:r>
          </a:p>
          <a:p>
            <a:pPr algn="just"/>
            <a:r>
              <a:rPr lang="pt-BR" sz="2800" dirty="0">
                <a:solidFill>
                  <a:srgbClr val="00B0F0"/>
                </a:solidFill>
              </a:rPr>
              <a:t>    -- declaração de procedimentos e funções públicas</a:t>
            </a:r>
          </a:p>
          <a:p>
            <a:pPr algn="just"/>
            <a:r>
              <a:rPr lang="pt-BR" sz="2800" dirty="0">
                <a:solidFill>
                  <a:srgbClr val="00B0F0"/>
                </a:solidFill>
              </a:rPr>
              <a:t>END </a:t>
            </a:r>
            <a:r>
              <a:rPr lang="pt-BR" sz="2800" dirty="0" err="1">
                <a:solidFill>
                  <a:srgbClr val="FFC000"/>
                </a:solidFill>
              </a:rPr>
              <a:t>package_name</a:t>
            </a:r>
            <a:r>
              <a:rPr lang="pt-BR" sz="2800" dirty="0">
                <a:solidFill>
                  <a:srgbClr val="00B0F0"/>
                </a:solidFill>
              </a:rPr>
              <a:t>;</a:t>
            </a:r>
          </a:p>
          <a:p>
            <a:pPr algn="just"/>
            <a:endParaRPr lang="pt-BR" sz="2800" dirty="0">
              <a:solidFill>
                <a:srgbClr val="FFFF00"/>
              </a:solidFill>
            </a:endParaRPr>
          </a:p>
          <a:p>
            <a:pPr algn="just"/>
            <a:r>
              <a:rPr lang="pt-BR" sz="2800" dirty="0">
                <a:solidFill>
                  <a:srgbClr val="FFFF00"/>
                </a:solidFill>
              </a:rPr>
              <a:t>CREATE [OR REPLACE] PACKAGE BODY </a:t>
            </a:r>
            <a:r>
              <a:rPr lang="pt-BR" sz="2800" dirty="0" err="1">
                <a:solidFill>
                  <a:srgbClr val="FFC000"/>
                </a:solidFill>
              </a:rPr>
              <a:t>package_name</a:t>
            </a:r>
            <a:r>
              <a:rPr lang="pt-BR" sz="2800" dirty="0">
                <a:solidFill>
                  <a:srgbClr val="FFC000"/>
                </a:solidFill>
              </a:rPr>
              <a:t> </a:t>
            </a:r>
            <a:r>
              <a:rPr lang="pt-BR" sz="2800" dirty="0">
                <a:solidFill>
                  <a:srgbClr val="FFFF00"/>
                </a:solidFill>
              </a:rPr>
              <a:t>AS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</a:rPr>
              <a:t>    -- implementação de variáveis privadas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</a:rPr>
              <a:t>    -- implementação de tipos privados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</a:rPr>
              <a:t>    -- implementação de procedimentos e funções privadas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</a:rPr>
              <a:t>END </a:t>
            </a:r>
            <a:r>
              <a:rPr lang="pt-BR" sz="2800" dirty="0" err="1">
                <a:solidFill>
                  <a:srgbClr val="FFC000"/>
                </a:solidFill>
              </a:rPr>
              <a:t>package_name</a:t>
            </a:r>
            <a:r>
              <a:rPr lang="pt-BR" sz="2800" dirty="0">
                <a:solidFill>
                  <a:srgbClr val="FFFF00"/>
                </a:solidFill>
              </a:rPr>
              <a:t>;</a:t>
            </a:r>
          </a:p>
          <a:p>
            <a:pPr algn="just"/>
            <a:endParaRPr lang="pt-BR" sz="2800" dirty="0">
              <a:solidFill>
                <a:srgbClr val="FFFF00"/>
              </a:solidFill>
            </a:endParaRPr>
          </a:p>
          <a:p>
            <a:pPr algn="ctr"/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7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7E7AE-AEDD-BBC7-A504-001C50EA6867}"/>
              </a:ext>
            </a:extLst>
          </p:cNvPr>
          <p:cNvSpPr txBox="1"/>
          <p:nvPr/>
        </p:nvSpPr>
        <p:spPr>
          <a:xfrm>
            <a:off x="4395747" y="56388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00B050"/>
                </a:solidFill>
              </a:rPr>
              <a:t>Vamos Praticar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A1923-B177-FD40-505D-1475BFFA0E53}"/>
              </a:ext>
            </a:extLst>
          </p:cNvPr>
          <p:cNvSpPr txBox="1"/>
          <p:nvPr/>
        </p:nvSpPr>
        <p:spPr>
          <a:xfrm>
            <a:off x="235366" y="1087100"/>
            <a:ext cx="11808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FFFF00"/>
                </a:solidFill>
              </a:rPr>
              <a:t>CREATE OR REPLACE PACKAGE PKG_EXEMPLO AS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</a:t>
            </a:r>
            <a:r>
              <a:rPr lang="pt-BR" dirty="0" err="1">
                <a:solidFill>
                  <a:srgbClr val="FFFF00"/>
                </a:solidFill>
              </a:rPr>
              <a:t>v_count</a:t>
            </a:r>
            <a:r>
              <a:rPr lang="pt-BR" dirty="0">
                <a:solidFill>
                  <a:srgbClr val="FFFF00"/>
                </a:solidFill>
              </a:rPr>
              <a:t> NUMBER := 0;  -- </a:t>
            </a:r>
            <a:r>
              <a:rPr lang="pt-BR" dirty="0">
                <a:solidFill>
                  <a:srgbClr val="00B0F0"/>
                </a:solidFill>
              </a:rPr>
              <a:t>variável pública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FUNCTION FUN_VALIDA_NOME2(</a:t>
            </a:r>
            <a:r>
              <a:rPr lang="pt-BR" dirty="0" err="1">
                <a:solidFill>
                  <a:srgbClr val="FFFF00"/>
                </a:solidFill>
              </a:rPr>
              <a:t>p_nome</a:t>
            </a:r>
            <a:r>
              <a:rPr lang="pt-BR" dirty="0">
                <a:solidFill>
                  <a:srgbClr val="FFFF00"/>
                </a:solidFill>
              </a:rPr>
              <a:t> IN VARCHAR2) RETURN BOOLEAN;  -- </a:t>
            </a:r>
            <a:r>
              <a:rPr lang="pt-BR" dirty="0">
                <a:solidFill>
                  <a:srgbClr val="00B0F0"/>
                </a:solidFill>
              </a:rPr>
              <a:t>função pública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CURSOR </a:t>
            </a:r>
            <a:r>
              <a:rPr lang="pt-BR" dirty="0" err="1">
                <a:solidFill>
                  <a:srgbClr val="FFFF00"/>
                </a:solidFill>
              </a:rPr>
              <a:t>cursor_vendas_publi</a:t>
            </a:r>
            <a:r>
              <a:rPr lang="pt-BR" dirty="0">
                <a:solidFill>
                  <a:srgbClr val="FFFF00"/>
                </a:solidFill>
              </a:rPr>
              <a:t> IS </a:t>
            </a:r>
            <a:r>
              <a:rPr lang="pt-BR" dirty="0" err="1">
                <a:solidFill>
                  <a:srgbClr val="FFFF00"/>
                </a:solidFill>
              </a:rPr>
              <a:t>select</a:t>
            </a:r>
            <a:r>
              <a:rPr lang="pt-BR" dirty="0">
                <a:solidFill>
                  <a:srgbClr val="FFFF00"/>
                </a:solidFill>
              </a:rPr>
              <a:t> * </a:t>
            </a:r>
            <a:r>
              <a:rPr lang="pt-BR" dirty="0" err="1">
                <a:solidFill>
                  <a:srgbClr val="FFFF00"/>
                </a:solidFill>
              </a:rPr>
              <a:t>from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tabela_vendas</a:t>
            </a:r>
            <a:r>
              <a:rPr lang="pt-BR" dirty="0">
                <a:solidFill>
                  <a:srgbClr val="FFFF00"/>
                </a:solidFill>
              </a:rPr>
              <a:t>; --</a:t>
            </a:r>
            <a:r>
              <a:rPr lang="pt-BR" dirty="0">
                <a:solidFill>
                  <a:srgbClr val="00B0F0"/>
                </a:solidFill>
              </a:rPr>
              <a:t>cursor público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PROCEDURE PRC_INSERE_PRODUTOS_NOVOS; -- </a:t>
            </a:r>
            <a:r>
              <a:rPr lang="pt-BR" dirty="0" err="1">
                <a:solidFill>
                  <a:srgbClr val="00B0F0"/>
                </a:solidFill>
              </a:rPr>
              <a:t>producedure</a:t>
            </a:r>
            <a:r>
              <a:rPr lang="pt-BR" dirty="0">
                <a:solidFill>
                  <a:srgbClr val="00B0F0"/>
                </a:solidFill>
              </a:rPr>
              <a:t> sem parâmetros</a:t>
            </a:r>
          </a:p>
          <a:p>
            <a:pPr algn="just"/>
            <a:endParaRPr lang="pt-BR" dirty="0">
              <a:solidFill>
                <a:srgbClr val="FFFF00"/>
              </a:solidFill>
            </a:endParaRP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PROCEDURE PRC_INSERE_PEDIDO (				P_COD_PEDIDO             PEDIDO.COD_PEDIDO%TYPE,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P_COD_PEDIDO_RELACIONADO PEDIDO.COD_PEDIDO%TYPE,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P_COD_CLIENTE            PEDIDO.COD_CLIENTE%TYPE,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P_COD_USUARIO            PEDIDO.COD_USUARIO%TYPE,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P_COD_VENDEDOR           PEDIDO.COD_VENDEDOR%TYPE,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P_DAT_PEDIDO             PEDIDO.DAT_PEDIDO%TYPE,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P_DAT_CANCELAMENTO       PEDIDO.DAT_CANCELAMENTO%TYPE,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P_DAT_ENTREGA            PEDIDO.DAT_ENTREGA%TYPE,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P_VAL_TOTAL_PEDIDO       PEDIDO.VAL_TOTAL_PEDIDO%TYPE,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P_VAL_DESCONTO           PEDIDO.VAL_DESCONTO%TYPE,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                                              P_SEQ_ENDERECO_CLIENTE   PEDIDO.SEQ_ENDERECO_CLIENTE%TYPE);  -- procedimento público</a:t>
            </a:r>
          </a:p>
          <a:p>
            <a:pPr algn="just"/>
            <a:r>
              <a:rPr lang="pt-BR" dirty="0">
                <a:solidFill>
                  <a:srgbClr val="FFFF00"/>
                </a:solidFill>
              </a:rPr>
              <a:t>END PKG_EXEMPLO;</a:t>
            </a:r>
          </a:p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1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7E7AE-AEDD-BBC7-A504-001C50EA6867}"/>
              </a:ext>
            </a:extLst>
          </p:cNvPr>
          <p:cNvSpPr txBox="1"/>
          <p:nvPr/>
        </p:nvSpPr>
        <p:spPr>
          <a:xfrm>
            <a:off x="2609015" y="563880"/>
            <a:ext cx="5931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00B050"/>
                </a:solidFill>
              </a:rPr>
              <a:t>Chamado um objeto dentro da 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159B0-8CCB-CE2D-6033-166E523869CA}"/>
              </a:ext>
            </a:extLst>
          </p:cNvPr>
          <p:cNvSpPr txBox="1"/>
          <p:nvPr/>
        </p:nvSpPr>
        <p:spPr>
          <a:xfrm>
            <a:off x="770707" y="1854926"/>
            <a:ext cx="11103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 chamarmos um objeto dentro do pacote criado basta passar o nome do pacote/package e em seguida o objeto desejado, conforme exemplo abaixo.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exec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pkg_exemplo.PRC_INSERE_PEDIDO</a:t>
            </a:r>
            <a:r>
              <a:rPr lang="pt-BR" dirty="0">
                <a:solidFill>
                  <a:srgbClr val="FFFF00"/>
                </a:solidFill>
              </a:rPr>
              <a:t>(10010, 5555, 55888, 5555, 6658, </a:t>
            </a:r>
            <a:r>
              <a:rPr lang="pt-BR" dirty="0" err="1">
                <a:solidFill>
                  <a:srgbClr val="FFFF00"/>
                </a:solidFill>
              </a:rPr>
              <a:t>sysdate</a:t>
            </a:r>
            <a:r>
              <a:rPr lang="pt-BR" dirty="0">
                <a:solidFill>
                  <a:srgbClr val="FFFF00"/>
                </a:solidFill>
              </a:rPr>
              <a:t>, sysdate+10, sysdate+1, 20000, 5, 55544);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9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7E7AE-AEDD-BBC7-A504-001C50EA6867}"/>
              </a:ext>
            </a:extLst>
          </p:cNvPr>
          <p:cNvSpPr txBox="1"/>
          <p:nvPr/>
        </p:nvSpPr>
        <p:spPr>
          <a:xfrm>
            <a:off x="4774217" y="563880"/>
            <a:ext cx="1601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00B050"/>
                </a:solidFill>
              </a:rPr>
              <a:t>Exercícios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159B0-8CCB-CE2D-6033-166E523869CA}"/>
              </a:ext>
            </a:extLst>
          </p:cNvPr>
          <p:cNvSpPr txBox="1"/>
          <p:nvPr/>
        </p:nvSpPr>
        <p:spPr>
          <a:xfrm>
            <a:off x="770707" y="1854926"/>
            <a:ext cx="11103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1- Crie uma package com os seguintes objetos: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Uma procedure para inserir valores na tabela pais e faça validação  com uma função que  o nome do não pode conter valores numéricos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Uma procedure para inserir na tabela estado, caso de erro de PK violada retornar no compilador o código do erro apresentado.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Chamar a procedure dentro da package criar para inserir novos valores nas tabelas inseridas.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3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45D3-219D-D556-D43B-C7839BF9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4DB9-E500-5108-7687-50EE63C4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462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778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SANTOS Vergilio V</cp:lastModifiedBy>
  <cp:revision>92</cp:revision>
  <dcterms:created xsi:type="dcterms:W3CDTF">2022-02-11T21:57:01Z</dcterms:created>
  <dcterms:modified xsi:type="dcterms:W3CDTF">2023-04-23T16:36:36Z</dcterms:modified>
</cp:coreProperties>
</file>