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La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slide" Target="slides/slide1.xml"/><Relationship Id="rId19" Type="http://schemas.openxmlformats.org/officeDocument/2006/relationships/font" Target="fonts/Lato-bold.fntdata"/><Relationship Id="rId6" Type="http://schemas.openxmlformats.org/officeDocument/2006/relationships/slide" Target="slides/slide2.xml"/><Relationship Id="rId18" Type="http://schemas.openxmlformats.org/officeDocument/2006/relationships/font" Target="fonts/La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Mini-projeto 1</a:t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Relógio Despertador</a:t>
            </a:r>
            <a:endParaRPr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Caio Gonçalves Feiertag 1510590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ctrTitle"/>
          </p:nvPr>
        </p:nvSpPr>
        <p:spPr>
          <a:xfrm>
            <a:off x="604900" y="17394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Modos do relógio e principais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Funções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975" y="597400"/>
            <a:ext cx="3305150" cy="44068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Shape 98"/>
          <p:cNvCxnSpPr/>
          <p:nvPr/>
        </p:nvCxnSpPr>
        <p:spPr>
          <a:xfrm rot="10800000">
            <a:off x="1084325" y="3531650"/>
            <a:ext cx="66000" cy="732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" name="Shape 99"/>
          <p:cNvSpPr txBox="1"/>
          <p:nvPr/>
        </p:nvSpPr>
        <p:spPr>
          <a:xfrm>
            <a:off x="564200" y="2923425"/>
            <a:ext cx="886500" cy="4923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Liga alarme</a:t>
            </a:r>
            <a:endParaRPr/>
          </a:p>
        </p:txBody>
      </p:sp>
      <p:cxnSp>
        <p:nvCxnSpPr>
          <p:cNvPr id="100" name="Shape 100"/>
          <p:cNvCxnSpPr/>
          <p:nvPr/>
        </p:nvCxnSpPr>
        <p:spPr>
          <a:xfrm rot="10800000">
            <a:off x="1707075" y="3538900"/>
            <a:ext cx="29400" cy="813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Shape 101"/>
          <p:cNvCxnSpPr/>
          <p:nvPr/>
        </p:nvCxnSpPr>
        <p:spPr>
          <a:xfrm rot="10800000">
            <a:off x="2293350" y="3480400"/>
            <a:ext cx="36600" cy="820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Shape 102"/>
          <p:cNvSpPr txBox="1"/>
          <p:nvPr/>
        </p:nvSpPr>
        <p:spPr>
          <a:xfrm>
            <a:off x="1370125" y="3004050"/>
            <a:ext cx="703500" cy="534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desliga alarme</a:t>
            </a:r>
            <a:endParaRPr sz="1200"/>
          </a:p>
        </p:txBody>
      </p:sp>
      <p:sp>
        <p:nvSpPr>
          <p:cNvPr id="103" name="Shape 103"/>
          <p:cNvSpPr txBox="1"/>
          <p:nvPr/>
        </p:nvSpPr>
        <p:spPr>
          <a:xfrm>
            <a:off x="2080850" y="3077300"/>
            <a:ext cx="586200" cy="461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troca modo</a:t>
            </a:r>
            <a:endParaRPr sz="1200"/>
          </a:p>
        </p:txBody>
      </p:sp>
      <p:cxnSp>
        <p:nvCxnSpPr>
          <p:cNvPr id="104" name="Shape 104"/>
          <p:cNvCxnSpPr/>
          <p:nvPr/>
        </p:nvCxnSpPr>
        <p:spPr>
          <a:xfrm flipH="1" rot="10800000">
            <a:off x="3385050" y="2828225"/>
            <a:ext cx="1575300" cy="36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Shape 105"/>
          <p:cNvSpPr txBox="1"/>
          <p:nvPr/>
        </p:nvSpPr>
        <p:spPr>
          <a:xfrm>
            <a:off x="4847500" y="637450"/>
            <a:ext cx="3741300" cy="17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Relógio no modo 0 sem o alarme estar tocando</a:t>
            </a:r>
            <a:endParaRPr sz="2400"/>
          </a:p>
        </p:txBody>
      </p:sp>
      <p:cxnSp>
        <p:nvCxnSpPr>
          <p:cNvPr id="106" name="Shape 106"/>
          <p:cNvCxnSpPr/>
          <p:nvPr/>
        </p:nvCxnSpPr>
        <p:spPr>
          <a:xfrm flipH="1" rot="10800000">
            <a:off x="3289800" y="2227325"/>
            <a:ext cx="1619400" cy="256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Shape 107"/>
          <p:cNvSpPr txBox="1"/>
          <p:nvPr/>
        </p:nvSpPr>
        <p:spPr>
          <a:xfrm>
            <a:off x="4960350" y="1991525"/>
            <a:ext cx="42204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Led4 acende se ligar o alarme</a:t>
            </a:r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5120075" y="2554688"/>
            <a:ext cx="42204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Led1 acesa indicando que </a:t>
            </a:r>
            <a:r>
              <a:rPr lang="pt-BR"/>
              <a:t>está</a:t>
            </a:r>
            <a:r>
              <a:rPr lang="pt-BR"/>
              <a:t> no modo 0</a:t>
            </a:r>
            <a:endParaRPr/>
          </a:p>
        </p:txBody>
      </p:sp>
      <p:cxnSp>
        <p:nvCxnSpPr>
          <p:cNvPr id="109" name="Shape 109"/>
          <p:cNvCxnSpPr/>
          <p:nvPr/>
        </p:nvCxnSpPr>
        <p:spPr>
          <a:xfrm>
            <a:off x="3070000" y="1443400"/>
            <a:ext cx="1670700" cy="307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Shape 110"/>
          <p:cNvSpPr txBox="1"/>
          <p:nvPr/>
        </p:nvSpPr>
        <p:spPr>
          <a:xfrm>
            <a:off x="4847500" y="1552600"/>
            <a:ext cx="42204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Display mostra horário do relógio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975" y="597400"/>
            <a:ext cx="3305150" cy="44068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Shape 116"/>
          <p:cNvCxnSpPr/>
          <p:nvPr/>
        </p:nvCxnSpPr>
        <p:spPr>
          <a:xfrm rot="10800000">
            <a:off x="1084325" y="3531650"/>
            <a:ext cx="66000" cy="732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Shape 117"/>
          <p:cNvSpPr txBox="1"/>
          <p:nvPr/>
        </p:nvSpPr>
        <p:spPr>
          <a:xfrm>
            <a:off x="564200" y="2923425"/>
            <a:ext cx="886500" cy="4923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Ativa soneca</a:t>
            </a:r>
            <a:endParaRPr/>
          </a:p>
        </p:txBody>
      </p:sp>
      <p:cxnSp>
        <p:nvCxnSpPr>
          <p:cNvPr id="118" name="Shape 118"/>
          <p:cNvCxnSpPr/>
          <p:nvPr/>
        </p:nvCxnSpPr>
        <p:spPr>
          <a:xfrm rot="10800000">
            <a:off x="1707075" y="3538900"/>
            <a:ext cx="29400" cy="813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Shape 119"/>
          <p:cNvSpPr txBox="1"/>
          <p:nvPr/>
        </p:nvSpPr>
        <p:spPr>
          <a:xfrm>
            <a:off x="1370125" y="3004050"/>
            <a:ext cx="703500" cy="534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desliga alarme</a:t>
            </a:r>
            <a:endParaRPr sz="1200"/>
          </a:p>
        </p:txBody>
      </p:sp>
      <p:cxnSp>
        <p:nvCxnSpPr>
          <p:cNvPr id="120" name="Shape 120"/>
          <p:cNvCxnSpPr/>
          <p:nvPr/>
        </p:nvCxnSpPr>
        <p:spPr>
          <a:xfrm flipH="1" rot="10800000">
            <a:off x="3385050" y="2959950"/>
            <a:ext cx="1575300" cy="36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Shape 121"/>
          <p:cNvSpPr txBox="1"/>
          <p:nvPr/>
        </p:nvSpPr>
        <p:spPr>
          <a:xfrm>
            <a:off x="4847500" y="637450"/>
            <a:ext cx="3741300" cy="17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Alarme tocando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(trancado no modo 0)</a:t>
            </a:r>
            <a:endParaRPr sz="2400"/>
          </a:p>
        </p:txBody>
      </p:sp>
      <p:cxnSp>
        <p:nvCxnSpPr>
          <p:cNvPr id="122" name="Shape 122"/>
          <p:cNvCxnSpPr/>
          <p:nvPr/>
        </p:nvCxnSpPr>
        <p:spPr>
          <a:xfrm flipH="1" rot="10800000">
            <a:off x="3289800" y="2227325"/>
            <a:ext cx="1619400" cy="256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Shape 123"/>
          <p:cNvSpPr txBox="1"/>
          <p:nvPr/>
        </p:nvSpPr>
        <p:spPr>
          <a:xfrm>
            <a:off x="4960350" y="1991525"/>
            <a:ext cx="42204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Led4 acesa pois o alarme está ligado</a:t>
            </a:r>
            <a:endParaRPr/>
          </a:p>
        </p:txBody>
      </p:sp>
      <p:sp>
        <p:nvSpPr>
          <p:cNvPr id="124" name="Shape 124"/>
          <p:cNvSpPr txBox="1"/>
          <p:nvPr/>
        </p:nvSpPr>
        <p:spPr>
          <a:xfrm>
            <a:off x="5083425" y="2732088"/>
            <a:ext cx="42204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Led1 acesa indicando que está no modo 0</a:t>
            </a:r>
            <a:endParaRPr/>
          </a:p>
        </p:txBody>
      </p:sp>
      <p:cxnSp>
        <p:nvCxnSpPr>
          <p:cNvPr id="125" name="Shape 125"/>
          <p:cNvCxnSpPr/>
          <p:nvPr/>
        </p:nvCxnSpPr>
        <p:spPr>
          <a:xfrm>
            <a:off x="3070000" y="1443400"/>
            <a:ext cx="1670700" cy="307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Shape 126"/>
          <p:cNvSpPr txBox="1"/>
          <p:nvPr/>
        </p:nvSpPr>
        <p:spPr>
          <a:xfrm>
            <a:off x="4847500" y="1499225"/>
            <a:ext cx="42204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Display mostra horário do relógio</a:t>
            </a:r>
            <a:endParaRPr/>
          </a:p>
        </p:txBody>
      </p:sp>
      <p:cxnSp>
        <p:nvCxnSpPr>
          <p:cNvPr id="127" name="Shape 127"/>
          <p:cNvCxnSpPr/>
          <p:nvPr/>
        </p:nvCxnSpPr>
        <p:spPr>
          <a:xfrm>
            <a:off x="1970950" y="2820875"/>
            <a:ext cx="2286000" cy="615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Shape 128"/>
          <p:cNvSpPr txBox="1"/>
          <p:nvPr/>
        </p:nvSpPr>
        <p:spPr>
          <a:xfrm>
            <a:off x="4322875" y="3304500"/>
            <a:ext cx="42204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Buzzer tocando</a:t>
            </a:r>
            <a:endParaRPr/>
          </a:p>
        </p:txBody>
      </p:sp>
      <p:cxnSp>
        <p:nvCxnSpPr>
          <p:cNvPr id="129" name="Shape 129"/>
          <p:cNvCxnSpPr/>
          <p:nvPr/>
        </p:nvCxnSpPr>
        <p:spPr>
          <a:xfrm flipH="1" rot="10800000">
            <a:off x="2425200" y="4557250"/>
            <a:ext cx="1633800" cy="80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Shape 130"/>
          <p:cNvSpPr txBox="1"/>
          <p:nvPr/>
        </p:nvSpPr>
        <p:spPr>
          <a:xfrm>
            <a:off x="4462075" y="4351450"/>
            <a:ext cx="42204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Não funciona enquanto o alarme estiver tocando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975" y="597400"/>
            <a:ext cx="3305150" cy="44068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Shape 136"/>
          <p:cNvCxnSpPr/>
          <p:nvPr/>
        </p:nvCxnSpPr>
        <p:spPr>
          <a:xfrm rot="10800000">
            <a:off x="835200" y="3579250"/>
            <a:ext cx="66000" cy="732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Shape 137"/>
          <p:cNvSpPr txBox="1"/>
          <p:nvPr/>
        </p:nvSpPr>
        <p:spPr>
          <a:xfrm>
            <a:off x="424950" y="2828225"/>
            <a:ext cx="886500" cy="732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add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minuto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relógio</a:t>
            </a:r>
            <a:endParaRPr/>
          </a:p>
        </p:txBody>
      </p:sp>
      <p:cxnSp>
        <p:nvCxnSpPr>
          <p:cNvPr id="138" name="Shape 138"/>
          <p:cNvCxnSpPr/>
          <p:nvPr/>
        </p:nvCxnSpPr>
        <p:spPr>
          <a:xfrm rot="10800000">
            <a:off x="1421325" y="3579250"/>
            <a:ext cx="29400" cy="813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Shape 139"/>
          <p:cNvCxnSpPr/>
          <p:nvPr/>
        </p:nvCxnSpPr>
        <p:spPr>
          <a:xfrm rot="10800000">
            <a:off x="1967350" y="3491350"/>
            <a:ext cx="36600" cy="820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Shape 140"/>
          <p:cNvSpPr txBox="1"/>
          <p:nvPr/>
        </p:nvSpPr>
        <p:spPr>
          <a:xfrm>
            <a:off x="1186950" y="2864825"/>
            <a:ext cx="703500" cy="69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add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hora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relógio</a:t>
            </a:r>
            <a:endParaRPr sz="1200"/>
          </a:p>
        </p:txBody>
      </p:sp>
      <p:sp>
        <p:nvSpPr>
          <p:cNvPr id="141" name="Shape 141"/>
          <p:cNvSpPr txBox="1"/>
          <p:nvPr/>
        </p:nvSpPr>
        <p:spPr>
          <a:xfrm>
            <a:off x="1806450" y="3040650"/>
            <a:ext cx="586200" cy="461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troca modo</a:t>
            </a:r>
            <a:endParaRPr sz="1200"/>
          </a:p>
        </p:txBody>
      </p:sp>
      <p:cxnSp>
        <p:nvCxnSpPr>
          <p:cNvPr id="142" name="Shape 142"/>
          <p:cNvCxnSpPr/>
          <p:nvPr/>
        </p:nvCxnSpPr>
        <p:spPr>
          <a:xfrm flipH="1" rot="10800000">
            <a:off x="3370400" y="2703675"/>
            <a:ext cx="1575300" cy="36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Shape 143"/>
          <p:cNvSpPr txBox="1"/>
          <p:nvPr/>
        </p:nvSpPr>
        <p:spPr>
          <a:xfrm>
            <a:off x="5209450" y="512900"/>
            <a:ext cx="3341100" cy="17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Relógio no modo 1</a:t>
            </a:r>
            <a:endParaRPr sz="3600"/>
          </a:p>
        </p:txBody>
      </p:sp>
      <p:sp>
        <p:nvSpPr>
          <p:cNvPr id="144" name="Shape 144"/>
          <p:cNvSpPr txBox="1"/>
          <p:nvPr/>
        </p:nvSpPr>
        <p:spPr>
          <a:xfrm>
            <a:off x="5024825" y="2475813"/>
            <a:ext cx="42204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Led2 acesa indicando que </a:t>
            </a:r>
            <a:r>
              <a:rPr lang="pt-BR"/>
              <a:t>está</a:t>
            </a:r>
            <a:r>
              <a:rPr lang="pt-BR"/>
              <a:t> no modo 1</a:t>
            </a:r>
            <a:endParaRPr/>
          </a:p>
        </p:txBody>
      </p:sp>
      <p:cxnSp>
        <p:nvCxnSpPr>
          <p:cNvPr id="145" name="Shape 145"/>
          <p:cNvCxnSpPr/>
          <p:nvPr/>
        </p:nvCxnSpPr>
        <p:spPr>
          <a:xfrm>
            <a:off x="2513125" y="1600875"/>
            <a:ext cx="1670700" cy="307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Shape 146"/>
          <p:cNvSpPr txBox="1"/>
          <p:nvPr/>
        </p:nvSpPr>
        <p:spPr>
          <a:xfrm>
            <a:off x="4122125" y="1776800"/>
            <a:ext cx="42204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Display mostra horário do relógio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975" y="597400"/>
            <a:ext cx="3305150" cy="44068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Shape 152"/>
          <p:cNvCxnSpPr/>
          <p:nvPr/>
        </p:nvCxnSpPr>
        <p:spPr>
          <a:xfrm rot="10800000">
            <a:off x="835200" y="3579250"/>
            <a:ext cx="66000" cy="732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Shape 153"/>
          <p:cNvSpPr txBox="1"/>
          <p:nvPr/>
        </p:nvSpPr>
        <p:spPr>
          <a:xfrm>
            <a:off x="424950" y="2828225"/>
            <a:ext cx="886500" cy="732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add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minuto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alarme</a:t>
            </a:r>
            <a:endParaRPr/>
          </a:p>
        </p:txBody>
      </p:sp>
      <p:cxnSp>
        <p:nvCxnSpPr>
          <p:cNvPr id="154" name="Shape 154"/>
          <p:cNvCxnSpPr/>
          <p:nvPr/>
        </p:nvCxnSpPr>
        <p:spPr>
          <a:xfrm rot="10800000">
            <a:off x="1421325" y="3579250"/>
            <a:ext cx="29400" cy="813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Shape 155"/>
          <p:cNvCxnSpPr/>
          <p:nvPr/>
        </p:nvCxnSpPr>
        <p:spPr>
          <a:xfrm rot="10800000">
            <a:off x="1967350" y="3491350"/>
            <a:ext cx="36600" cy="820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Shape 156"/>
          <p:cNvSpPr txBox="1"/>
          <p:nvPr/>
        </p:nvSpPr>
        <p:spPr>
          <a:xfrm>
            <a:off x="1186950" y="2864825"/>
            <a:ext cx="703500" cy="69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add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hora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alarme</a:t>
            </a:r>
            <a:endParaRPr sz="1200"/>
          </a:p>
        </p:txBody>
      </p:sp>
      <p:sp>
        <p:nvSpPr>
          <p:cNvPr id="157" name="Shape 157"/>
          <p:cNvSpPr txBox="1"/>
          <p:nvPr/>
        </p:nvSpPr>
        <p:spPr>
          <a:xfrm>
            <a:off x="1806450" y="3040650"/>
            <a:ext cx="586200" cy="461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troca modo</a:t>
            </a:r>
            <a:endParaRPr sz="1200"/>
          </a:p>
        </p:txBody>
      </p:sp>
      <p:cxnSp>
        <p:nvCxnSpPr>
          <p:cNvPr id="158" name="Shape 158"/>
          <p:cNvCxnSpPr/>
          <p:nvPr/>
        </p:nvCxnSpPr>
        <p:spPr>
          <a:xfrm flipH="1" rot="10800000">
            <a:off x="3385050" y="2828225"/>
            <a:ext cx="1575300" cy="36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Shape 159"/>
          <p:cNvSpPr txBox="1"/>
          <p:nvPr/>
        </p:nvSpPr>
        <p:spPr>
          <a:xfrm>
            <a:off x="5209450" y="512900"/>
            <a:ext cx="3341100" cy="17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Relógio no modo 1</a:t>
            </a:r>
            <a:endParaRPr sz="3600"/>
          </a:p>
        </p:txBody>
      </p:sp>
      <p:sp>
        <p:nvSpPr>
          <p:cNvPr id="160" name="Shape 160"/>
          <p:cNvSpPr txBox="1"/>
          <p:nvPr/>
        </p:nvSpPr>
        <p:spPr>
          <a:xfrm>
            <a:off x="5120075" y="2554688"/>
            <a:ext cx="42204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Led3 acesa indicando que está no modo 2</a:t>
            </a:r>
            <a:endParaRPr/>
          </a:p>
        </p:txBody>
      </p:sp>
      <p:cxnSp>
        <p:nvCxnSpPr>
          <p:cNvPr id="161" name="Shape 161"/>
          <p:cNvCxnSpPr/>
          <p:nvPr/>
        </p:nvCxnSpPr>
        <p:spPr>
          <a:xfrm>
            <a:off x="2513125" y="1600875"/>
            <a:ext cx="1670700" cy="307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Shape 162"/>
          <p:cNvSpPr txBox="1"/>
          <p:nvPr/>
        </p:nvSpPr>
        <p:spPr>
          <a:xfrm>
            <a:off x="4122125" y="1776800"/>
            <a:ext cx="42204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Display mostra horário do alarme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ctrTitle"/>
          </p:nvPr>
        </p:nvSpPr>
        <p:spPr>
          <a:xfrm>
            <a:off x="604900" y="17394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Implementação das principais funções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/>
        </p:nvSpPr>
        <p:spPr>
          <a:xfrm>
            <a:off x="461600" y="1399450"/>
            <a:ext cx="8418600" cy="3392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if (clock_time.hour==alarm_time.hour&amp;&amp;clock_time.minute==alarm_time.minute&amp;&amp;alarm==true) {</a:t>
            </a:r>
            <a:br>
              <a:rPr lang="pt-BR"/>
            </a:br>
            <a:r>
              <a:rPr lang="pt-BR"/>
              <a:t>    //se o alarme estiver ligado aciona troca para o modo 0 e liga o buzzer</a:t>
            </a:r>
            <a:br>
              <a:rPr lang="pt-BR"/>
            </a:br>
            <a:r>
              <a:rPr lang="pt-BR"/>
              <a:t>    digitalWrite(vLED[mode],HIGH);</a:t>
            </a:r>
            <a:br>
              <a:rPr lang="pt-BR"/>
            </a:br>
            <a:r>
              <a:rPr lang="pt-BR"/>
              <a:t>    mode=0;</a:t>
            </a:r>
            <a:br>
              <a:rPr lang="pt-BR"/>
            </a:br>
            <a:r>
              <a:rPr lang="pt-BR"/>
              <a:t>    digitalWrite(vLED[mode],LOW);</a:t>
            </a:r>
            <a:br>
              <a:rPr lang="pt-BR"/>
            </a:br>
            <a:r>
              <a:rPr lang="pt-BR"/>
              <a:t>    display_time=&amp;clock_time;</a:t>
            </a:r>
            <a:br>
              <a:rPr lang="pt-BR"/>
            </a:br>
            <a:r>
              <a:rPr lang="pt-BR"/>
              <a:t>    tone(BUZZ,2000);</a:t>
            </a:r>
            <a:br>
              <a:rPr lang="pt-BR"/>
            </a:br>
            <a:r>
              <a:rPr lang="pt-BR"/>
              <a:t>    if(digitalRead(KEY1)!=but1){</a:t>
            </a:r>
            <a:br>
              <a:rPr lang="pt-BR"/>
            </a:br>
            <a:r>
              <a:rPr lang="pt-BR"/>
              <a:t>      //"So mais 5 minutinhos"</a:t>
            </a:r>
            <a:br>
              <a:rPr lang="pt-BR"/>
            </a:br>
            <a:r>
              <a:rPr lang="pt-BR"/>
              <a:t>      but1=!but1;</a:t>
            </a:r>
            <a:br>
              <a:rPr lang="pt-BR"/>
            </a:br>
            <a:r>
              <a:rPr lang="pt-BR"/>
              <a:t>      if(but1==LOW){</a:t>
            </a:r>
            <a:br>
              <a:rPr lang="pt-BR"/>
            </a:br>
            <a:r>
              <a:rPr lang="pt-BR"/>
              <a:t>        soneca();</a:t>
            </a:r>
            <a:br>
              <a:rPr lang="pt-BR"/>
            </a:br>
            <a:r>
              <a:rPr lang="pt-BR"/>
              <a:t>        </a:t>
            </a:r>
            <a:br>
              <a:rPr lang="pt-BR"/>
            </a:br>
            <a:r>
              <a:rPr lang="pt-BR"/>
              <a:t>}</a:t>
            </a:r>
            <a:endParaRPr/>
          </a:p>
        </p:txBody>
      </p:sp>
      <p:sp>
        <p:nvSpPr>
          <p:cNvPr id="173" name="Shape 173"/>
          <p:cNvSpPr txBox="1"/>
          <p:nvPr/>
        </p:nvSpPr>
        <p:spPr>
          <a:xfrm>
            <a:off x="1707175" y="622800"/>
            <a:ext cx="63378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Código do alarme</a:t>
            </a:r>
            <a:endParaRPr sz="2400"/>
          </a:p>
        </p:txBody>
      </p:sp>
      <p:cxnSp>
        <p:nvCxnSpPr>
          <p:cNvPr id="174" name="Shape 174"/>
          <p:cNvCxnSpPr/>
          <p:nvPr/>
        </p:nvCxnSpPr>
        <p:spPr>
          <a:xfrm>
            <a:off x="3348400" y="2058875"/>
            <a:ext cx="7200" cy="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Shape 175"/>
          <p:cNvCxnSpPr/>
          <p:nvPr/>
        </p:nvCxnSpPr>
        <p:spPr>
          <a:xfrm>
            <a:off x="3538900" y="2307975"/>
            <a:ext cx="105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Shape 176"/>
          <p:cNvCxnSpPr/>
          <p:nvPr/>
        </p:nvCxnSpPr>
        <p:spPr>
          <a:xfrm flipH="1" rot="10800000">
            <a:off x="3143250" y="2850250"/>
            <a:ext cx="14946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Shape 177"/>
          <p:cNvCxnSpPr/>
          <p:nvPr/>
        </p:nvCxnSpPr>
        <p:spPr>
          <a:xfrm flipH="1" rot="10800000">
            <a:off x="3084625" y="3458250"/>
            <a:ext cx="1524000" cy="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Shape 178"/>
          <p:cNvSpPr txBox="1"/>
          <p:nvPr/>
        </p:nvSpPr>
        <p:spPr>
          <a:xfrm>
            <a:off x="4806475" y="2154075"/>
            <a:ext cx="2176200" cy="307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troca para o modo 0</a:t>
            </a:r>
            <a:endParaRPr/>
          </a:p>
        </p:txBody>
      </p:sp>
      <p:sp>
        <p:nvSpPr>
          <p:cNvPr id="179" name="Shape 179"/>
          <p:cNvSpPr txBox="1"/>
          <p:nvPr/>
        </p:nvSpPr>
        <p:spPr>
          <a:xfrm>
            <a:off x="4762525" y="2703625"/>
            <a:ext cx="2264100" cy="307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aciona o buzzer</a:t>
            </a:r>
            <a:endParaRPr/>
          </a:p>
        </p:txBody>
      </p:sp>
      <p:sp>
        <p:nvSpPr>
          <p:cNvPr id="180" name="Shape 180"/>
          <p:cNvSpPr txBox="1"/>
          <p:nvPr/>
        </p:nvSpPr>
        <p:spPr>
          <a:xfrm>
            <a:off x="4751575" y="3187200"/>
            <a:ext cx="2286000" cy="842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 clicar no </a:t>
            </a:r>
            <a:r>
              <a:rPr lang="pt-BR"/>
              <a:t>botão 1</a:t>
            </a:r>
            <a:r>
              <a:rPr lang="pt-BR"/>
              <a:t> irá acionar soneca(adiciona mais 5 minutos no alarme)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/>
        </p:nvSpPr>
        <p:spPr>
          <a:xfrm>
            <a:off x="432300" y="1436100"/>
            <a:ext cx="8418600" cy="3392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if(digitalRead(KEY1)!=but1){</a:t>
            </a:r>
            <a:br>
              <a:rPr lang="pt-BR" sz="1200"/>
            </a:br>
            <a:r>
              <a:rPr lang="pt-BR" sz="1200"/>
              <a:t>    //seta as variaveis que controlam o pressionamento de botao1</a:t>
            </a:r>
            <a:br>
              <a:rPr lang="pt-BR" sz="1200"/>
            </a:br>
            <a:r>
              <a:rPr lang="pt-BR" sz="1200"/>
              <a:t>    but1=!but1;</a:t>
            </a:r>
            <a:br>
              <a:rPr lang="pt-BR" sz="1200"/>
            </a:br>
            <a:r>
              <a:rPr lang="pt-BR" sz="1200"/>
              <a:t>    old1=now;</a:t>
            </a:r>
            <a:br>
              <a:rPr lang="pt-BR" sz="1200"/>
            </a:br>
            <a:r>
              <a:rPr lang="pt-BR" sz="1200"/>
              <a:t>    time1=500;</a:t>
            </a:r>
            <a:br>
              <a:rPr lang="pt-BR" sz="1200"/>
            </a:br>
            <a:r>
              <a:rPr lang="pt-BR" sz="1200"/>
              <a:t>    if(but1==LOW){</a:t>
            </a:r>
            <a:br>
              <a:rPr lang="pt-BR" sz="1200"/>
            </a:br>
            <a:r>
              <a:rPr lang="pt-BR" sz="1200"/>
              <a:t>      //realiza operaçoes relacionados ao botao1</a:t>
            </a:r>
            <a:br>
              <a:rPr lang="pt-BR" sz="1200"/>
            </a:br>
            <a:r>
              <a:rPr lang="pt-BR" sz="1200"/>
              <a:t>     	…</a:t>
            </a:r>
            <a:br>
              <a:rPr lang="pt-BR" sz="1200"/>
            </a:br>
            <a:r>
              <a:rPr lang="pt-BR" sz="1200"/>
              <a:t>  }</a:t>
            </a:r>
            <a:br>
              <a:rPr lang="pt-BR" sz="1200"/>
            </a:br>
            <a:r>
              <a:rPr lang="pt-BR" sz="1200"/>
              <a:t>  else{</a:t>
            </a:r>
            <a:br>
              <a:rPr lang="pt-BR" sz="1200"/>
            </a:br>
            <a:r>
              <a:rPr lang="pt-BR" sz="1200"/>
              <a:t>    if(but1==LOW){</a:t>
            </a:r>
            <a:br>
              <a:rPr lang="pt-BR" sz="1200"/>
            </a:br>
            <a:r>
              <a:rPr lang="pt-BR" sz="1200"/>
              <a:t>      //se continuar pressionado, acelera a "leitura do botao"</a:t>
            </a:r>
            <a:br>
              <a:rPr lang="pt-BR" sz="1200"/>
            </a:br>
            <a:r>
              <a:rPr lang="pt-BR" sz="1200"/>
              <a:t>      if(now&gt;=old1+time1){</a:t>
            </a:r>
            <a:br>
              <a:rPr lang="pt-BR" sz="1200"/>
            </a:br>
            <a:r>
              <a:rPr lang="pt-BR" sz="1200"/>
              <a:t>        if(time1&gt;120)</a:t>
            </a:r>
            <a:br>
              <a:rPr lang="pt-BR" sz="1200"/>
            </a:br>
            <a:r>
              <a:rPr lang="pt-BR" sz="1200"/>
              <a:t>          time1*=0.85;</a:t>
            </a:r>
            <a:br>
              <a:rPr lang="pt-BR" sz="1200"/>
            </a:br>
            <a:r>
              <a:rPr lang="pt-BR" sz="1200"/>
              <a:t>        old1=now;</a:t>
            </a:r>
            <a:br>
              <a:rPr lang="pt-BR" sz="1200"/>
            </a:br>
            <a:r>
              <a:rPr lang="pt-BR" sz="1200"/>
              <a:t>        ...      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      </a:t>
            </a:r>
            <a:endParaRPr sz="1200"/>
          </a:p>
        </p:txBody>
      </p:sp>
      <p:sp>
        <p:nvSpPr>
          <p:cNvPr id="186" name="Shape 186"/>
          <p:cNvSpPr txBox="1"/>
          <p:nvPr/>
        </p:nvSpPr>
        <p:spPr>
          <a:xfrm>
            <a:off x="1641225" y="652100"/>
            <a:ext cx="63378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Código do avanço</a:t>
            </a:r>
            <a:endParaRPr sz="2400"/>
          </a:p>
        </p:txBody>
      </p:sp>
      <p:cxnSp>
        <p:nvCxnSpPr>
          <p:cNvPr id="187" name="Shape 187"/>
          <p:cNvCxnSpPr/>
          <p:nvPr/>
        </p:nvCxnSpPr>
        <p:spPr>
          <a:xfrm>
            <a:off x="3348400" y="2058875"/>
            <a:ext cx="7200" cy="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Shape 188"/>
          <p:cNvCxnSpPr/>
          <p:nvPr/>
        </p:nvCxnSpPr>
        <p:spPr>
          <a:xfrm flipH="1" rot="10800000">
            <a:off x="4103075" y="2315425"/>
            <a:ext cx="18903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" name="Shape 189"/>
          <p:cNvSpPr txBox="1"/>
          <p:nvPr/>
        </p:nvSpPr>
        <p:spPr>
          <a:xfrm>
            <a:off x="6183925" y="1861075"/>
            <a:ext cx="2183400" cy="1025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sempre que o estado do </a:t>
            </a:r>
            <a:r>
              <a:rPr lang="pt-BR"/>
              <a:t>botão</a:t>
            </a:r>
            <a:r>
              <a:rPr lang="pt-BR"/>
              <a:t> muda reseta as variáveis que controlam o tempo passado</a:t>
            </a:r>
            <a:endParaRPr/>
          </a:p>
        </p:txBody>
      </p:sp>
      <p:cxnSp>
        <p:nvCxnSpPr>
          <p:cNvPr id="190" name="Shape 190"/>
          <p:cNvCxnSpPr/>
          <p:nvPr/>
        </p:nvCxnSpPr>
        <p:spPr>
          <a:xfrm>
            <a:off x="4220300" y="4132375"/>
            <a:ext cx="183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Shape 191"/>
          <p:cNvSpPr txBox="1"/>
          <p:nvPr/>
        </p:nvSpPr>
        <p:spPr>
          <a:xfrm>
            <a:off x="6213225" y="3575550"/>
            <a:ext cx="2183400" cy="12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Inicialmente a 500 ms o “delay” que ele aceita para o pressionamento cai 85% </a:t>
            </a:r>
            <a:r>
              <a:rPr lang="pt-BR"/>
              <a:t>até</a:t>
            </a:r>
            <a:r>
              <a:rPr lang="pt-BR"/>
              <a:t> 120ms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