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10287000" cx="18288000"/>
  <p:notesSz cx="6858000" cy="9144000"/>
  <p:embeddedFontLst>
    <p:embeddedFont>
      <p:font typeface="Roboto"/>
      <p:bold r:id="rId10"/>
      <p:boldItalic r:id="rId11"/>
    </p:embeddedFon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bold.fntdata"/><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92345fe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e92345fed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kaggle.com/datasets/vjchoudhary7/customer-segmentation-tutorial-in-pyth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CE2"/>
            </a:gs>
            <a:gs pos="100000">
              <a:srgbClr val="5F95EB"/>
            </a:gs>
          </a:gsLst>
          <a:path path="circle">
            <a:fillToRect b="50%" l="50%" r="50%" t="50%"/>
          </a:path>
          <a:tileRect/>
        </a:gradFill>
      </p:bgPr>
    </p:bg>
    <p:spTree>
      <p:nvGrpSpPr>
        <p:cNvPr id="83" name="Shape 83"/>
        <p:cNvGrpSpPr/>
        <p:nvPr/>
      </p:nvGrpSpPr>
      <p:grpSpPr>
        <a:xfrm>
          <a:off x="0" y="0"/>
          <a:ext cx="0" cy="0"/>
          <a:chOff x="0" y="0"/>
          <a:chExt cx="0" cy="0"/>
        </a:xfrm>
      </p:grpSpPr>
      <p:sp>
        <p:nvSpPr>
          <p:cNvPr id="84" name="Google Shape;84;p13"/>
          <p:cNvSpPr/>
          <p:nvPr/>
        </p:nvSpPr>
        <p:spPr>
          <a:xfrm rot="10800000">
            <a:off x="0" y="0"/>
            <a:ext cx="8195268" cy="8195268"/>
          </a:xfrm>
          <a:custGeom>
            <a:rect b="b" l="l" r="r" t="t"/>
            <a:pathLst>
              <a:path extrusionOk="0" h="8195268" w="8195268">
                <a:moveTo>
                  <a:pt x="8195268" y="8195268"/>
                </a:moveTo>
                <a:lnTo>
                  <a:pt x="0" y="8195268"/>
                </a:lnTo>
                <a:lnTo>
                  <a:pt x="0" y="0"/>
                </a:lnTo>
                <a:lnTo>
                  <a:pt x="8195268" y="0"/>
                </a:lnTo>
                <a:lnTo>
                  <a:pt x="8195268" y="8195268"/>
                </a:lnTo>
                <a:close/>
              </a:path>
            </a:pathLst>
          </a:custGeom>
          <a:blipFill rotWithShape="1">
            <a:blip r:embed="rId3">
              <a:alphaModFix/>
            </a:blip>
            <a:stretch>
              <a:fillRect b="0" l="0" r="0" t="0"/>
            </a:stretch>
          </a:blipFill>
          <a:ln>
            <a:noFill/>
          </a:ln>
        </p:spPr>
      </p:sp>
      <p:sp>
        <p:nvSpPr>
          <p:cNvPr id="85" name="Google Shape;85;p13"/>
          <p:cNvSpPr/>
          <p:nvPr/>
        </p:nvSpPr>
        <p:spPr>
          <a:xfrm>
            <a:off x="10955265" y="8678508"/>
            <a:ext cx="2743200" cy="1100470"/>
          </a:xfrm>
          <a:custGeom>
            <a:rect b="b" l="l" r="r" t="t"/>
            <a:pathLst>
              <a:path extrusionOk="0" h="1100470" w="2743200">
                <a:moveTo>
                  <a:pt x="0" y="0"/>
                </a:moveTo>
                <a:lnTo>
                  <a:pt x="2743200" y="0"/>
                </a:lnTo>
                <a:lnTo>
                  <a:pt x="2743200" y="1100469"/>
                </a:lnTo>
                <a:lnTo>
                  <a:pt x="0" y="1100469"/>
                </a:lnTo>
                <a:lnTo>
                  <a:pt x="0" y="0"/>
                </a:lnTo>
                <a:close/>
              </a:path>
            </a:pathLst>
          </a:custGeom>
          <a:blipFill rotWithShape="1">
            <a:blip r:embed="rId4">
              <a:alphaModFix/>
            </a:blip>
            <a:stretch>
              <a:fillRect b="0" l="0" r="0" t="0"/>
            </a:stretch>
          </a:blipFill>
          <a:ln>
            <a:noFill/>
          </a:ln>
        </p:spPr>
      </p:sp>
      <p:cxnSp>
        <p:nvCxnSpPr>
          <p:cNvPr id="86" name="Google Shape;86;p13"/>
          <p:cNvCxnSpPr/>
          <p:nvPr/>
        </p:nvCxnSpPr>
        <p:spPr>
          <a:xfrm>
            <a:off x="14030325" y="8678508"/>
            <a:ext cx="0" cy="1159585"/>
          </a:xfrm>
          <a:prstGeom prst="straightConnector1">
            <a:avLst/>
          </a:prstGeom>
          <a:noFill/>
          <a:ln cap="flat" cmpd="sng" w="19050">
            <a:solidFill>
              <a:srgbClr val="FCFCFC"/>
            </a:solidFill>
            <a:prstDash val="solid"/>
            <a:round/>
            <a:headEnd len="sm" w="sm" type="none"/>
            <a:tailEnd len="sm" w="sm" type="none"/>
          </a:ln>
        </p:spPr>
      </p:cxnSp>
      <p:sp>
        <p:nvSpPr>
          <p:cNvPr id="87" name="Google Shape;87;p13"/>
          <p:cNvSpPr txBox="1"/>
          <p:nvPr/>
        </p:nvSpPr>
        <p:spPr>
          <a:xfrm>
            <a:off x="14363700" y="8909685"/>
            <a:ext cx="2895600" cy="6400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000" u="none" cap="none" strike="noStrike">
                <a:solidFill>
                  <a:srgbClr val="FCFCFC"/>
                </a:solidFill>
                <a:latin typeface="Roboto"/>
                <a:ea typeface="Roboto"/>
                <a:cs typeface="Roboto"/>
                <a:sym typeface="Roboto"/>
              </a:rPr>
              <a:t>Universidade de Brasília</a:t>
            </a:r>
            <a:endParaRPr/>
          </a:p>
          <a:p>
            <a:pPr indent="0" lvl="0" marL="0" marR="0" rtl="0" algn="l">
              <a:lnSpc>
                <a:spcPct val="140000"/>
              </a:lnSpc>
              <a:spcBef>
                <a:spcPts val="0"/>
              </a:spcBef>
              <a:spcAft>
                <a:spcPts val="0"/>
              </a:spcAft>
              <a:buNone/>
            </a:pPr>
            <a:r>
              <a:rPr b="0" i="0" lang="en-US" sz="1600" u="none" cap="none" strike="noStrike">
                <a:solidFill>
                  <a:srgbClr val="FCFCFC"/>
                </a:solidFill>
                <a:latin typeface="Roboto"/>
                <a:ea typeface="Roboto"/>
                <a:cs typeface="Roboto"/>
                <a:sym typeface="Roboto"/>
              </a:rPr>
              <a:t>IEEE Student Branch</a:t>
            </a:r>
            <a:endParaRPr/>
          </a:p>
        </p:txBody>
      </p:sp>
      <p:sp>
        <p:nvSpPr>
          <p:cNvPr id="88" name="Google Shape;88;p13"/>
          <p:cNvSpPr txBox="1"/>
          <p:nvPr/>
        </p:nvSpPr>
        <p:spPr>
          <a:xfrm>
            <a:off x="-469975" y="4020800"/>
            <a:ext cx="10156500" cy="2849400"/>
          </a:xfrm>
          <a:prstGeom prst="rect">
            <a:avLst/>
          </a:prstGeom>
          <a:noFill/>
          <a:ln>
            <a:noFill/>
          </a:ln>
        </p:spPr>
        <p:txBody>
          <a:bodyPr anchorCtr="0" anchor="t" bIns="0" lIns="0" spcFirstLastPara="1" rIns="0" wrap="square" tIns="0">
            <a:spAutoFit/>
          </a:bodyPr>
          <a:lstStyle/>
          <a:p>
            <a:pPr indent="0" lvl="0" marL="0" marR="0" rtl="0" algn="ctr">
              <a:lnSpc>
                <a:spcPct val="93000"/>
              </a:lnSpc>
              <a:spcBef>
                <a:spcPts val="0"/>
              </a:spcBef>
              <a:spcAft>
                <a:spcPts val="0"/>
              </a:spcAft>
              <a:buNone/>
            </a:pPr>
            <a:r>
              <a:rPr b="1" lang="en-US" sz="9200">
                <a:solidFill>
                  <a:srgbClr val="FCFCFC"/>
                </a:solidFill>
                <a:latin typeface="Roboto"/>
                <a:ea typeface="Roboto"/>
                <a:cs typeface="Roboto"/>
                <a:sym typeface="Roboto"/>
              </a:rPr>
              <a:t>Clientes de</a:t>
            </a:r>
            <a:endParaRPr b="1" sz="9200">
              <a:solidFill>
                <a:srgbClr val="FCFCFC"/>
              </a:solidFill>
              <a:latin typeface="Roboto"/>
              <a:ea typeface="Roboto"/>
              <a:cs typeface="Roboto"/>
              <a:sym typeface="Roboto"/>
            </a:endParaRPr>
          </a:p>
          <a:p>
            <a:pPr indent="0" lvl="0" marL="0" marR="0" rtl="0" algn="ctr">
              <a:lnSpc>
                <a:spcPct val="93000"/>
              </a:lnSpc>
              <a:spcBef>
                <a:spcPts val="0"/>
              </a:spcBef>
              <a:spcAft>
                <a:spcPts val="0"/>
              </a:spcAft>
              <a:buNone/>
            </a:pPr>
            <a:r>
              <a:rPr b="1" lang="en-US" sz="9200">
                <a:solidFill>
                  <a:srgbClr val="FCFCFC"/>
                </a:solidFill>
                <a:latin typeface="Roboto"/>
                <a:ea typeface="Roboto"/>
                <a:cs typeface="Roboto"/>
                <a:sym typeface="Roboto"/>
              </a:rPr>
              <a:t> shopping</a:t>
            </a:r>
            <a:endParaRPr/>
          </a:p>
          <a:p>
            <a:pPr indent="0" lvl="0" marL="0" marR="914400" rtl="0" algn="l">
              <a:lnSpc>
                <a:spcPct val="140004"/>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ACE2"/>
        </a:solidFill>
      </p:bgPr>
    </p:bg>
    <p:spTree>
      <p:nvGrpSpPr>
        <p:cNvPr id="92" name="Shape 92"/>
        <p:cNvGrpSpPr/>
        <p:nvPr/>
      </p:nvGrpSpPr>
      <p:grpSpPr>
        <a:xfrm>
          <a:off x="0" y="0"/>
          <a:ext cx="0" cy="0"/>
          <a:chOff x="0" y="0"/>
          <a:chExt cx="0" cy="0"/>
        </a:xfrm>
      </p:grpSpPr>
      <p:sp>
        <p:nvSpPr>
          <p:cNvPr id="93" name="Google Shape;93;p14"/>
          <p:cNvSpPr txBox="1"/>
          <p:nvPr/>
        </p:nvSpPr>
        <p:spPr>
          <a:xfrm>
            <a:off x="1028700" y="1152525"/>
            <a:ext cx="5781300" cy="1431600"/>
          </a:xfrm>
          <a:prstGeom prst="rect">
            <a:avLst/>
          </a:prstGeom>
          <a:noFill/>
          <a:ln>
            <a:noFill/>
          </a:ln>
        </p:spPr>
        <p:txBody>
          <a:bodyPr anchorCtr="0" anchor="t" bIns="0" lIns="0" spcFirstLastPara="1" rIns="0" wrap="square" tIns="0">
            <a:spAutoFit/>
          </a:bodyPr>
          <a:lstStyle/>
          <a:p>
            <a:pPr indent="0" lvl="0" marL="0" marR="0" rtl="0" algn="l">
              <a:lnSpc>
                <a:spcPct val="93000"/>
              </a:lnSpc>
              <a:spcBef>
                <a:spcPts val="0"/>
              </a:spcBef>
              <a:spcAft>
                <a:spcPts val="0"/>
              </a:spcAft>
              <a:buNone/>
            </a:pPr>
            <a:r>
              <a:rPr b="1" lang="en-US" sz="5000">
                <a:solidFill>
                  <a:srgbClr val="FCFCFC"/>
                </a:solidFill>
                <a:latin typeface="Roboto"/>
                <a:ea typeface="Roboto"/>
                <a:cs typeface="Roboto"/>
                <a:sym typeface="Roboto"/>
              </a:rPr>
              <a:t>CONTEXTO</a:t>
            </a:r>
            <a:endParaRPr b="1"/>
          </a:p>
          <a:p>
            <a:pPr indent="0" lvl="0" marL="0" marR="0" rtl="0" algn="l">
              <a:lnSpc>
                <a:spcPct val="93000"/>
              </a:lnSpc>
              <a:spcBef>
                <a:spcPts val="0"/>
              </a:spcBef>
              <a:spcAft>
                <a:spcPts val="0"/>
              </a:spcAft>
              <a:buNone/>
            </a:pPr>
            <a:r>
              <a:t/>
            </a:r>
            <a:endParaRPr b="1" i="0" sz="5000" u="none" cap="none" strike="noStrike">
              <a:solidFill>
                <a:srgbClr val="FCFCFC"/>
              </a:solidFill>
              <a:latin typeface="Roboto"/>
              <a:ea typeface="Roboto"/>
              <a:cs typeface="Roboto"/>
              <a:sym typeface="Roboto"/>
            </a:endParaRPr>
          </a:p>
        </p:txBody>
      </p:sp>
      <p:sp>
        <p:nvSpPr>
          <p:cNvPr id="94" name="Google Shape;94;p14"/>
          <p:cNvSpPr txBox="1"/>
          <p:nvPr/>
        </p:nvSpPr>
        <p:spPr>
          <a:xfrm>
            <a:off x="1028700" y="2370963"/>
            <a:ext cx="15638700" cy="6383400"/>
          </a:xfrm>
          <a:prstGeom prst="rect">
            <a:avLst/>
          </a:prstGeom>
          <a:noFill/>
          <a:ln>
            <a:noFill/>
          </a:ln>
        </p:spPr>
        <p:txBody>
          <a:bodyPr anchorCtr="0" anchor="t" bIns="0" lIns="0" spcFirstLastPara="1" rIns="0" wrap="square" tIns="0">
            <a:spAutoFit/>
          </a:bodyPr>
          <a:lstStyle/>
          <a:p>
            <a:pPr indent="0" lvl="0" marL="0" marR="0" rtl="0" algn="just">
              <a:lnSpc>
                <a:spcPct val="140011"/>
              </a:lnSpc>
              <a:spcBef>
                <a:spcPts val="0"/>
              </a:spcBef>
              <a:spcAft>
                <a:spcPts val="0"/>
              </a:spcAft>
              <a:buNone/>
            </a:pPr>
            <a:r>
              <a:rPr lang="en-US" sz="3399">
                <a:solidFill>
                  <a:srgbClr val="FCFCFC"/>
                </a:solidFill>
                <a:latin typeface="Roboto"/>
                <a:ea typeface="Roboto"/>
                <a:cs typeface="Roboto"/>
                <a:sym typeface="Roboto"/>
              </a:rPr>
              <a:t>Você possui um shopping e, por meio de cartões de associação, tem alguns dados básicos sobre seus clientes como ID do Cliente, idade, gênero, renda anual e pontuação de despesas. A Pontuação de Despesas é algo que você atribui ao cliente com base em parâmetros definidos por você, como comportamento do cliente e dados de compra.</a:t>
            </a:r>
            <a:endParaRPr i="0" sz="3399" u="none" cap="none" strike="noStrike">
              <a:solidFill>
                <a:srgbClr val="FCFCFC"/>
              </a:solidFill>
              <a:latin typeface="Roboto"/>
              <a:ea typeface="Roboto"/>
              <a:cs typeface="Roboto"/>
              <a:sym typeface="Roboto"/>
            </a:endParaRPr>
          </a:p>
          <a:p>
            <a:pPr indent="0" lvl="0" marL="0" marR="0" rtl="0" algn="just">
              <a:lnSpc>
                <a:spcPct val="140011"/>
              </a:lnSpc>
              <a:spcBef>
                <a:spcPts val="0"/>
              </a:spcBef>
              <a:spcAft>
                <a:spcPts val="0"/>
              </a:spcAft>
              <a:buNone/>
            </a:pPr>
            <a:r>
              <a:t/>
            </a:r>
            <a:endParaRPr sz="3399">
              <a:solidFill>
                <a:srgbClr val="FCFCFC"/>
              </a:solidFill>
              <a:latin typeface="Roboto"/>
              <a:ea typeface="Roboto"/>
              <a:cs typeface="Roboto"/>
              <a:sym typeface="Roboto"/>
            </a:endParaRPr>
          </a:p>
          <a:p>
            <a:pPr indent="0" lvl="0" marL="0" rtl="0" algn="just">
              <a:lnSpc>
                <a:spcPct val="140011"/>
              </a:lnSpc>
              <a:spcBef>
                <a:spcPts val="0"/>
              </a:spcBef>
              <a:spcAft>
                <a:spcPts val="0"/>
              </a:spcAft>
              <a:buClr>
                <a:schemeClr val="dk1"/>
              </a:buClr>
              <a:buFont typeface="Arial"/>
              <a:buNone/>
            </a:pPr>
            <a:r>
              <a:rPr b="1" lang="en-US" sz="3399">
                <a:solidFill>
                  <a:srgbClr val="FCFCFC"/>
                </a:solidFill>
                <a:latin typeface="Roboto"/>
                <a:ea typeface="Roboto"/>
                <a:cs typeface="Roboto"/>
                <a:sym typeface="Roboto"/>
              </a:rPr>
              <a:t>Problema: </a:t>
            </a:r>
            <a:r>
              <a:rPr lang="en-US" sz="3399">
                <a:solidFill>
                  <a:srgbClr val="FCFCFC"/>
                </a:solidFill>
                <a:latin typeface="Roboto"/>
                <a:ea typeface="Roboto"/>
                <a:cs typeface="Roboto"/>
                <a:sym typeface="Roboto"/>
              </a:rPr>
              <a:t>Você possui o shopping e deseja entender os clientes, como quem pode ser facilmente convergido [Clientes-alvo], para que o sentido possa ser dado à equipe de marketing e planejar a estratégia de acordo.</a:t>
            </a:r>
            <a:endParaRPr i="0" sz="1800" u="none" cap="none" strike="noStrike">
              <a:solidFill>
                <a:srgbClr val="B8C5D8"/>
              </a:solidFill>
              <a:latin typeface="Roboto"/>
              <a:ea typeface="Roboto"/>
              <a:cs typeface="Roboto"/>
              <a:sym typeface="Roboto"/>
            </a:endParaRPr>
          </a:p>
        </p:txBody>
      </p:sp>
      <p:grpSp>
        <p:nvGrpSpPr>
          <p:cNvPr id="95" name="Google Shape;95;p14"/>
          <p:cNvGrpSpPr/>
          <p:nvPr/>
        </p:nvGrpSpPr>
        <p:grpSpPr>
          <a:xfrm>
            <a:off x="17259300" y="9427943"/>
            <a:ext cx="647262" cy="647262"/>
            <a:chOff x="0" y="0"/>
            <a:chExt cx="812800" cy="812800"/>
          </a:xfrm>
        </p:grpSpPr>
        <p:sp>
          <p:nvSpPr>
            <p:cNvPr id="96" name="Google Shape;96;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lang="en-US" sz="2000">
                  <a:solidFill>
                    <a:srgbClr val="00ACE2"/>
                  </a:solidFill>
                  <a:latin typeface="Open Sans"/>
                  <a:ea typeface="Open Sans"/>
                  <a:cs typeface="Open Sans"/>
                  <a:sym typeface="Open Sans"/>
                </a:rPr>
                <a:t>1</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ACE2"/>
        </a:solidFill>
      </p:bgPr>
    </p:bg>
    <p:spTree>
      <p:nvGrpSpPr>
        <p:cNvPr id="101" name="Shape 101"/>
        <p:cNvGrpSpPr/>
        <p:nvPr/>
      </p:nvGrpSpPr>
      <p:grpSpPr>
        <a:xfrm>
          <a:off x="0" y="0"/>
          <a:ext cx="0" cy="0"/>
          <a:chOff x="0" y="0"/>
          <a:chExt cx="0" cy="0"/>
        </a:xfrm>
      </p:grpSpPr>
      <p:sp>
        <p:nvSpPr>
          <p:cNvPr id="102" name="Google Shape;102;p15"/>
          <p:cNvSpPr txBox="1"/>
          <p:nvPr/>
        </p:nvSpPr>
        <p:spPr>
          <a:xfrm>
            <a:off x="1028700" y="1152525"/>
            <a:ext cx="5781300" cy="1431600"/>
          </a:xfrm>
          <a:prstGeom prst="rect">
            <a:avLst/>
          </a:prstGeom>
          <a:noFill/>
          <a:ln>
            <a:noFill/>
          </a:ln>
        </p:spPr>
        <p:txBody>
          <a:bodyPr anchorCtr="0" anchor="t" bIns="0" lIns="0" spcFirstLastPara="1" rIns="0" wrap="square" tIns="0">
            <a:spAutoFit/>
          </a:bodyPr>
          <a:lstStyle/>
          <a:p>
            <a:pPr indent="0" lvl="0" marL="0" marR="0" rtl="0" algn="l">
              <a:lnSpc>
                <a:spcPct val="93000"/>
              </a:lnSpc>
              <a:spcBef>
                <a:spcPts val="0"/>
              </a:spcBef>
              <a:spcAft>
                <a:spcPts val="0"/>
              </a:spcAft>
              <a:buNone/>
            </a:pPr>
            <a:r>
              <a:rPr b="1" lang="en-US" sz="5000">
                <a:solidFill>
                  <a:srgbClr val="FCFCFC"/>
                </a:solidFill>
                <a:latin typeface="Roboto"/>
                <a:ea typeface="Roboto"/>
                <a:cs typeface="Roboto"/>
                <a:sym typeface="Roboto"/>
              </a:rPr>
              <a:t>OBJETIVO</a:t>
            </a:r>
            <a:endParaRPr b="1"/>
          </a:p>
          <a:p>
            <a:pPr indent="0" lvl="0" marL="0" marR="0" rtl="0" algn="l">
              <a:lnSpc>
                <a:spcPct val="93000"/>
              </a:lnSpc>
              <a:spcBef>
                <a:spcPts val="0"/>
              </a:spcBef>
              <a:spcAft>
                <a:spcPts val="0"/>
              </a:spcAft>
              <a:buNone/>
            </a:pPr>
            <a:r>
              <a:t/>
            </a:r>
            <a:endParaRPr b="1" i="0" sz="5000" u="none" cap="none" strike="noStrike">
              <a:solidFill>
                <a:srgbClr val="FCFCFC"/>
              </a:solidFill>
              <a:latin typeface="Roboto"/>
              <a:ea typeface="Roboto"/>
              <a:cs typeface="Roboto"/>
              <a:sym typeface="Roboto"/>
            </a:endParaRPr>
          </a:p>
        </p:txBody>
      </p:sp>
      <p:sp>
        <p:nvSpPr>
          <p:cNvPr id="103" name="Google Shape;103;p15"/>
          <p:cNvSpPr txBox="1"/>
          <p:nvPr/>
        </p:nvSpPr>
        <p:spPr>
          <a:xfrm>
            <a:off x="1028700" y="2370975"/>
            <a:ext cx="16647300" cy="7158900"/>
          </a:xfrm>
          <a:prstGeom prst="rect">
            <a:avLst/>
          </a:prstGeom>
          <a:noFill/>
          <a:ln>
            <a:noFill/>
          </a:ln>
        </p:spPr>
        <p:txBody>
          <a:bodyPr anchorCtr="0" anchor="t" bIns="0" lIns="0" spcFirstLastPara="1" rIns="0" wrap="square" tIns="0">
            <a:spAutoFit/>
          </a:bodyPr>
          <a:lstStyle/>
          <a:p>
            <a:pPr indent="0" lvl="0" marL="0" rtl="0" algn="just">
              <a:lnSpc>
                <a:spcPct val="140011"/>
              </a:lnSpc>
              <a:spcBef>
                <a:spcPts val="0"/>
              </a:spcBef>
              <a:spcAft>
                <a:spcPts val="0"/>
              </a:spcAft>
              <a:buClr>
                <a:schemeClr val="dk1"/>
              </a:buClr>
              <a:buSzPts val="1100"/>
              <a:buFont typeface="Arial"/>
              <a:buNone/>
            </a:pPr>
            <a:r>
              <a:rPr lang="en-US" sz="2799">
                <a:solidFill>
                  <a:srgbClr val="FCFCFC"/>
                </a:solidFill>
                <a:latin typeface="Roboto"/>
                <a:ea typeface="Roboto"/>
                <a:cs typeface="Roboto"/>
                <a:sym typeface="Roboto"/>
              </a:rPr>
              <a:t>A</a:t>
            </a:r>
            <a:r>
              <a:rPr lang="en-US" sz="2999">
                <a:solidFill>
                  <a:srgbClr val="FCFCFC"/>
                </a:solidFill>
                <a:latin typeface="Roboto"/>
                <a:ea typeface="Roboto"/>
                <a:cs typeface="Roboto"/>
                <a:sym typeface="Roboto"/>
              </a:rPr>
              <a:t> clusterização é uma técnica poderosa de aprendizado não supervisionado usada para segmentar dados em grupos homogêneos. Ao aplicar clusterização em dados de clientes de um shopping, como renda anual e pontuação de despesas, podemos identificar padrões e segmentos distintos dentro da base de clientes. Isso permite que a equipe de marketing direcione esforços e recursos de forma mais eficaz, desenvolvendo estratégias personalizadas para diferentes grupos de clientes. Por exemplo, identificando um grupo de clientes de alta renda com alta pontuação de despesas, podemos direcionar campanhas promocionais exclusivas para esse segmento, potencialmente aumentando as vendas e a satisfação do cliente.</a:t>
            </a:r>
            <a:endParaRPr sz="2499">
              <a:solidFill>
                <a:srgbClr val="FCFCFC"/>
              </a:solidFill>
              <a:latin typeface="Roboto"/>
              <a:ea typeface="Roboto"/>
              <a:cs typeface="Roboto"/>
              <a:sym typeface="Roboto"/>
            </a:endParaRPr>
          </a:p>
          <a:p>
            <a:pPr indent="0" lvl="0" marL="0" rtl="0" algn="just">
              <a:lnSpc>
                <a:spcPct val="140011"/>
              </a:lnSpc>
              <a:spcBef>
                <a:spcPts val="0"/>
              </a:spcBef>
              <a:spcAft>
                <a:spcPts val="0"/>
              </a:spcAft>
              <a:buClr>
                <a:schemeClr val="dk1"/>
              </a:buClr>
              <a:buSzPts val="1100"/>
              <a:buFont typeface="Arial"/>
              <a:buNone/>
            </a:pPr>
            <a:r>
              <a:t/>
            </a:r>
            <a:endParaRPr sz="3399">
              <a:solidFill>
                <a:srgbClr val="FCFCFC"/>
              </a:solidFill>
              <a:latin typeface="Roboto"/>
              <a:ea typeface="Roboto"/>
              <a:cs typeface="Roboto"/>
              <a:sym typeface="Roboto"/>
            </a:endParaRPr>
          </a:p>
          <a:p>
            <a:pPr indent="0" lvl="0" marL="0" rtl="0" algn="just">
              <a:lnSpc>
                <a:spcPct val="140011"/>
              </a:lnSpc>
              <a:spcBef>
                <a:spcPts val="0"/>
              </a:spcBef>
              <a:spcAft>
                <a:spcPts val="0"/>
              </a:spcAft>
              <a:buClr>
                <a:schemeClr val="dk1"/>
              </a:buClr>
              <a:buSzPts val="1100"/>
              <a:buFont typeface="Arial"/>
              <a:buNone/>
            </a:pPr>
            <a:r>
              <a:rPr lang="en-US" sz="3399">
                <a:solidFill>
                  <a:srgbClr val="FCFCFC"/>
                </a:solidFill>
                <a:latin typeface="Roboto"/>
                <a:ea typeface="Roboto"/>
                <a:cs typeface="Roboto"/>
                <a:sym typeface="Roboto"/>
              </a:rPr>
              <a:t>Link do </a:t>
            </a:r>
            <a:r>
              <a:rPr lang="en-US" sz="3399" u="sng">
                <a:solidFill>
                  <a:schemeClr val="hlink"/>
                </a:solidFill>
                <a:latin typeface="Roboto"/>
                <a:ea typeface="Roboto"/>
                <a:cs typeface="Roboto"/>
                <a:sym typeface="Roboto"/>
                <a:hlinkClick r:id="rId3"/>
              </a:rPr>
              <a:t>dataset</a:t>
            </a:r>
            <a:endParaRPr sz="3399">
              <a:solidFill>
                <a:srgbClr val="FCFCFC"/>
              </a:solidFill>
              <a:latin typeface="Roboto"/>
              <a:ea typeface="Roboto"/>
              <a:cs typeface="Roboto"/>
              <a:sym typeface="Roboto"/>
            </a:endParaRPr>
          </a:p>
          <a:p>
            <a:pPr indent="0" lvl="0" marL="0" marR="0" rtl="0" algn="just">
              <a:lnSpc>
                <a:spcPct val="140011"/>
              </a:lnSpc>
              <a:spcBef>
                <a:spcPts val="0"/>
              </a:spcBef>
              <a:spcAft>
                <a:spcPts val="0"/>
              </a:spcAft>
              <a:buNone/>
            </a:pPr>
            <a:r>
              <a:t/>
            </a:r>
            <a:endParaRPr sz="3399">
              <a:solidFill>
                <a:srgbClr val="FCFCFC"/>
              </a:solidFill>
              <a:latin typeface="Roboto"/>
              <a:ea typeface="Roboto"/>
              <a:cs typeface="Roboto"/>
              <a:sym typeface="Roboto"/>
            </a:endParaRPr>
          </a:p>
        </p:txBody>
      </p:sp>
      <p:grpSp>
        <p:nvGrpSpPr>
          <p:cNvPr id="104" name="Google Shape;104;p15"/>
          <p:cNvGrpSpPr/>
          <p:nvPr/>
        </p:nvGrpSpPr>
        <p:grpSpPr>
          <a:xfrm>
            <a:off x="17259300" y="9427943"/>
            <a:ext cx="647233" cy="647233"/>
            <a:chOff x="0" y="0"/>
            <a:chExt cx="812800" cy="812800"/>
          </a:xfrm>
        </p:grpSpPr>
        <p:sp>
          <p:nvSpPr>
            <p:cNvPr id="105" name="Google Shape;105;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lang="en-US" sz="2000">
                  <a:solidFill>
                    <a:srgbClr val="00ACE2"/>
                  </a:solidFill>
                  <a:latin typeface="Open Sans"/>
                  <a:ea typeface="Open Sans"/>
                  <a:cs typeface="Open Sans"/>
                  <a:sym typeface="Open Sans"/>
                </a:rPr>
                <a:t>3</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CE2"/>
            </a:gs>
            <a:gs pos="100000">
              <a:srgbClr val="5F95EB"/>
            </a:gs>
          </a:gsLst>
          <a:path path="circle">
            <a:fillToRect b="50%" l="50%" r="50%" t="50%"/>
          </a:path>
          <a:tileRect/>
        </a:gradFill>
      </p:bgPr>
    </p:bg>
    <p:spTree>
      <p:nvGrpSpPr>
        <p:cNvPr id="110" name="Shape 110"/>
        <p:cNvGrpSpPr/>
        <p:nvPr/>
      </p:nvGrpSpPr>
      <p:grpSpPr>
        <a:xfrm>
          <a:off x="0" y="0"/>
          <a:ext cx="0" cy="0"/>
          <a:chOff x="0" y="0"/>
          <a:chExt cx="0" cy="0"/>
        </a:xfrm>
      </p:grpSpPr>
      <p:sp>
        <p:nvSpPr>
          <p:cNvPr id="111" name="Google Shape;111;p16"/>
          <p:cNvSpPr/>
          <p:nvPr/>
        </p:nvSpPr>
        <p:spPr>
          <a:xfrm rot="10800000">
            <a:off x="0" y="0"/>
            <a:ext cx="8195268" cy="8195268"/>
          </a:xfrm>
          <a:custGeom>
            <a:rect b="b" l="l" r="r" t="t"/>
            <a:pathLst>
              <a:path extrusionOk="0" h="8195268" w="8195268">
                <a:moveTo>
                  <a:pt x="8195268" y="8195268"/>
                </a:moveTo>
                <a:lnTo>
                  <a:pt x="0" y="8195268"/>
                </a:lnTo>
                <a:lnTo>
                  <a:pt x="0" y="0"/>
                </a:lnTo>
                <a:lnTo>
                  <a:pt x="8195268" y="0"/>
                </a:lnTo>
                <a:lnTo>
                  <a:pt x="8195268" y="8195268"/>
                </a:lnTo>
                <a:close/>
              </a:path>
            </a:pathLst>
          </a:custGeom>
          <a:blipFill rotWithShape="1">
            <a:blip r:embed="rId3">
              <a:alphaModFix/>
            </a:blip>
            <a:stretch>
              <a:fillRect b="0" l="0" r="0" t="0"/>
            </a:stretch>
          </a:blipFill>
          <a:ln>
            <a:noFill/>
          </a:ln>
        </p:spPr>
      </p:sp>
      <p:sp>
        <p:nvSpPr>
          <p:cNvPr id="112" name="Google Shape;112;p16"/>
          <p:cNvSpPr/>
          <p:nvPr/>
        </p:nvSpPr>
        <p:spPr>
          <a:xfrm>
            <a:off x="10955265" y="8678508"/>
            <a:ext cx="2743200" cy="1100470"/>
          </a:xfrm>
          <a:custGeom>
            <a:rect b="b" l="l" r="r" t="t"/>
            <a:pathLst>
              <a:path extrusionOk="0" h="1100470" w="2743200">
                <a:moveTo>
                  <a:pt x="0" y="0"/>
                </a:moveTo>
                <a:lnTo>
                  <a:pt x="2743200" y="0"/>
                </a:lnTo>
                <a:lnTo>
                  <a:pt x="2743200" y="1100469"/>
                </a:lnTo>
                <a:lnTo>
                  <a:pt x="0" y="1100469"/>
                </a:lnTo>
                <a:lnTo>
                  <a:pt x="0" y="0"/>
                </a:lnTo>
                <a:close/>
              </a:path>
            </a:pathLst>
          </a:custGeom>
          <a:blipFill rotWithShape="1">
            <a:blip r:embed="rId4">
              <a:alphaModFix/>
            </a:blip>
            <a:stretch>
              <a:fillRect b="0" l="0" r="0" t="0"/>
            </a:stretch>
          </a:blipFill>
          <a:ln>
            <a:noFill/>
          </a:ln>
        </p:spPr>
      </p:sp>
      <p:cxnSp>
        <p:nvCxnSpPr>
          <p:cNvPr id="113" name="Google Shape;113;p16"/>
          <p:cNvCxnSpPr/>
          <p:nvPr/>
        </p:nvCxnSpPr>
        <p:spPr>
          <a:xfrm>
            <a:off x="14030325" y="8678508"/>
            <a:ext cx="0" cy="1159585"/>
          </a:xfrm>
          <a:prstGeom prst="straightConnector1">
            <a:avLst/>
          </a:prstGeom>
          <a:noFill/>
          <a:ln cap="flat" cmpd="sng" w="19050">
            <a:solidFill>
              <a:srgbClr val="FCFCFC"/>
            </a:solidFill>
            <a:prstDash val="solid"/>
            <a:round/>
            <a:headEnd len="sm" w="sm" type="none"/>
            <a:tailEnd len="sm" w="sm" type="none"/>
          </a:ln>
        </p:spPr>
      </p:cxnSp>
      <p:sp>
        <p:nvSpPr>
          <p:cNvPr id="114" name="Google Shape;114;p16"/>
          <p:cNvSpPr/>
          <p:nvPr/>
        </p:nvSpPr>
        <p:spPr>
          <a:xfrm>
            <a:off x="1028700" y="8195268"/>
            <a:ext cx="626369" cy="626369"/>
          </a:xfrm>
          <a:custGeom>
            <a:rect b="b" l="l" r="r" t="t"/>
            <a:pathLst>
              <a:path extrusionOk="0" h="626369" w="626369">
                <a:moveTo>
                  <a:pt x="0" y="0"/>
                </a:moveTo>
                <a:lnTo>
                  <a:pt x="626369" y="0"/>
                </a:lnTo>
                <a:lnTo>
                  <a:pt x="626369" y="626369"/>
                </a:lnTo>
                <a:lnTo>
                  <a:pt x="0" y="626369"/>
                </a:lnTo>
                <a:lnTo>
                  <a:pt x="0" y="0"/>
                </a:lnTo>
                <a:close/>
              </a:path>
            </a:pathLst>
          </a:custGeom>
          <a:blipFill rotWithShape="1">
            <a:blip r:embed="rId5">
              <a:alphaModFix/>
            </a:blip>
            <a:stretch>
              <a:fillRect b="0" l="0" r="0" t="0"/>
            </a:stretch>
          </a:blipFill>
          <a:ln>
            <a:noFill/>
          </a:ln>
        </p:spPr>
      </p:sp>
      <p:sp>
        <p:nvSpPr>
          <p:cNvPr id="115" name="Google Shape;115;p16"/>
          <p:cNvSpPr/>
          <p:nvPr/>
        </p:nvSpPr>
        <p:spPr>
          <a:xfrm>
            <a:off x="1028700" y="9094472"/>
            <a:ext cx="598600" cy="598600"/>
          </a:xfrm>
          <a:custGeom>
            <a:rect b="b" l="l" r="r" t="t"/>
            <a:pathLst>
              <a:path extrusionOk="0" h="598600" w="598600">
                <a:moveTo>
                  <a:pt x="0" y="0"/>
                </a:moveTo>
                <a:lnTo>
                  <a:pt x="598600" y="0"/>
                </a:lnTo>
                <a:lnTo>
                  <a:pt x="598600" y="598600"/>
                </a:lnTo>
                <a:lnTo>
                  <a:pt x="0" y="598600"/>
                </a:lnTo>
                <a:lnTo>
                  <a:pt x="0" y="0"/>
                </a:lnTo>
                <a:close/>
              </a:path>
            </a:pathLst>
          </a:custGeom>
          <a:blipFill rotWithShape="1">
            <a:blip r:embed="rId6">
              <a:alphaModFix/>
            </a:blip>
            <a:stretch>
              <a:fillRect b="0" l="0" r="0" t="0"/>
            </a:stretch>
          </a:blipFill>
          <a:ln>
            <a:noFill/>
          </a:ln>
        </p:spPr>
      </p:sp>
      <p:sp>
        <p:nvSpPr>
          <p:cNvPr id="116" name="Google Shape;116;p16"/>
          <p:cNvSpPr txBox="1"/>
          <p:nvPr/>
        </p:nvSpPr>
        <p:spPr>
          <a:xfrm>
            <a:off x="14363700" y="8909685"/>
            <a:ext cx="2895600" cy="6400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000" u="none" cap="none" strike="noStrike">
                <a:solidFill>
                  <a:srgbClr val="FCFCFC"/>
                </a:solidFill>
                <a:latin typeface="Roboto"/>
                <a:ea typeface="Roboto"/>
                <a:cs typeface="Roboto"/>
                <a:sym typeface="Roboto"/>
              </a:rPr>
              <a:t>Universidade de Brasília</a:t>
            </a:r>
            <a:endParaRPr/>
          </a:p>
          <a:p>
            <a:pPr indent="0" lvl="0" marL="0" marR="0" rtl="0" algn="l">
              <a:lnSpc>
                <a:spcPct val="140000"/>
              </a:lnSpc>
              <a:spcBef>
                <a:spcPts val="0"/>
              </a:spcBef>
              <a:spcAft>
                <a:spcPts val="0"/>
              </a:spcAft>
              <a:buNone/>
            </a:pPr>
            <a:r>
              <a:rPr b="0" i="0" lang="en-US" sz="1600" u="none" cap="none" strike="noStrike">
                <a:solidFill>
                  <a:srgbClr val="FCFCFC"/>
                </a:solidFill>
                <a:latin typeface="Roboto"/>
                <a:ea typeface="Roboto"/>
                <a:cs typeface="Roboto"/>
                <a:sym typeface="Roboto"/>
              </a:rPr>
              <a:t>IEEE Student Branch</a:t>
            </a:r>
            <a:endParaRPr/>
          </a:p>
        </p:txBody>
      </p:sp>
      <p:sp>
        <p:nvSpPr>
          <p:cNvPr id="117" name="Google Shape;117;p16"/>
          <p:cNvSpPr txBox="1"/>
          <p:nvPr/>
        </p:nvSpPr>
        <p:spPr>
          <a:xfrm>
            <a:off x="1532424" y="4671450"/>
            <a:ext cx="5813400" cy="1317000"/>
          </a:xfrm>
          <a:prstGeom prst="rect">
            <a:avLst/>
          </a:prstGeom>
          <a:noFill/>
          <a:ln>
            <a:noFill/>
          </a:ln>
        </p:spPr>
        <p:txBody>
          <a:bodyPr anchorCtr="0" anchor="t" bIns="0" lIns="0" spcFirstLastPara="1" rIns="0" wrap="square" tIns="0">
            <a:spAutoFit/>
          </a:bodyPr>
          <a:lstStyle/>
          <a:p>
            <a:pPr indent="0" lvl="0" marL="0" marR="0" rtl="0" algn="ctr">
              <a:lnSpc>
                <a:spcPct val="93000"/>
              </a:lnSpc>
              <a:spcBef>
                <a:spcPts val="0"/>
              </a:spcBef>
              <a:spcAft>
                <a:spcPts val="0"/>
              </a:spcAft>
              <a:buNone/>
            </a:pPr>
            <a:r>
              <a:rPr b="1" i="0" lang="en-US" sz="9200" u="none" cap="none" strike="noStrike">
                <a:solidFill>
                  <a:srgbClr val="FCFCFC"/>
                </a:solidFill>
                <a:latin typeface="Roboto"/>
                <a:ea typeface="Roboto"/>
                <a:cs typeface="Roboto"/>
                <a:sym typeface="Roboto"/>
              </a:rPr>
              <a:t>Obrigado!</a:t>
            </a:r>
            <a:endParaRPr/>
          </a:p>
        </p:txBody>
      </p:sp>
      <p:sp>
        <p:nvSpPr>
          <p:cNvPr id="118" name="Google Shape;118;p16"/>
          <p:cNvSpPr txBox="1"/>
          <p:nvPr/>
        </p:nvSpPr>
        <p:spPr>
          <a:xfrm>
            <a:off x="1759526" y="8293505"/>
            <a:ext cx="1799843" cy="38227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1" i="0" lang="en-US" sz="2199" u="none" cap="none" strike="noStrike">
                <a:solidFill>
                  <a:srgbClr val="FCFCFC"/>
                </a:solidFill>
                <a:latin typeface="Roboto"/>
                <a:ea typeface="Roboto"/>
                <a:cs typeface="Roboto"/>
                <a:sym typeface="Roboto"/>
              </a:rPr>
              <a:t>@ieeecisunb</a:t>
            </a:r>
            <a:endParaRPr/>
          </a:p>
        </p:txBody>
      </p:sp>
      <p:sp>
        <p:nvSpPr>
          <p:cNvPr id="119" name="Google Shape;119;p16"/>
          <p:cNvSpPr txBox="1"/>
          <p:nvPr/>
        </p:nvSpPr>
        <p:spPr>
          <a:xfrm>
            <a:off x="1759526" y="9210675"/>
            <a:ext cx="7384474" cy="38227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1" i="0" lang="en-US" sz="2199" u="none" cap="none" strike="noStrike">
                <a:solidFill>
                  <a:srgbClr val="FCFCFC"/>
                </a:solidFill>
                <a:latin typeface="Roboto"/>
                <a:ea typeface="Roboto"/>
                <a:cs typeface="Roboto"/>
                <a:sym typeface="Roboto"/>
              </a:rPr>
              <a:t>CIS Student Chapter UnB</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