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76" r:id="rId7"/>
    <p:sldId id="277" r:id="rId8"/>
    <p:sldId id="263" r:id="rId9"/>
    <p:sldId id="264" r:id="rId10"/>
    <p:sldId id="266" r:id="rId11"/>
    <p:sldId id="265" r:id="rId12"/>
    <p:sldId id="268" r:id="rId13"/>
    <p:sldId id="278" r:id="rId14"/>
    <p:sldId id="279"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io Alves" initials="CA" lastIdx="1" clrIdx="0">
    <p:extLst>
      <p:ext uri="{19B8F6BF-5375-455C-9EA6-DF929625EA0E}">
        <p15:presenceInfo xmlns:p15="http://schemas.microsoft.com/office/powerpoint/2012/main" userId="66f6e10d86ee8d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935" autoAdjust="0"/>
  </p:normalViewPr>
  <p:slideViewPr>
    <p:cSldViewPr snapToGrid="0">
      <p:cViewPr varScale="1">
        <p:scale>
          <a:sx n="81" d="100"/>
          <a:sy n="81" d="100"/>
        </p:scale>
        <p:origin x="156"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3B4DD-4FA8-4AA4-BE4A-68696576771E}" type="datetimeFigureOut">
              <a:rPr lang="pt-BR" smtClean="0"/>
              <a:t>20/11/2019</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8C09-5B43-4E77-BB27-DF1BEC10CE82}" type="slidenum">
              <a:rPr lang="pt-BR" smtClean="0"/>
              <a:t>‹#›</a:t>
            </a:fld>
            <a:endParaRPr lang="pt-BR"/>
          </a:p>
        </p:txBody>
      </p:sp>
    </p:spTree>
    <p:extLst>
      <p:ext uri="{BB962C8B-B14F-4D97-AF65-F5344CB8AC3E}">
        <p14:creationId xmlns:p14="http://schemas.microsoft.com/office/powerpoint/2010/main" val="254380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pt-BR" sz="1200" kern="1200" dirty="0">
                <a:solidFill>
                  <a:schemeClr val="tx1"/>
                </a:solidFill>
                <a:effectLst/>
                <a:latin typeface="+mn-lt"/>
                <a:ea typeface="+mn-ea"/>
                <a:cs typeface="+mn-cs"/>
              </a:rPr>
              <a:t>monitoramento das condições de um motor e diagnóstico de falhas são necessários para garantir um funcionamento seguro e reduzir custos de manutenção</a:t>
            </a:r>
          </a:p>
          <a:p>
            <a:pPr lvl="0"/>
            <a:r>
              <a:rPr lang="pt-BR" sz="1200" kern="1200" dirty="0">
                <a:solidFill>
                  <a:schemeClr val="tx1"/>
                </a:solidFill>
                <a:effectLst/>
                <a:latin typeface="+mn-lt"/>
                <a:ea typeface="+mn-ea"/>
                <a:cs typeface="+mn-cs"/>
              </a:rPr>
              <a:t>em geral esse monitoramento é feito através de sinais digitalizados de corrente, tensão, vibração, intensidade sonora, e temperatura que são analisados utilizando modelos físico-matemáticos ou processamento de sinais para chegar a uma decisão de manutenção </a:t>
            </a:r>
          </a:p>
          <a:p>
            <a:pPr lvl="0"/>
            <a:endParaRPr lang="pt-BR" sz="1200" kern="1200" dirty="0">
              <a:solidFill>
                <a:schemeClr val="tx1"/>
              </a:solidFill>
              <a:effectLst/>
              <a:latin typeface="+mn-lt"/>
              <a:ea typeface="+mn-ea"/>
              <a:cs typeface="+mn-cs"/>
            </a:endParaRPr>
          </a:p>
          <a:p>
            <a:pPr lvl="0"/>
            <a:r>
              <a:rPr lang="pt-BR" sz="1200" kern="1200" dirty="0">
                <a:solidFill>
                  <a:schemeClr val="tx1"/>
                </a:solidFill>
                <a:effectLst/>
                <a:latin typeface="+mn-lt"/>
                <a:ea typeface="+mn-ea"/>
                <a:cs typeface="+mn-cs"/>
              </a:rPr>
              <a:t>a aquisição e análise dos sinais pode ser feita de duas maneiras – centro de processamento de dados ou instrumento portátil. No primeiro, os sinais são capturados pelos sensores distribuídos e transmitidos para um servidor ou workstation para serem analisados de forma aprofundada e sob vários aspectos, porém o sistema é complexo e deve ser pré-instalado, portanto é um sistema mais caro. A segunda maneira é através de um dispositivo portátil microcontrolado que mostra valores instantâneos de tensão, corrente, barulho, temperatura etc. É versátil, porém com capacidade limitada de inferência, dependendo muito da experiência do operador e com automação limitada.</a:t>
            </a:r>
          </a:p>
          <a:p>
            <a:pPr lvl="0"/>
            <a:endParaRPr lang="pt-BR" sz="1200" kern="1200" dirty="0">
              <a:solidFill>
                <a:schemeClr val="tx1"/>
              </a:solidFill>
              <a:effectLst/>
              <a:latin typeface="+mn-lt"/>
              <a:ea typeface="+mn-ea"/>
              <a:cs typeface="+mn-cs"/>
            </a:endParaRPr>
          </a:p>
          <a:p>
            <a:pPr lvl="0"/>
            <a:r>
              <a:rPr lang="pt-BR" sz="1200" kern="1200" dirty="0">
                <a:solidFill>
                  <a:schemeClr val="tx1"/>
                </a:solidFill>
                <a:effectLst/>
                <a:latin typeface="+mn-lt"/>
                <a:ea typeface="+mn-ea"/>
                <a:cs typeface="+mn-cs"/>
              </a:rPr>
              <a:t>Em métodos de diagnóstico convencionais, algoritmos sofisticados, específicos para cada tipo de sinal, são cuidadosamente desenvolvidos. Recentemente essas limitações têm sido superadas utilizando técnicas de aprendizado profundo, eficientes em várias áreas da ciência e da indústria, incluindo diagnóstico de falhas. Utilizando aprendizado profundo, diagnóstico de falhas em motores pode ser simples e eficiente pois as características relevantes que representam as condições do motor são automaticamente extraídas.</a:t>
            </a:r>
          </a:p>
          <a:p>
            <a:pPr lvl="0"/>
            <a:endParaRPr lang="pt-BR" sz="1200" kern="1200" dirty="0">
              <a:solidFill>
                <a:schemeClr val="tx1"/>
              </a:solidFill>
              <a:effectLst/>
              <a:latin typeface="+mn-lt"/>
              <a:ea typeface="+mn-ea"/>
              <a:cs typeface="+mn-cs"/>
            </a:endParaRPr>
          </a:p>
          <a:p>
            <a:pPr lvl="0"/>
            <a:r>
              <a:rPr lang="pt-BR" sz="1200" kern="1200" dirty="0">
                <a:solidFill>
                  <a:schemeClr val="tx1"/>
                </a:solidFill>
                <a:effectLst/>
                <a:latin typeface="+mn-lt"/>
                <a:ea typeface="+mn-ea"/>
                <a:cs typeface="+mn-cs"/>
              </a:rPr>
              <a:t>Várias técnicas utilizando aprendizado profundo já foram investigadas na literatura científica que apresentaram resultados satisfatórios, porém foram todos projetados para serem executados em desktops e não podem ser facilmente transplantados para dispositivos portáteis</a:t>
            </a:r>
          </a:p>
        </p:txBody>
      </p:sp>
      <p:sp>
        <p:nvSpPr>
          <p:cNvPr id="4" name="Slide Number Placeholder 3"/>
          <p:cNvSpPr>
            <a:spLocks noGrp="1"/>
          </p:cNvSpPr>
          <p:nvPr>
            <p:ph type="sldNum" sz="quarter" idx="5"/>
          </p:nvPr>
        </p:nvSpPr>
        <p:spPr/>
        <p:txBody>
          <a:bodyPr/>
          <a:lstStyle/>
          <a:p>
            <a:fld id="{767E8C09-5B43-4E77-BB27-DF1BEC10CE82}" type="slidenum">
              <a:rPr lang="pt-BR" smtClean="0"/>
              <a:t>3</a:t>
            </a:fld>
            <a:endParaRPr lang="pt-BR"/>
          </a:p>
        </p:txBody>
      </p:sp>
    </p:spTree>
    <p:extLst>
      <p:ext uri="{BB962C8B-B14F-4D97-AF65-F5344CB8AC3E}">
        <p14:creationId xmlns:p14="http://schemas.microsoft.com/office/powerpoint/2010/main" val="242882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EAF5-6875-466A-B5F0-F26D00E9820A}"/>
              </a:ext>
            </a:extLst>
          </p:cNvPr>
          <p:cNvSpPr>
            <a:spLocks noGrp="1"/>
          </p:cNvSpPr>
          <p:nvPr>
            <p:ph type="ctrTitle"/>
          </p:nvPr>
        </p:nvSpPr>
        <p:spPr>
          <a:xfrm>
            <a:off x="1507067" y="1274885"/>
            <a:ext cx="7766936" cy="2775951"/>
          </a:xfrm>
        </p:spPr>
        <p:txBody>
          <a:bodyPr/>
          <a:lstStyle/>
          <a:p>
            <a:r>
              <a:rPr lang="pt-BR" dirty="0"/>
              <a:t>Classificação de Defeitos em Rolamento de Motores Elétricos Utilizando CNN</a:t>
            </a:r>
          </a:p>
        </p:txBody>
      </p:sp>
      <p:sp>
        <p:nvSpPr>
          <p:cNvPr id="3" name="Subtitle 2">
            <a:extLst>
              <a:ext uri="{FF2B5EF4-FFF2-40B4-BE49-F238E27FC236}">
                <a16:creationId xmlns:a16="http://schemas.microsoft.com/office/drawing/2014/main" id="{B1765B38-3E59-4687-B093-B5C18064B0CE}"/>
              </a:ext>
            </a:extLst>
          </p:cNvPr>
          <p:cNvSpPr>
            <a:spLocks noGrp="1"/>
          </p:cNvSpPr>
          <p:nvPr>
            <p:ph type="subTitle" idx="1"/>
          </p:nvPr>
        </p:nvSpPr>
        <p:spPr>
          <a:xfrm>
            <a:off x="2066191" y="4050834"/>
            <a:ext cx="7207811" cy="1532282"/>
          </a:xfrm>
        </p:spPr>
        <p:txBody>
          <a:bodyPr>
            <a:normAutofit/>
          </a:bodyPr>
          <a:lstStyle/>
          <a:p>
            <a:r>
              <a:rPr lang="en-US" sz="2800" dirty="0"/>
              <a:t>Caio Marcos Malheiros Alves</a:t>
            </a:r>
            <a:endParaRPr lang="pt-BR" sz="2800" dirty="0"/>
          </a:p>
          <a:p>
            <a:endParaRPr lang="en-US" sz="2800" dirty="0"/>
          </a:p>
        </p:txBody>
      </p:sp>
    </p:spTree>
    <p:extLst>
      <p:ext uri="{BB962C8B-B14F-4D97-AF65-F5344CB8AC3E}">
        <p14:creationId xmlns:p14="http://schemas.microsoft.com/office/powerpoint/2010/main" val="14118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479AD46-661F-4645-8294-E636C944EF56}"/>
              </a:ext>
            </a:extLst>
          </p:cNvPr>
          <p:cNvSpPr>
            <a:spLocks noGrp="1"/>
          </p:cNvSpPr>
          <p:nvPr>
            <p:ph type="title"/>
          </p:nvPr>
        </p:nvSpPr>
        <p:spPr>
          <a:xfrm>
            <a:off x="985969" y="4553712"/>
            <a:ext cx="8288032" cy="1096316"/>
          </a:xfrm>
        </p:spPr>
        <p:txBody>
          <a:bodyPr vert="horz" lIns="91440" tIns="45720" rIns="91440" bIns="45720" rtlCol="0" anchor="b">
            <a:normAutofit fontScale="90000"/>
          </a:bodyPr>
          <a:lstStyle/>
          <a:p>
            <a:pPr algn="ctr"/>
            <a:r>
              <a:rPr lang="en-US" sz="4800" kern="1200" dirty="0">
                <a:solidFill>
                  <a:schemeClr val="accent1"/>
                </a:solidFill>
                <a:latin typeface="+mj-lt"/>
                <a:ea typeface="+mj-ea"/>
                <a:cs typeface="+mj-cs"/>
              </a:rPr>
              <a:t>As Redes Neurais Convolucionais</a:t>
            </a:r>
          </a:p>
        </p:txBody>
      </p:sp>
      <p:pic>
        <p:nvPicPr>
          <p:cNvPr id="5" name="Content Placeholder 4" descr="A close up of a logo&#10;&#10;Description automatically generated">
            <a:extLst>
              <a:ext uri="{FF2B5EF4-FFF2-40B4-BE49-F238E27FC236}">
                <a16:creationId xmlns:a16="http://schemas.microsoft.com/office/drawing/2014/main" id="{60CFDEF3-23D6-4EEE-AF55-78A11C2BA70C}"/>
              </a:ext>
            </a:extLst>
          </p:cNvPr>
          <p:cNvPicPr>
            <a:picLocks noGrp="1" noChangeAspect="1"/>
          </p:cNvPicPr>
          <p:nvPr>
            <p:ph idx="1"/>
          </p:nvPr>
        </p:nvPicPr>
        <p:blipFill>
          <a:blip r:embed="rId2"/>
          <a:stretch>
            <a:fillRect/>
          </a:stretch>
        </p:blipFill>
        <p:spPr>
          <a:xfrm>
            <a:off x="704851" y="994959"/>
            <a:ext cx="8822080" cy="3330335"/>
          </a:xfrm>
          <a:prstGeom prst="rect">
            <a:avLst/>
          </a:prstGeom>
        </p:spPr>
      </p:pic>
    </p:spTree>
    <p:extLst>
      <p:ext uri="{BB962C8B-B14F-4D97-AF65-F5344CB8AC3E}">
        <p14:creationId xmlns:p14="http://schemas.microsoft.com/office/powerpoint/2010/main" val="88724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8F24-FF6A-471B-A2B2-EB594B691700}"/>
              </a:ext>
            </a:extLst>
          </p:cNvPr>
          <p:cNvSpPr>
            <a:spLocks noGrp="1"/>
          </p:cNvSpPr>
          <p:nvPr>
            <p:ph type="title"/>
          </p:nvPr>
        </p:nvSpPr>
        <p:spPr>
          <a:xfrm>
            <a:off x="677334" y="400050"/>
            <a:ext cx="8596668" cy="1320800"/>
          </a:xfrm>
        </p:spPr>
        <p:txBody>
          <a:bodyPr/>
          <a:lstStyle/>
          <a:p>
            <a:r>
              <a:rPr lang="en-US" dirty="0"/>
              <a:t>As Redes Neurais Convolucionais</a:t>
            </a:r>
            <a:endParaRPr lang="pt-BR" dirty="0"/>
          </a:p>
        </p:txBody>
      </p:sp>
      <p:sp>
        <p:nvSpPr>
          <p:cNvPr id="3" name="Content Placeholder 2">
            <a:extLst>
              <a:ext uri="{FF2B5EF4-FFF2-40B4-BE49-F238E27FC236}">
                <a16:creationId xmlns:a16="http://schemas.microsoft.com/office/drawing/2014/main" id="{D6627DED-020D-4AC6-A495-5965E42C1321}"/>
              </a:ext>
            </a:extLst>
          </p:cNvPr>
          <p:cNvSpPr>
            <a:spLocks noGrp="1"/>
          </p:cNvSpPr>
          <p:nvPr>
            <p:ph idx="1"/>
          </p:nvPr>
        </p:nvSpPr>
        <p:spPr>
          <a:xfrm>
            <a:off x="331086" y="1270000"/>
            <a:ext cx="8942916" cy="1519695"/>
          </a:xfrm>
        </p:spPr>
        <p:txBody>
          <a:bodyPr>
            <a:normAutofit/>
          </a:bodyPr>
          <a:lstStyle/>
          <a:p>
            <a:r>
              <a:rPr lang="pt-BR" sz="2400" dirty="0"/>
              <a:t>Dois modelos que foram propostos são testados</a:t>
            </a:r>
          </a:p>
          <a:p>
            <a:r>
              <a:rPr lang="pt-BR" sz="2400" dirty="0"/>
              <a:t>Reduzidos e simples, apropriados para sistemas embarcados</a:t>
            </a:r>
          </a:p>
          <a:p>
            <a:r>
              <a:rPr lang="pt-BR" sz="2400" dirty="0"/>
              <a:t>Já foram testados com sucesso utilizando outro dataset</a:t>
            </a:r>
          </a:p>
          <a:p>
            <a:endParaRPr lang="pt-BR" dirty="0"/>
          </a:p>
        </p:txBody>
      </p:sp>
      <p:graphicFrame>
        <p:nvGraphicFramePr>
          <p:cNvPr id="4" name="Table 3">
            <a:extLst>
              <a:ext uri="{FF2B5EF4-FFF2-40B4-BE49-F238E27FC236}">
                <a16:creationId xmlns:a16="http://schemas.microsoft.com/office/drawing/2014/main" id="{66A4C4E2-E7A7-433A-BC96-C4AEE457FC02}"/>
              </a:ext>
            </a:extLst>
          </p:cNvPr>
          <p:cNvGraphicFramePr>
            <a:graphicFrameLocks noGrp="1"/>
          </p:cNvGraphicFramePr>
          <p:nvPr>
            <p:extLst>
              <p:ext uri="{D42A27DB-BD31-4B8C-83A1-F6EECF244321}">
                <p14:modId xmlns:p14="http://schemas.microsoft.com/office/powerpoint/2010/main" val="334217078"/>
              </p:ext>
            </p:extLst>
          </p:nvPr>
        </p:nvGraphicFramePr>
        <p:xfrm>
          <a:off x="-1" y="2833522"/>
          <a:ext cx="4726021" cy="3022972"/>
        </p:xfrm>
        <a:graphic>
          <a:graphicData uri="http://schemas.openxmlformats.org/drawingml/2006/table">
            <a:tbl>
              <a:tblPr firstRow="1" firstCol="1" bandRow="1">
                <a:tableStyleId>{5C22544A-7EE6-4342-B048-85BDC9FD1C3A}</a:tableStyleId>
              </a:tblPr>
              <a:tblGrid>
                <a:gridCol w="1739606">
                  <a:extLst>
                    <a:ext uri="{9D8B030D-6E8A-4147-A177-3AD203B41FA5}">
                      <a16:colId xmlns:a16="http://schemas.microsoft.com/office/drawing/2014/main" val="3298375203"/>
                    </a:ext>
                  </a:extLst>
                </a:gridCol>
                <a:gridCol w="2986415">
                  <a:extLst>
                    <a:ext uri="{9D8B030D-6E8A-4147-A177-3AD203B41FA5}">
                      <a16:colId xmlns:a16="http://schemas.microsoft.com/office/drawing/2014/main" val="1986617761"/>
                    </a:ext>
                  </a:extLst>
                </a:gridCol>
              </a:tblGrid>
              <a:tr h="353681">
                <a:tc>
                  <a:txBody>
                    <a:bodyPr/>
                    <a:lstStyle/>
                    <a:p>
                      <a:pPr marL="0" marR="0" indent="0" algn="l">
                        <a:lnSpc>
                          <a:spcPct val="107000"/>
                        </a:lnSpc>
                        <a:spcBef>
                          <a:spcPts val="0"/>
                        </a:spcBef>
                        <a:spcAft>
                          <a:spcPts val="0"/>
                        </a:spcAft>
                      </a:pPr>
                      <a:r>
                        <a:rPr lang="pt-BR" sz="1800" dirty="0">
                          <a:effectLst/>
                        </a:rPr>
                        <a:t>Tabela 4</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800" dirty="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150087114"/>
                  </a:ext>
                </a:extLst>
              </a:tr>
              <a:tr h="340335">
                <a:tc gridSpan="2">
                  <a:txBody>
                    <a:bodyPr/>
                    <a:lstStyle/>
                    <a:p>
                      <a:pPr marL="0" marR="0" indent="0" algn="ctr">
                        <a:lnSpc>
                          <a:spcPct val="107000"/>
                        </a:lnSpc>
                        <a:spcBef>
                          <a:spcPts val="0"/>
                        </a:spcBef>
                        <a:spcAft>
                          <a:spcPts val="0"/>
                        </a:spcAft>
                      </a:pPr>
                      <a:r>
                        <a:rPr lang="pt-BR" sz="1800">
                          <a:effectLst/>
                        </a:rPr>
                        <a:t>Parâmetros CNN modelo 1</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pt-BR"/>
                    </a:p>
                  </a:txBody>
                  <a:tcPr/>
                </a:tc>
                <a:extLst>
                  <a:ext uri="{0D108BD9-81ED-4DB2-BD59-A6C34878D82A}">
                    <a16:rowId xmlns:a16="http://schemas.microsoft.com/office/drawing/2014/main" val="2160060967"/>
                  </a:ext>
                </a:extLst>
              </a:tr>
              <a:tr h="353681">
                <a:tc>
                  <a:txBody>
                    <a:bodyPr/>
                    <a:lstStyle/>
                    <a:p>
                      <a:pPr marL="0" marR="0" indent="0" algn="ctr">
                        <a:lnSpc>
                          <a:spcPct val="107000"/>
                        </a:lnSpc>
                        <a:spcBef>
                          <a:spcPts val="0"/>
                        </a:spcBef>
                        <a:spcAft>
                          <a:spcPts val="0"/>
                        </a:spcAft>
                      </a:pPr>
                      <a:r>
                        <a:rPr lang="pt-BR" sz="1800">
                          <a:effectLst/>
                        </a:rPr>
                        <a:t>Camada</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a:effectLst/>
                        </a:rPr>
                        <a:t>Parâmetros</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17360193"/>
                  </a:ext>
                </a:extLst>
              </a:tr>
              <a:tr h="326988">
                <a:tc>
                  <a:txBody>
                    <a:bodyPr/>
                    <a:lstStyle/>
                    <a:p>
                      <a:pPr marL="0" marR="0" indent="0" algn="l">
                        <a:lnSpc>
                          <a:spcPct val="107000"/>
                        </a:lnSpc>
                        <a:spcBef>
                          <a:spcPts val="0"/>
                        </a:spcBef>
                        <a:spcAft>
                          <a:spcPts val="0"/>
                        </a:spcAft>
                      </a:pPr>
                      <a:r>
                        <a:rPr lang="pt-BR" sz="1800">
                          <a:effectLst/>
                        </a:rPr>
                        <a:t>1a convolução</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a:effectLst/>
                        </a:rPr>
                        <a:t>Kernel: 3x3; Qtd. Kernel: 16</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715993411"/>
                  </a:ext>
                </a:extLst>
              </a:tr>
              <a:tr h="326988">
                <a:tc>
                  <a:txBody>
                    <a:bodyPr/>
                    <a:lstStyle/>
                    <a:p>
                      <a:pPr marL="0" marR="0" indent="0" algn="l">
                        <a:lnSpc>
                          <a:spcPct val="107000"/>
                        </a:lnSpc>
                        <a:spcBef>
                          <a:spcPts val="0"/>
                        </a:spcBef>
                        <a:spcAft>
                          <a:spcPts val="0"/>
                        </a:spcAft>
                      </a:pPr>
                      <a:r>
                        <a:rPr lang="pt-BR" sz="1800" dirty="0">
                          <a:effectLst/>
                        </a:rPr>
                        <a:t>1a max-pooling</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dirty="0">
                          <a:effectLst/>
                        </a:rPr>
                        <a:t>Kernel: 3x3; Stride: 2x2</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293536166"/>
                  </a:ext>
                </a:extLst>
              </a:tr>
              <a:tr h="326988">
                <a:tc>
                  <a:txBody>
                    <a:bodyPr/>
                    <a:lstStyle/>
                    <a:p>
                      <a:pPr marL="0" marR="0" indent="0" algn="l">
                        <a:lnSpc>
                          <a:spcPct val="107000"/>
                        </a:lnSpc>
                        <a:spcBef>
                          <a:spcPts val="0"/>
                        </a:spcBef>
                        <a:spcAft>
                          <a:spcPts val="0"/>
                        </a:spcAft>
                      </a:pPr>
                      <a:r>
                        <a:rPr lang="pt-BR" sz="1800">
                          <a:effectLst/>
                        </a:rPr>
                        <a:t>2a convolução</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a:effectLst/>
                        </a:rPr>
                        <a:t>Kernel: 3x3; Qtd. Kernel: 32</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904198581"/>
                  </a:ext>
                </a:extLst>
              </a:tr>
              <a:tr h="326988">
                <a:tc>
                  <a:txBody>
                    <a:bodyPr/>
                    <a:lstStyle/>
                    <a:p>
                      <a:pPr marL="0" marR="0" indent="0" algn="l">
                        <a:lnSpc>
                          <a:spcPct val="107000"/>
                        </a:lnSpc>
                        <a:spcBef>
                          <a:spcPts val="0"/>
                        </a:spcBef>
                        <a:spcAft>
                          <a:spcPts val="0"/>
                        </a:spcAft>
                      </a:pPr>
                      <a:r>
                        <a:rPr lang="pt-BR" sz="1800" dirty="0">
                          <a:effectLst/>
                        </a:rPr>
                        <a:t>2a max-pooling</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dirty="0">
                          <a:effectLst/>
                        </a:rPr>
                        <a:t>Kernel: 3x3; Stride: 2x2</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679684282"/>
                  </a:ext>
                </a:extLst>
              </a:tr>
              <a:tr h="326988">
                <a:tc>
                  <a:txBody>
                    <a:bodyPr/>
                    <a:lstStyle/>
                    <a:p>
                      <a:pPr marL="0" marR="0" indent="0" algn="l">
                        <a:lnSpc>
                          <a:spcPct val="107000"/>
                        </a:lnSpc>
                        <a:spcBef>
                          <a:spcPts val="0"/>
                        </a:spcBef>
                        <a:spcAft>
                          <a:spcPts val="0"/>
                        </a:spcAft>
                      </a:pPr>
                      <a:r>
                        <a:rPr lang="pt-BR" sz="1800">
                          <a:effectLst/>
                        </a:rPr>
                        <a:t>Densa</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a:effectLst/>
                        </a:rPr>
                        <a:t>128</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884280702"/>
                  </a:ext>
                </a:extLst>
              </a:tr>
              <a:tr h="340335">
                <a:tc>
                  <a:txBody>
                    <a:bodyPr/>
                    <a:lstStyle/>
                    <a:p>
                      <a:pPr marL="0" marR="0" indent="0" algn="l">
                        <a:lnSpc>
                          <a:spcPct val="107000"/>
                        </a:lnSpc>
                        <a:spcBef>
                          <a:spcPts val="0"/>
                        </a:spcBef>
                        <a:spcAft>
                          <a:spcPts val="0"/>
                        </a:spcAft>
                      </a:pPr>
                      <a:r>
                        <a:rPr lang="pt-BR" sz="1800">
                          <a:effectLst/>
                        </a:rPr>
                        <a:t>Saída</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dirty="0">
                          <a:effectLst/>
                        </a:rPr>
                        <a:t>6</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019672062"/>
                  </a:ext>
                </a:extLst>
              </a:tr>
            </a:tbl>
          </a:graphicData>
        </a:graphic>
      </p:graphicFrame>
      <p:graphicFrame>
        <p:nvGraphicFramePr>
          <p:cNvPr id="5" name="Table 4">
            <a:extLst>
              <a:ext uri="{FF2B5EF4-FFF2-40B4-BE49-F238E27FC236}">
                <a16:creationId xmlns:a16="http://schemas.microsoft.com/office/drawing/2014/main" id="{49C8763C-0FC3-426C-B58D-FB17A8038C25}"/>
              </a:ext>
            </a:extLst>
          </p:cNvPr>
          <p:cNvGraphicFramePr>
            <a:graphicFrameLocks noGrp="1"/>
          </p:cNvGraphicFramePr>
          <p:nvPr>
            <p:extLst>
              <p:ext uri="{D42A27DB-BD31-4B8C-83A1-F6EECF244321}">
                <p14:modId xmlns:p14="http://schemas.microsoft.com/office/powerpoint/2010/main" val="3441575415"/>
              </p:ext>
            </p:extLst>
          </p:nvPr>
        </p:nvGraphicFramePr>
        <p:xfrm>
          <a:off x="5854893" y="2853675"/>
          <a:ext cx="4726021" cy="2929609"/>
        </p:xfrm>
        <a:graphic>
          <a:graphicData uri="http://schemas.openxmlformats.org/drawingml/2006/table">
            <a:tbl>
              <a:tblPr firstRow="1" firstCol="1" bandRow="1">
                <a:tableStyleId>{5C22544A-7EE6-4342-B048-85BDC9FD1C3A}</a:tableStyleId>
              </a:tblPr>
              <a:tblGrid>
                <a:gridCol w="1793198">
                  <a:extLst>
                    <a:ext uri="{9D8B030D-6E8A-4147-A177-3AD203B41FA5}">
                      <a16:colId xmlns:a16="http://schemas.microsoft.com/office/drawing/2014/main" val="2334039172"/>
                    </a:ext>
                  </a:extLst>
                </a:gridCol>
                <a:gridCol w="2932823">
                  <a:extLst>
                    <a:ext uri="{9D8B030D-6E8A-4147-A177-3AD203B41FA5}">
                      <a16:colId xmlns:a16="http://schemas.microsoft.com/office/drawing/2014/main" val="3774137964"/>
                    </a:ext>
                  </a:extLst>
                </a:gridCol>
              </a:tblGrid>
              <a:tr h="437503">
                <a:tc>
                  <a:txBody>
                    <a:bodyPr/>
                    <a:lstStyle/>
                    <a:p>
                      <a:pPr marL="0" marR="0" indent="0" algn="l">
                        <a:lnSpc>
                          <a:spcPct val="107000"/>
                        </a:lnSpc>
                        <a:spcBef>
                          <a:spcPts val="0"/>
                        </a:spcBef>
                        <a:spcAft>
                          <a:spcPts val="0"/>
                        </a:spcAft>
                      </a:pPr>
                      <a:r>
                        <a:rPr lang="pt-BR" sz="1800">
                          <a:effectLst/>
                        </a:rPr>
                        <a:t>Tabela 5</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80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313586877"/>
                  </a:ext>
                </a:extLst>
              </a:tr>
              <a:tr h="420889">
                <a:tc gridSpan="2">
                  <a:txBody>
                    <a:bodyPr/>
                    <a:lstStyle/>
                    <a:p>
                      <a:pPr marL="0" marR="0" indent="0" algn="ctr">
                        <a:lnSpc>
                          <a:spcPct val="107000"/>
                        </a:lnSpc>
                        <a:spcBef>
                          <a:spcPts val="0"/>
                        </a:spcBef>
                        <a:spcAft>
                          <a:spcPts val="0"/>
                        </a:spcAft>
                      </a:pPr>
                      <a:r>
                        <a:rPr lang="pt-BR" sz="1800">
                          <a:effectLst/>
                        </a:rPr>
                        <a:t>Parâmetros CNN modelo 2</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pt-BR"/>
                    </a:p>
                  </a:txBody>
                  <a:tcPr/>
                </a:tc>
                <a:extLst>
                  <a:ext uri="{0D108BD9-81ED-4DB2-BD59-A6C34878D82A}">
                    <a16:rowId xmlns:a16="http://schemas.microsoft.com/office/drawing/2014/main" val="3228422821"/>
                  </a:ext>
                </a:extLst>
              </a:tr>
              <a:tr h="437503">
                <a:tc>
                  <a:txBody>
                    <a:bodyPr/>
                    <a:lstStyle/>
                    <a:p>
                      <a:pPr marL="0" marR="0" indent="0" algn="ctr">
                        <a:lnSpc>
                          <a:spcPct val="107000"/>
                        </a:lnSpc>
                        <a:spcBef>
                          <a:spcPts val="0"/>
                        </a:spcBef>
                        <a:spcAft>
                          <a:spcPts val="0"/>
                        </a:spcAft>
                      </a:pPr>
                      <a:r>
                        <a:rPr lang="pt-BR" sz="1800">
                          <a:effectLst/>
                        </a:rPr>
                        <a:t>Camada</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a:effectLst/>
                        </a:rPr>
                        <a:t>Parâmetros</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092526865"/>
                  </a:ext>
                </a:extLst>
              </a:tr>
              <a:tr h="404275">
                <a:tc>
                  <a:txBody>
                    <a:bodyPr/>
                    <a:lstStyle/>
                    <a:p>
                      <a:pPr marL="0" marR="0" indent="0" algn="l">
                        <a:lnSpc>
                          <a:spcPct val="107000"/>
                        </a:lnSpc>
                        <a:spcBef>
                          <a:spcPts val="0"/>
                        </a:spcBef>
                        <a:spcAft>
                          <a:spcPts val="0"/>
                        </a:spcAft>
                      </a:pPr>
                      <a:r>
                        <a:rPr lang="pt-BR" sz="1800">
                          <a:effectLst/>
                        </a:rPr>
                        <a:t>1a convolução</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a:effectLst/>
                        </a:rPr>
                        <a:t>Kernel: 2x2; Qtd. Kernel: 2</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101676471"/>
                  </a:ext>
                </a:extLst>
              </a:tr>
              <a:tr h="404275">
                <a:tc>
                  <a:txBody>
                    <a:bodyPr/>
                    <a:lstStyle/>
                    <a:p>
                      <a:pPr marL="0" marR="0" indent="0" algn="l">
                        <a:lnSpc>
                          <a:spcPct val="107000"/>
                        </a:lnSpc>
                        <a:spcBef>
                          <a:spcPts val="0"/>
                        </a:spcBef>
                        <a:spcAft>
                          <a:spcPts val="0"/>
                        </a:spcAft>
                      </a:pPr>
                      <a:r>
                        <a:rPr lang="pt-BR" sz="1800" dirty="0">
                          <a:effectLst/>
                        </a:rPr>
                        <a:t>1a max-pooling</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dirty="0">
                          <a:effectLst/>
                        </a:rPr>
                        <a:t>Kernel: 3x3; Stride: 2x2</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211347274"/>
                  </a:ext>
                </a:extLst>
              </a:tr>
              <a:tr h="404275">
                <a:tc>
                  <a:txBody>
                    <a:bodyPr/>
                    <a:lstStyle/>
                    <a:p>
                      <a:pPr marL="0" marR="0" indent="0" algn="l">
                        <a:lnSpc>
                          <a:spcPct val="107000"/>
                        </a:lnSpc>
                        <a:spcBef>
                          <a:spcPts val="0"/>
                        </a:spcBef>
                        <a:spcAft>
                          <a:spcPts val="0"/>
                        </a:spcAft>
                      </a:pPr>
                      <a:r>
                        <a:rPr lang="pt-BR" sz="1800">
                          <a:effectLst/>
                        </a:rPr>
                        <a:t>Densa</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a:effectLst/>
                        </a:rPr>
                        <a:t>8</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758215319"/>
                  </a:ext>
                </a:extLst>
              </a:tr>
              <a:tr h="420889">
                <a:tc>
                  <a:txBody>
                    <a:bodyPr/>
                    <a:lstStyle/>
                    <a:p>
                      <a:pPr marL="0" marR="0" indent="0" algn="l">
                        <a:lnSpc>
                          <a:spcPct val="107000"/>
                        </a:lnSpc>
                        <a:spcBef>
                          <a:spcPts val="0"/>
                        </a:spcBef>
                        <a:spcAft>
                          <a:spcPts val="0"/>
                        </a:spcAft>
                      </a:pPr>
                      <a:r>
                        <a:rPr lang="pt-BR" sz="1800">
                          <a:effectLst/>
                        </a:rPr>
                        <a:t>Saída</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800" dirty="0">
                          <a:effectLst/>
                        </a:rPr>
                        <a:t>6</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459899671"/>
                  </a:ext>
                </a:extLst>
              </a:tr>
            </a:tbl>
          </a:graphicData>
        </a:graphic>
      </p:graphicFrame>
    </p:spTree>
    <p:extLst>
      <p:ext uri="{BB962C8B-B14F-4D97-AF65-F5344CB8AC3E}">
        <p14:creationId xmlns:p14="http://schemas.microsoft.com/office/powerpoint/2010/main" val="395370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36E0-05F5-4732-8361-96E30D61AA42}"/>
              </a:ext>
            </a:extLst>
          </p:cNvPr>
          <p:cNvSpPr>
            <a:spLocks noGrp="1"/>
          </p:cNvSpPr>
          <p:nvPr>
            <p:ph type="title"/>
          </p:nvPr>
        </p:nvSpPr>
        <p:spPr/>
        <p:txBody>
          <a:bodyPr/>
          <a:lstStyle/>
          <a:p>
            <a:r>
              <a:rPr lang="en-US" dirty="0"/>
              <a:t>Testes e </a:t>
            </a:r>
            <a:r>
              <a:rPr lang="en-US" dirty="0" err="1"/>
              <a:t>Resultados</a:t>
            </a:r>
            <a:endParaRPr lang="pt-BR" dirty="0"/>
          </a:p>
        </p:txBody>
      </p:sp>
      <p:sp>
        <p:nvSpPr>
          <p:cNvPr id="5" name="Content Placeholder 4">
            <a:extLst>
              <a:ext uri="{FF2B5EF4-FFF2-40B4-BE49-F238E27FC236}">
                <a16:creationId xmlns:a16="http://schemas.microsoft.com/office/drawing/2014/main" id="{C369D92E-6675-475E-9665-7C3802507CE3}"/>
              </a:ext>
            </a:extLst>
          </p:cNvPr>
          <p:cNvSpPr>
            <a:spLocks noGrp="1"/>
          </p:cNvSpPr>
          <p:nvPr>
            <p:ph idx="1"/>
          </p:nvPr>
        </p:nvSpPr>
        <p:spPr>
          <a:xfrm>
            <a:off x="677334" y="1731964"/>
            <a:ext cx="6435985" cy="4516436"/>
          </a:xfrm>
        </p:spPr>
        <p:txBody>
          <a:bodyPr>
            <a:normAutofit/>
          </a:bodyPr>
          <a:lstStyle/>
          <a:p>
            <a:r>
              <a:rPr lang="pt-BR" sz="2000" dirty="0"/>
              <a:t>Sinal de vibração deve ser transformado em imagem, como já mostrado</a:t>
            </a:r>
          </a:p>
          <a:p>
            <a:r>
              <a:rPr lang="pt-BR" sz="2000" dirty="0"/>
              <a:t>Qual o tamanho da imagem? Meu conjunto de dados permite a construção de quantas imagens?</a:t>
            </a:r>
          </a:p>
          <a:p>
            <a:r>
              <a:rPr lang="pt-BR" sz="2000" dirty="0"/>
              <a:t>Para imagem 28x28, conjunto de 10 segundos, 120000 pontos, temos apenas 77 imagens por classe</a:t>
            </a:r>
          </a:p>
          <a:p>
            <a:r>
              <a:rPr lang="pt-BR" sz="2000" dirty="0"/>
              <a:t>Para imagem 28x28, conjunto de 10 segundos, 480000, uma imagem cobre apenas 0,033 segundos</a:t>
            </a:r>
          </a:p>
          <a:p>
            <a:r>
              <a:rPr lang="pt-BR" sz="2000" dirty="0"/>
              <a:t>Equilíbrio entre quantidade de imagens para treinamento/validação e quantidade de informação em cada imagem</a:t>
            </a:r>
          </a:p>
          <a:p>
            <a:pPr marL="0" indent="0">
              <a:buNone/>
            </a:pPr>
            <a:endParaRPr lang="pt-BR" dirty="0"/>
          </a:p>
        </p:txBody>
      </p:sp>
      <p:pic>
        <p:nvPicPr>
          <p:cNvPr id="6" name="Picture 5">
            <a:extLst>
              <a:ext uri="{FF2B5EF4-FFF2-40B4-BE49-F238E27FC236}">
                <a16:creationId xmlns:a16="http://schemas.microsoft.com/office/drawing/2014/main" id="{A0E511E0-43E9-4594-AE20-B9F6521FDF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99298" y="1430021"/>
            <a:ext cx="4680891" cy="4516436"/>
          </a:xfrm>
          <a:prstGeom prst="rect">
            <a:avLst/>
          </a:prstGeom>
          <a:noFill/>
          <a:ln>
            <a:noFill/>
          </a:ln>
        </p:spPr>
      </p:pic>
    </p:spTree>
    <p:extLst>
      <p:ext uri="{BB962C8B-B14F-4D97-AF65-F5344CB8AC3E}">
        <p14:creationId xmlns:p14="http://schemas.microsoft.com/office/powerpoint/2010/main" val="77011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36E0-05F5-4732-8361-96E30D61AA42}"/>
              </a:ext>
            </a:extLst>
          </p:cNvPr>
          <p:cNvSpPr>
            <a:spLocks noGrp="1"/>
          </p:cNvSpPr>
          <p:nvPr>
            <p:ph type="title"/>
          </p:nvPr>
        </p:nvSpPr>
        <p:spPr>
          <a:xfrm>
            <a:off x="404202" y="300842"/>
            <a:ext cx="8596668" cy="1320800"/>
          </a:xfrm>
        </p:spPr>
        <p:txBody>
          <a:bodyPr/>
          <a:lstStyle/>
          <a:p>
            <a:r>
              <a:rPr lang="en-US" dirty="0"/>
              <a:t>Testes e </a:t>
            </a:r>
            <a:r>
              <a:rPr lang="en-US" dirty="0" err="1"/>
              <a:t>Resultados</a:t>
            </a:r>
            <a:endParaRPr lang="pt-BR" dirty="0"/>
          </a:p>
        </p:txBody>
      </p:sp>
      <p:graphicFrame>
        <p:nvGraphicFramePr>
          <p:cNvPr id="3" name="Table 2">
            <a:extLst>
              <a:ext uri="{FF2B5EF4-FFF2-40B4-BE49-F238E27FC236}">
                <a16:creationId xmlns:a16="http://schemas.microsoft.com/office/drawing/2014/main" id="{FC060CB9-C205-4DAE-BBC5-D118C7506B03}"/>
              </a:ext>
            </a:extLst>
          </p:cNvPr>
          <p:cNvGraphicFramePr>
            <a:graphicFrameLocks noGrp="1"/>
          </p:cNvGraphicFramePr>
          <p:nvPr>
            <p:extLst>
              <p:ext uri="{D42A27DB-BD31-4B8C-83A1-F6EECF244321}">
                <p14:modId xmlns:p14="http://schemas.microsoft.com/office/powerpoint/2010/main" val="1854608696"/>
              </p:ext>
            </p:extLst>
          </p:nvPr>
        </p:nvGraphicFramePr>
        <p:xfrm>
          <a:off x="0" y="1162372"/>
          <a:ext cx="10474035" cy="5695625"/>
        </p:xfrm>
        <a:graphic>
          <a:graphicData uri="http://schemas.openxmlformats.org/drawingml/2006/table">
            <a:tbl>
              <a:tblPr firstRow="1" firstCol="1" bandRow="1">
                <a:tableStyleId>{5C22544A-7EE6-4342-B048-85BDC9FD1C3A}</a:tableStyleId>
              </a:tblPr>
              <a:tblGrid>
                <a:gridCol w="946360">
                  <a:extLst>
                    <a:ext uri="{9D8B030D-6E8A-4147-A177-3AD203B41FA5}">
                      <a16:colId xmlns:a16="http://schemas.microsoft.com/office/drawing/2014/main" val="2751164824"/>
                    </a:ext>
                  </a:extLst>
                </a:gridCol>
                <a:gridCol w="2168742">
                  <a:extLst>
                    <a:ext uri="{9D8B030D-6E8A-4147-A177-3AD203B41FA5}">
                      <a16:colId xmlns:a16="http://schemas.microsoft.com/office/drawing/2014/main" val="2763542881"/>
                    </a:ext>
                  </a:extLst>
                </a:gridCol>
                <a:gridCol w="1409682">
                  <a:extLst>
                    <a:ext uri="{9D8B030D-6E8A-4147-A177-3AD203B41FA5}">
                      <a16:colId xmlns:a16="http://schemas.microsoft.com/office/drawing/2014/main" val="4248071081"/>
                    </a:ext>
                  </a:extLst>
                </a:gridCol>
                <a:gridCol w="1587124">
                  <a:extLst>
                    <a:ext uri="{9D8B030D-6E8A-4147-A177-3AD203B41FA5}">
                      <a16:colId xmlns:a16="http://schemas.microsoft.com/office/drawing/2014/main" val="812992753"/>
                    </a:ext>
                  </a:extLst>
                </a:gridCol>
                <a:gridCol w="1734993">
                  <a:extLst>
                    <a:ext uri="{9D8B030D-6E8A-4147-A177-3AD203B41FA5}">
                      <a16:colId xmlns:a16="http://schemas.microsoft.com/office/drawing/2014/main" val="187911250"/>
                    </a:ext>
                  </a:extLst>
                </a:gridCol>
                <a:gridCol w="1754708">
                  <a:extLst>
                    <a:ext uri="{9D8B030D-6E8A-4147-A177-3AD203B41FA5}">
                      <a16:colId xmlns:a16="http://schemas.microsoft.com/office/drawing/2014/main" val="350185880"/>
                    </a:ext>
                  </a:extLst>
                </a:gridCol>
                <a:gridCol w="872426">
                  <a:extLst>
                    <a:ext uri="{9D8B030D-6E8A-4147-A177-3AD203B41FA5}">
                      <a16:colId xmlns:a16="http://schemas.microsoft.com/office/drawing/2014/main" val="2312238385"/>
                    </a:ext>
                  </a:extLst>
                </a:gridCol>
              </a:tblGrid>
              <a:tr h="342897">
                <a:tc>
                  <a:txBody>
                    <a:bodyPr/>
                    <a:lstStyle/>
                    <a:p>
                      <a:pPr marL="0" marR="0" indent="0" algn="l">
                        <a:lnSpc>
                          <a:spcPct val="107000"/>
                        </a:lnSpc>
                        <a:spcBef>
                          <a:spcPts val="0"/>
                        </a:spcBef>
                        <a:spcAft>
                          <a:spcPts val="0"/>
                        </a:spcAft>
                      </a:pPr>
                      <a:r>
                        <a:rPr lang="pt-BR" sz="1600">
                          <a:effectLst/>
                        </a:rPr>
                        <a:t>Tabela 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030522943"/>
                  </a:ext>
                </a:extLst>
              </a:tr>
              <a:tr h="363101">
                <a:tc gridSpan="6">
                  <a:txBody>
                    <a:bodyPr/>
                    <a:lstStyle/>
                    <a:p>
                      <a:pPr marL="0" marR="0" indent="0" algn="l">
                        <a:lnSpc>
                          <a:spcPct val="107000"/>
                        </a:lnSpc>
                        <a:spcBef>
                          <a:spcPts val="0"/>
                        </a:spcBef>
                        <a:spcAft>
                          <a:spcPts val="0"/>
                        </a:spcAft>
                      </a:pPr>
                      <a:r>
                        <a:rPr lang="pt-BR" sz="1600">
                          <a:effectLst/>
                        </a:rPr>
                        <a:t>CNN modelo 1</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marL="0" marR="0" indent="0" algn="l">
                        <a:lnSpc>
                          <a:spcPct val="107000"/>
                        </a:lnSpc>
                        <a:spcBef>
                          <a:spcPts val="0"/>
                        </a:spcBef>
                        <a:spcAft>
                          <a:spcPts val="0"/>
                        </a:spcAft>
                      </a:pPr>
                      <a:r>
                        <a:rPr lang="pt-BR" sz="1600">
                          <a:effectLst/>
                        </a:rPr>
                        <a:t> </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791366525"/>
                  </a:ext>
                </a:extLst>
              </a:tr>
              <a:tr h="792201">
                <a:tc>
                  <a:txBody>
                    <a:bodyPr/>
                    <a:lstStyle/>
                    <a:p>
                      <a:pPr marL="0" marR="0" indent="0" algn="ctr">
                        <a:lnSpc>
                          <a:spcPct val="107000"/>
                        </a:lnSpc>
                        <a:spcBef>
                          <a:spcPts val="0"/>
                        </a:spcBef>
                        <a:spcAft>
                          <a:spcPts val="0"/>
                        </a:spcAft>
                      </a:pPr>
                      <a:r>
                        <a:rPr lang="pt-BR" sz="1600">
                          <a:effectLst/>
                        </a:rPr>
                        <a:t>Teste</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tam. conjunto de dados</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tam. Imagem (px.)</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pontos por imagem</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imagens por classe</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tempo por imagem (s)</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acurácia</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452684595"/>
                  </a:ext>
                </a:extLst>
              </a:tr>
              <a:tr h="348575">
                <a:tc>
                  <a:txBody>
                    <a:bodyPr/>
                    <a:lstStyle/>
                    <a:p>
                      <a:pPr marL="0" marR="0" indent="0" algn="ctr">
                        <a:lnSpc>
                          <a:spcPct val="107000"/>
                        </a:lnSpc>
                        <a:spcBef>
                          <a:spcPts val="0"/>
                        </a:spcBef>
                        <a:spcAft>
                          <a:spcPts val="0"/>
                        </a:spcAft>
                      </a:pPr>
                      <a:r>
                        <a:rPr lang="pt-BR" sz="1600">
                          <a:effectLst/>
                        </a:rPr>
                        <a:t>1</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28x28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1568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76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0,13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527936920"/>
                  </a:ext>
                </a:extLst>
              </a:tr>
              <a:tr h="348575">
                <a:tc>
                  <a:txBody>
                    <a:bodyPr/>
                    <a:lstStyle/>
                    <a:p>
                      <a:pPr marL="0" marR="0" indent="0" algn="ctr">
                        <a:lnSpc>
                          <a:spcPct val="107000"/>
                        </a:lnSpc>
                        <a:spcBef>
                          <a:spcPts val="0"/>
                        </a:spcBef>
                        <a:spcAft>
                          <a:spcPts val="0"/>
                        </a:spcAft>
                      </a:pPr>
                      <a:r>
                        <a:rPr lang="pt-BR" sz="1600">
                          <a:effectLst/>
                        </a:rPr>
                        <a:t>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28x28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1568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153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0,13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630343422"/>
                  </a:ext>
                </a:extLst>
              </a:tr>
              <a:tr h="348575">
                <a:tc>
                  <a:txBody>
                    <a:bodyPr/>
                    <a:lstStyle/>
                    <a:p>
                      <a:pPr marL="0" marR="0" indent="0" algn="ctr">
                        <a:lnSpc>
                          <a:spcPct val="107000"/>
                        </a:lnSpc>
                        <a:spcBef>
                          <a:spcPts val="0"/>
                        </a:spcBef>
                        <a:spcAft>
                          <a:spcPts val="0"/>
                        </a:spcAft>
                      </a:pPr>
                      <a:r>
                        <a:rPr lang="pt-BR" sz="1600">
                          <a:effectLst/>
                        </a:rPr>
                        <a:t>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14x14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392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306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0,033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005590796"/>
                  </a:ext>
                </a:extLst>
              </a:tr>
              <a:tr h="348575">
                <a:tc>
                  <a:txBody>
                    <a:bodyPr/>
                    <a:lstStyle/>
                    <a:p>
                      <a:pPr marL="0" marR="0" indent="0" algn="ctr">
                        <a:lnSpc>
                          <a:spcPct val="107000"/>
                        </a:lnSpc>
                        <a:spcBef>
                          <a:spcPts val="0"/>
                        </a:spcBef>
                        <a:spcAft>
                          <a:spcPts val="0"/>
                        </a:spcAft>
                      </a:pPr>
                      <a:r>
                        <a:rPr lang="pt-BR" sz="1600">
                          <a:effectLst/>
                        </a:rPr>
                        <a:t>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14x14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392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612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0,033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98,9%</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364239281"/>
                  </a:ext>
                </a:extLst>
              </a:tr>
              <a:tr h="348575">
                <a:tc>
                  <a:txBody>
                    <a:bodyPr/>
                    <a:lstStyle/>
                    <a:p>
                      <a:pPr marL="0" marR="0" indent="0" algn="ctr">
                        <a:lnSpc>
                          <a:spcPct val="107000"/>
                        </a:lnSpc>
                        <a:spcBef>
                          <a:spcPts val="0"/>
                        </a:spcBef>
                        <a:spcAft>
                          <a:spcPts val="0"/>
                        </a:spcAft>
                      </a:pPr>
                      <a:r>
                        <a:rPr lang="pt-BR" sz="1600">
                          <a:effectLst/>
                        </a:rPr>
                        <a:t>5</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50x50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0,42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890589488"/>
                  </a:ext>
                </a:extLst>
              </a:tr>
              <a:tr h="348575">
                <a:tc>
                  <a:txBody>
                    <a:bodyPr/>
                    <a:lstStyle/>
                    <a:p>
                      <a:pPr marL="0" marR="0" indent="0" algn="ctr">
                        <a:lnSpc>
                          <a:spcPct val="107000"/>
                        </a:lnSpc>
                        <a:spcBef>
                          <a:spcPts val="0"/>
                        </a:spcBef>
                        <a:spcAft>
                          <a:spcPts val="0"/>
                        </a:spcAft>
                      </a:pPr>
                      <a:r>
                        <a:rPr lang="pt-BR" sz="1600">
                          <a:effectLst/>
                        </a:rPr>
                        <a:t>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50x50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48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0,42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765160860"/>
                  </a:ext>
                </a:extLst>
              </a:tr>
              <a:tr h="348575">
                <a:tc>
                  <a:txBody>
                    <a:bodyPr/>
                    <a:lstStyle/>
                    <a:p>
                      <a:pPr marL="0" marR="0" indent="0" algn="ctr">
                        <a:lnSpc>
                          <a:spcPct val="107000"/>
                        </a:lnSpc>
                        <a:spcBef>
                          <a:spcPts val="0"/>
                        </a:spcBef>
                        <a:spcAft>
                          <a:spcPts val="0"/>
                        </a:spcAft>
                      </a:pPr>
                      <a:r>
                        <a:rPr lang="pt-BR" sz="1600">
                          <a:effectLst/>
                        </a:rPr>
                        <a:t>7</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28x28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1568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306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0,033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63,1%</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745412012"/>
                  </a:ext>
                </a:extLst>
              </a:tr>
              <a:tr h="348575">
                <a:tc>
                  <a:txBody>
                    <a:bodyPr/>
                    <a:lstStyle/>
                    <a:p>
                      <a:pPr marL="0" marR="0" indent="0" algn="ctr">
                        <a:lnSpc>
                          <a:spcPct val="107000"/>
                        </a:lnSpc>
                        <a:spcBef>
                          <a:spcPts val="0"/>
                        </a:spcBef>
                        <a:spcAft>
                          <a:spcPts val="0"/>
                        </a:spcAft>
                      </a:pPr>
                      <a:r>
                        <a:rPr lang="pt-BR" sz="1600">
                          <a:effectLst/>
                        </a:rPr>
                        <a:t>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28x28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1568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612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0,033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99,3%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729313860"/>
                  </a:ext>
                </a:extLst>
              </a:tr>
              <a:tr h="348575">
                <a:tc>
                  <a:txBody>
                    <a:bodyPr/>
                    <a:lstStyle/>
                    <a:p>
                      <a:pPr marL="0" marR="0" indent="0" algn="ctr">
                        <a:lnSpc>
                          <a:spcPct val="107000"/>
                        </a:lnSpc>
                        <a:spcBef>
                          <a:spcPts val="0"/>
                        </a:spcBef>
                        <a:spcAft>
                          <a:spcPts val="0"/>
                        </a:spcAft>
                      </a:pPr>
                      <a:r>
                        <a:rPr lang="pt-BR" sz="1600">
                          <a:effectLst/>
                        </a:rPr>
                        <a:t>9</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14x14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392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1224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0,00817</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118376329"/>
                  </a:ext>
                </a:extLst>
              </a:tr>
              <a:tr h="348575">
                <a:tc>
                  <a:txBody>
                    <a:bodyPr/>
                    <a:lstStyle/>
                    <a:p>
                      <a:pPr marL="0" marR="0" indent="0" algn="ctr">
                        <a:lnSpc>
                          <a:spcPct val="107000"/>
                        </a:lnSpc>
                        <a:spcBef>
                          <a:spcPts val="0"/>
                        </a:spcBef>
                        <a:spcAft>
                          <a:spcPts val="0"/>
                        </a:spcAft>
                      </a:pPr>
                      <a:r>
                        <a:rPr lang="pt-BR" sz="1600">
                          <a:effectLst/>
                        </a:rPr>
                        <a:t>10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14x14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392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2448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0,00817</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764954306"/>
                  </a:ext>
                </a:extLst>
              </a:tr>
              <a:tr h="348575">
                <a:tc>
                  <a:txBody>
                    <a:bodyPr/>
                    <a:lstStyle/>
                    <a:p>
                      <a:pPr marL="0" marR="0" indent="0" algn="ctr">
                        <a:lnSpc>
                          <a:spcPct val="107000"/>
                        </a:lnSpc>
                        <a:spcBef>
                          <a:spcPts val="0"/>
                        </a:spcBef>
                        <a:spcAft>
                          <a:spcPts val="0"/>
                        </a:spcAft>
                      </a:pPr>
                      <a:r>
                        <a:rPr lang="pt-BR" sz="1600">
                          <a:effectLst/>
                        </a:rPr>
                        <a:t>11</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50x50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96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0,104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68%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886196306"/>
                  </a:ext>
                </a:extLst>
              </a:tr>
              <a:tr h="363101">
                <a:tc>
                  <a:txBody>
                    <a:bodyPr/>
                    <a:lstStyle/>
                    <a:p>
                      <a:pPr marL="0" marR="0" indent="0" algn="ctr">
                        <a:lnSpc>
                          <a:spcPct val="107000"/>
                        </a:lnSpc>
                        <a:spcBef>
                          <a:spcPts val="0"/>
                        </a:spcBef>
                        <a:spcAft>
                          <a:spcPts val="0"/>
                        </a:spcAft>
                      </a:pPr>
                      <a:r>
                        <a:rPr lang="pt-BR" sz="1600">
                          <a:effectLst/>
                        </a:rPr>
                        <a:t>12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dirty="0">
                          <a:effectLst/>
                        </a:rPr>
                        <a:t>50x50</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192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0,104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dirty="0">
                          <a:effectLst/>
                        </a:rPr>
                        <a:t>100%</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5742721"/>
                  </a:ext>
                </a:extLst>
              </a:tr>
            </a:tbl>
          </a:graphicData>
        </a:graphic>
      </p:graphicFrame>
    </p:spTree>
    <p:extLst>
      <p:ext uri="{BB962C8B-B14F-4D97-AF65-F5344CB8AC3E}">
        <p14:creationId xmlns:p14="http://schemas.microsoft.com/office/powerpoint/2010/main" val="3004205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36E0-05F5-4732-8361-96E30D61AA42}"/>
              </a:ext>
            </a:extLst>
          </p:cNvPr>
          <p:cNvSpPr>
            <a:spLocks noGrp="1"/>
          </p:cNvSpPr>
          <p:nvPr>
            <p:ph type="title"/>
          </p:nvPr>
        </p:nvSpPr>
        <p:spPr>
          <a:xfrm>
            <a:off x="404202" y="300842"/>
            <a:ext cx="8596668" cy="1320800"/>
          </a:xfrm>
        </p:spPr>
        <p:txBody>
          <a:bodyPr/>
          <a:lstStyle/>
          <a:p>
            <a:r>
              <a:rPr lang="en-US" dirty="0"/>
              <a:t>Testes e </a:t>
            </a:r>
            <a:r>
              <a:rPr lang="en-US" dirty="0" err="1"/>
              <a:t>Resultados</a:t>
            </a:r>
            <a:endParaRPr lang="pt-BR" dirty="0"/>
          </a:p>
        </p:txBody>
      </p:sp>
      <p:graphicFrame>
        <p:nvGraphicFramePr>
          <p:cNvPr id="4" name="Table 3">
            <a:extLst>
              <a:ext uri="{FF2B5EF4-FFF2-40B4-BE49-F238E27FC236}">
                <a16:creationId xmlns:a16="http://schemas.microsoft.com/office/drawing/2014/main" id="{D0FD9996-14C4-42C2-9974-A8A71A8947BF}"/>
              </a:ext>
            </a:extLst>
          </p:cNvPr>
          <p:cNvGraphicFramePr>
            <a:graphicFrameLocks noGrp="1"/>
          </p:cNvGraphicFramePr>
          <p:nvPr>
            <p:extLst>
              <p:ext uri="{D42A27DB-BD31-4B8C-83A1-F6EECF244321}">
                <p14:modId xmlns:p14="http://schemas.microsoft.com/office/powerpoint/2010/main" val="2178774377"/>
              </p:ext>
            </p:extLst>
          </p:nvPr>
        </p:nvGraphicFramePr>
        <p:xfrm>
          <a:off x="1" y="1163782"/>
          <a:ext cx="10533413" cy="5541952"/>
        </p:xfrm>
        <a:graphic>
          <a:graphicData uri="http://schemas.openxmlformats.org/drawingml/2006/table">
            <a:tbl>
              <a:tblPr firstRow="1" firstCol="1" bandRow="1">
                <a:tableStyleId>{5C22544A-7EE6-4342-B048-85BDC9FD1C3A}</a:tableStyleId>
              </a:tblPr>
              <a:tblGrid>
                <a:gridCol w="951725">
                  <a:extLst>
                    <a:ext uri="{9D8B030D-6E8A-4147-A177-3AD203B41FA5}">
                      <a16:colId xmlns:a16="http://schemas.microsoft.com/office/drawing/2014/main" val="592915808"/>
                    </a:ext>
                  </a:extLst>
                </a:gridCol>
                <a:gridCol w="2181036">
                  <a:extLst>
                    <a:ext uri="{9D8B030D-6E8A-4147-A177-3AD203B41FA5}">
                      <a16:colId xmlns:a16="http://schemas.microsoft.com/office/drawing/2014/main" val="1410718501"/>
                    </a:ext>
                  </a:extLst>
                </a:gridCol>
                <a:gridCol w="1328450">
                  <a:extLst>
                    <a:ext uri="{9D8B030D-6E8A-4147-A177-3AD203B41FA5}">
                      <a16:colId xmlns:a16="http://schemas.microsoft.com/office/drawing/2014/main" val="407731348"/>
                    </a:ext>
                  </a:extLst>
                </a:gridCol>
                <a:gridCol w="1685346">
                  <a:extLst>
                    <a:ext uri="{9D8B030D-6E8A-4147-A177-3AD203B41FA5}">
                      <a16:colId xmlns:a16="http://schemas.microsoft.com/office/drawing/2014/main" val="1800507302"/>
                    </a:ext>
                  </a:extLst>
                </a:gridCol>
                <a:gridCol w="1744829">
                  <a:extLst>
                    <a:ext uri="{9D8B030D-6E8A-4147-A177-3AD203B41FA5}">
                      <a16:colId xmlns:a16="http://schemas.microsoft.com/office/drawing/2014/main" val="2048760308"/>
                    </a:ext>
                  </a:extLst>
                </a:gridCol>
                <a:gridCol w="1764655">
                  <a:extLst>
                    <a:ext uri="{9D8B030D-6E8A-4147-A177-3AD203B41FA5}">
                      <a16:colId xmlns:a16="http://schemas.microsoft.com/office/drawing/2014/main" val="1628750458"/>
                    </a:ext>
                  </a:extLst>
                </a:gridCol>
                <a:gridCol w="877372">
                  <a:extLst>
                    <a:ext uri="{9D8B030D-6E8A-4147-A177-3AD203B41FA5}">
                      <a16:colId xmlns:a16="http://schemas.microsoft.com/office/drawing/2014/main" val="1158181902"/>
                    </a:ext>
                  </a:extLst>
                </a:gridCol>
              </a:tblGrid>
              <a:tr h="386392">
                <a:tc>
                  <a:txBody>
                    <a:bodyPr/>
                    <a:lstStyle/>
                    <a:p>
                      <a:pPr marL="0" marR="0" indent="0" algn="l">
                        <a:lnSpc>
                          <a:spcPct val="107000"/>
                        </a:lnSpc>
                        <a:spcBef>
                          <a:spcPts val="0"/>
                        </a:spcBef>
                        <a:spcAft>
                          <a:spcPts val="0"/>
                        </a:spcAft>
                      </a:pPr>
                      <a:r>
                        <a:rPr lang="pt-BR" sz="1600">
                          <a:effectLst/>
                        </a:rPr>
                        <a:t>Tabela 7</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60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663708476"/>
                  </a:ext>
                </a:extLst>
              </a:tr>
              <a:tr h="356134">
                <a:tc gridSpan="7">
                  <a:txBody>
                    <a:bodyPr/>
                    <a:lstStyle/>
                    <a:p>
                      <a:pPr marL="0" marR="0" indent="0" algn="l">
                        <a:lnSpc>
                          <a:spcPct val="107000"/>
                        </a:lnSpc>
                        <a:spcBef>
                          <a:spcPts val="0"/>
                        </a:spcBef>
                        <a:spcAft>
                          <a:spcPts val="0"/>
                        </a:spcAft>
                      </a:pPr>
                      <a:r>
                        <a:rPr lang="pt-BR" sz="1600">
                          <a:effectLst/>
                        </a:rPr>
                        <a:t>CNN modelo 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801057765"/>
                  </a:ext>
                </a:extLst>
              </a:tr>
              <a:tr h="682513">
                <a:tc>
                  <a:txBody>
                    <a:bodyPr/>
                    <a:lstStyle/>
                    <a:p>
                      <a:pPr marL="0" marR="0" indent="0" algn="ctr">
                        <a:lnSpc>
                          <a:spcPct val="107000"/>
                        </a:lnSpc>
                        <a:spcBef>
                          <a:spcPts val="0"/>
                        </a:spcBef>
                        <a:spcAft>
                          <a:spcPts val="0"/>
                        </a:spcAft>
                      </a:pPr>
                      <a:r>
                        <a:rPr lang="pt-BR" sz="1600">
                          <a:effectLst/>
                        </a:rPr>
                        <a:t>Teste</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tam. conjunto de dados</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tam. Imagem (px.)</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pontos por imagem</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imagens por classe</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tempo por imagem (s)</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acurácia</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512062502"/>
                  </a:ext>
                </a:extLst>
              </a:tr>
              <a:tr h="341889">
                <a:tc>
                  <a:txBody>
                    <a:bodyPr/>
                    <a:lstStyle/>
                    <a:p>
                      <a:pPr marL="0" marR="0" indent="0" algn="ctr">
                        <a:lnSpc>
                          <a:spcPct val="107000"/>
                        </a:lnSpc>
                        <a:spcBef>
                          <a:spcPts val="0"/>
                        </a:spcBef>
                        <a:spcAft>
                          <a:spcPts val="0"/>
                        </a:spcAft>
                      </a:pPr>
                      <a:r>
                        <a:rPr lang="pt-BR" sz="1600">
                          <a:effectLst/>
                        </a:rPr>
                        <a:t>13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28x28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1568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76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0,13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237474207"/>
                  </a:ext>
                </a:extLst>
              </a:tr>
              <a:tr h="341889">
                <a:tc>
                  <a:txBody>
                    <a:bodyPr/>
                    <a:lstStyle/>
                    <a:p>
                      <a:pPr marL="0" marR="0" indent="0" algn="ctr">
                        <a:lnSpc>
                          <a:spcPct val="107000"/>
                        </a:lnSpc>
                        <a:spcBef>
                          <a:spcPts val="0"/>
                        </a:spcBef>
                        <a:spcAft>
                          <a:spcPts val="0"/>
                        </a:spcAft>
                      </a:pPr>
                      <a:r>
                        <a:rPr lang="pt-BR" sz="1600">
                          <a:effectLst/>
                        </a:rPr>
                        <a:t>14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28x28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1568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153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0,13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243052424"/>
                  </a:ext>
                </a:extLst>
              </a:tr>
              <a:tr h="341889">
                <a:tc>
                  <a:txBody>
                    <a:bodyPr/>
                    <a:lstStyle/>
                    <a:p>
                      <a:pPr marL="0" marR="0" indent="0" algn="ctr">
                        <a:lnSpc>
                          <a:spcPct val="107000"/>
                        </a:lnSpc>
                        <a:spcBef>
                          <a:spcPts val="0"/>
                        </a:spcBef>
                        <a:spcAft>
                          <a:spcPts val="0"/>
                        </a:spcAft>
                      </a:pPr>
                      <a:r>
                        <a:rPr lang="pt-BR" sz="1600">
                          <a:effectLst/>
                        </a:rPr>
                        <a:t>15</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14x14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392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306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0,033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842600545"/>
                  </a:ext>
                </a:extLst>
              </a:tr>
              <a:tr h="341889">
                <a:tc>
                  <a:txBody>
                    <a:bodyPr/>
                    <a:lstStyle/>
                    <a:p>
                      <a:pPr marL="0" marR="0" indent="0" algn="ctr">
                        <a:lnSpc>
                          <a:spcPct val="107000"/>
                        </a:lnSpc>
                        <a:spcBef>
                          <a:spcPts val="0"/>
                        </a:spcBef>
                        <a:spcAft>
                          <a:spcPts val="0"/>
                        </a:spcAft>
                      </a:pPr>
                      <a:r>
                        <a:rPr lang="pt-BR" sz="1600">
                          <a:effectLst/>
                        </a:rPr>
                        <a:t>16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14x14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392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612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0,033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98,6%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725457890"/>
                  </a:ext>
                </a:extLst>
              </a:tr>
              <a:tr h="341889">
                <a:tc>
                  <a:txBody>
                    <a:bodyPr/>
                    <a:lstStyle/>
                    <a:p>
                      <a:pPr marL="0" marR="0" indent="0" algn="ctr">
                        <a:lnSpc>
                          <a:spcPct val="107000"/>
                        </a:lnSpc>
                        <a:spcBef>
                          <a:spcPts val="0"/>
                        </a:spcBef>
                        <a:spcAft>
                          <a:spcPts val="0"/>
                        </a:spcAft>
                      </a:pPr>
                      <a:r>
                        <a:rPr lang="pt-BR" sz="1600">
                          <a:effectLst/>
                        </a:rPr>
                        <a:t>17</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50x50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0,42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338843440"/>
                  </a:ext>
                </a:extLst>
              </a:tr>
              <a:tr h="341889">
                <a:tc>
                  <a:txBody>
                    <a:bodyPr/>
                    <a:lstStyle/>
                    <a:p>
                      <a:pPr marL="0" marR="0" indent="0" algn="ctr">
                        <a:lnSpc>
                          <a:spcPct val="107000"/>
                        </a:lnSpc>
                        <a:spcBef>
                          <a:spcPts val="0"/>
                        </a:spcBef>
                        <a:spcAft>
                          <a:spcPts val="0"/>
                        </a:spcAft>
                      </a:pPr>
                      <a:r>
                        <a:rPr lang="pt-BR" sz="1600">
                          <a:effectLst/>
                        </a:rPr>
                        <a:t>18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2x120000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50x50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48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0,42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458772505"/>
                  </a:ext>
                </a:extLst>
              </a:tr>
              <a:tr h="341889">
                <a:tc>
                  <a:txBody>
                    <a:bodyPr/>
                    <a:lstStyle/>
                    <a:p>
                      <a:pPr marL="0" marR="0" indent="0" algn="ctr">
                        <a:lnSpc>
                          <a:spcPct val="107000"/>
                        </a:lnSpc>
                        <a:spcBef>
                          <a:spcPts val="0"/>
                        </a:spcBef>
                        <a:spcAft>
                          <a:spcPts val="0"/>
                        </a:spcAft>
                      </a:pPr>
                      <a:r>
                        <a:rPr lang="pt-BR" sz="1600">
                          <a:effectLst/>
                        </a:rPr>
                        <a:t>19</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28x28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1568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306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0,033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943211932"/>
                  </a:ext>
                </a:extLst>
              </a:tr>
              <a:tr h="341889">
                <a:tc>
                  <a:txBody>
                    <a:bodyPr/>
                    <a:lstStyle/>
                    <a:p>
                      <a:pPr marL="0" marR="0" indent="0" algn="ctr">
                        <a:lnSpc>
                          <a:spcPct val="107000"/>
                        </a:lnSpc>
                        <a:spcBef>
                          <a:spcPts val="0"/>
                        </a:spcBef>
                        <a:spcAft>
                          <a:spcPts val="0"/>
                        </a:spcAft>
                      </a:pPr>
                      <a:r>
                        <a:rPr lang="pt-BR" sz="1600">
                          <a:effectLst/>
                        </a:rPr>
                        <a:t>20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28x28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1568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612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0,033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752990130"/>
                  </a:ext>
                </a:extLst>
              </a:tr>
              <a:tr h="341889">
                <a:tc>
                  <a:txBody>
                    <a:bodyPr/>
                    <a:lstStyle/>
                    <a:p>
                      <a:pPr marL="0" marR="0" indent="0" algn="ctr">
                        <a:lnSpc>
                          <a:spcPct val="107000"/>
                        </a:lnSpc>
                        <a:spcBef>
                          <a:spcPts val="0"/>
                        </a:spcBef>
                        <a:spcAft>
                          <a:spcPts val="0"/>
                        </a:spcAft>
                      </a:pPr>
                      <a:r>
                        <a:rPr lang="pt-BR" sz="1600">
                          <a:effectLst/>
                        </a:rPr>
                        <a:t>21</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14x14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392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1224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0,00817</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36,5%</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077286498"/>
                  </a:ext>
                </a:extLst>
              </a:tr>
              <a:tr h="341889">
                <a:tc>
                  <a:txBody>
                    <a:bodyPr/>
                    <a:lstStyle/>
                    <a:p>
                      <a:pPr marL="0" marR="0" indent="0" algn="ctr">
                        <a:lnSpc>
                          <a:spcPct val="107000"/>
                        </a:lnSpc>
                        <a:spcBef>
                          <a:spcPts val="0"/>
                        </a:spcBef>
                        <a:spcAft>
                          <a:spcPts val="0"/>
                        </a:spcAft>
                      </a:pPr>
                      <a:r>
                        <a:rPr lang="pt-BR" sz="1600">
                          <a:effectLst/>
                        </a:rPr>
                        <a:t>22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14x14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392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2448</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0,00817</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93,9%</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909473331"/>
                  </a:ext>
                </a:extLst>
              </a:tr>
              <a:tr h="341889">
                <a:tc>
                  <a:txBody>
                    <a:bodyPr/>
                    <a:lstStyle/>
                    <a:p>
                      <a:pPr marL="0" marR="0" indent="0" algn="ctr">
                        <a:lnSpc>
                          <a:spcPct val="107000"/>
                        </a:lnSpc>
                        <a:spcBef>
                          <a:spcPts val="0"/>
                        </a:spcBef>
                        <a:spcAft>
                          <a:spcPts val="0"/>
                        </a:spcAft>
                      </a:pPr>
                      <a:r>
                        <a:rPr lang="pt-BR" sz="1600">
                          <a:effectLst/>
                        </a:rPr>
                        <a:t>23</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50x50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96</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0,104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233833799"/>
                  </a:ext>
                </a:extLst>
              </a:tr>
              <a:tr h="356134">
                <a:tc>
                  <a:txBody>
                    <a:bodyPr/>
                    <a:lstStyle/>
                    <a:p>
                      <a:pPr marL="0" marR="0" indent="0" algn="ctr">
                        <a:lnSpc>
                          <a:spcPct val="107000"/>
                        </a:lnSpc>
                        <a:spcBef>
                          <a:spcPts val="0"/>
                        </a:spcBef>
                        <a:spcAft>
                          <a:spcPts val="0"/>
                        </a:spcAft>
                      </a:pPr>
                      <a:r>
                        <a:rPr lang="pt-BR" sz="1600">
                          <a:effectLst/>
                        </a:rPr>
                        <a:t>24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2x480000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50x50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5000</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192</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a:effectLst/>
                        </a:rPr>
                        <a:t>0,104</a:t>
                      </a:r>
                      <a:endParaRPr lang="pt-B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600" dirty="0">
                          <a:effectLst/>
                        </a:rPr>
                        <a:t>-</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237135699"/>
                  </a:ext>
                </a:extLst>
              </a:tr>
            </a:tbl>
          </a:graphicData>
        </a:graphic>
      </p:graphicFrame>
    </p:spTree>
    <p:extLst>
      <p:ext uri="{BB962C8B-B14F-4D97-AF65-F5344CB8AC3E}">
        <p14:creationId xmlns:p14="http://schemas.microsoft.com/office/powerpoint/2010/main" val="232554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36E0-05F5-4732-8361-96E30D61AA42}"/>
              </a:ext>
            </a:extLst>
          </p:cNvPr>
          <p:cNvSpPr>
            <a:spLocks noGrp="1"/>
          </p:cNvSpPr>
          <p:nvPr>
            <p:ph type="title"/>
          </p:nvPr>
        </p:nvSpPr>
        <p:spPr/>
        <p:txBody>
          <a:bodyPr/>
          <a:lstStyle/>
          <a:p>
            <a:r>
              <a:rPr lang="en-US" dirty="0" err="1"/>
              <a:t>Conclusões</a:t>
            </a:r>
            <a:endParaRPr lang="pt-BR" dirty="0"/>
          </a:p>
        </p:txBody>
      </p:sp>
      <p:sp>
        <p:nvSpPr>
          <p:cNvPr id="5" name="Content Placeholder 4">
            <a:extLst>
              <a:ext uri="{FF2B5EF4-FFF2-40B4-BE49-F238E27FC236}">
                <a16:creationId xmlns:a16="http://schemas.microsoft.com/office/drawing/2014/main" id="{C369D92E-6675-475E-9665-7C3802507CE3}"/>
              </a:ext>
            </a:extLst>
          </p:cNvPr>
          <p:cNvSpPr>
            <a:spLocks noGrp="1"/>
          </p:cNvSpPr>
          <p:nvPr>
            <p:ph idx="1"/>
          </p:nvPr>
        </p:nvSpPr>
        <p:spPr>
          <a:xfrm>
            <a:off x="677334" y="1731964"/>
            <a:ext cx="8596668" cy="4516436"/>
          </a:xfrm>
        </p:spPr>
        <p:txBody>
          <a:bodyPr>
            <a:normAutofit/>
          </a:bodyPr>
          <a:lstStyle/>
          <a:p>
            <a:r>
              <a:rPr lang="pt-BR" sz="2000" dirty="0"/>
              <a:t>Resultados de acurácia confirmam relação informação x quantidade de imagens</a:t>
            </a:r>
          </a:p>
          <a:p>
            <a:r>
              <a:rPr lang="pt-BR" sz="2000" dirty="0"/>
              <a:t>Vários testes obtiveram sucesso</a:t>
            </a:r>
          </a:p>
          <a:p>
            <a:r>
              <a:rPr lang="pt-BR" sz="2000" dirty="0"/>
              <a:t>Testes 2, 16 e 22, por exemplo, mostram que é possível classificar sinais de vibração relacionados a defeitos utilizando redes extremamente simples</a:t>
            </a:r>
          </a:p>
          <a:p>
            <a:r>
              <a:rPr lang="pt-BR" sz="2000" dirty="0"/>
              <a:t>Outros testes alterando métodos de aprendizagem</a:t>
            </a:r>
          </a:p>
          <a:p>
            <a:r>
              <a:rPr lang="pt-BR" sz="2000" dirty="0"/>
              <a:t>Mais pesquisas e desenvolvimento de técnicas com foco em sistemas embarcados</a:t>
            </a:r>
          </a:p>
          <a:p>
            <a:r>
              <a:rPr lang="pt-BR" sz="2000" dirty="0"/>
              <a:t>Mais análises validando modelos já existentes utilizando datasets diferentes dos que foram usados no desenvolvimento</a:t>
            </a:r>
          </a:p>
          <a:p>
            <a:pPr marL="0" indent="0">
              <a:buNone/>
            </a:pPr>
            <a:endParaRPr lang="pt-BR" dirty="0"/>
          </a:p>
        </p:txBody>
      </p:sp>
    </p:spTree>
    <p:extLst>
      <p:ext uri="{BB962C8B-B14F-4D97-AF65-F5344CB8AC3E}">
        <p14:creationId xmlns:p14="http://schemas.microsoft.com/office/powerpoint/2010/main" val="220967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1860-DB90-4775-8078-716681EB9394}"/>
              </a:ext>
            </a:extLst>
          </p:cNvPr>
          <p:cNvSpPr>
            <a:spLocks noGrp="1"/>
          </p:cNvSpPr>
          <p:nvPr>
            <p:ph type="title"/>
          </p:nvPr>
        </p:nvSpPr>
        <p:spPr/>
        <p:txBody>
          <a:bodyPr/>
          <a:lstStyle/>
          <a:p>
            <a:r>
              <a:rPr lang="en-US" dirty="0" err="1"/>
              <a:t>Conteúdo</a:t>
            </a:r>
            <a:endParaRPr lang="pt-BR" dirty="0"/>
          </a:p>
        </p:txBody>
      </p:sp>
      <p:sp>
        <p:nvSpPr>
          <p:cNvPr id="3" name="Content Placeholder 2">
            <a:extLst>
              <a:ext uri="{FF2B5EF4-FFF2-40B4-BE49-F238E27FC236}">
                <a16:creationId xmlns:a16="http://schemas.microsoft.com/office/drawing/2014/main" id="{CAE22038-5B1B-4509-A374-E8BC0C15268E}"/>
              </a:ext>
            </a:extLst>
          </p:cNvPr>
          <p:cNvSpPr>
            <a:spLocks noGrp="1"/>
          </p:cNvSpPr>
          <p:nvPr>
            <p:ph idx="1"/>
          </p:nvPr>
        </p:nvSpPr>
        <p:spPr>
          <a:xfrm>
            <a:off x="677334" y="1488613"/>
            <a:ext cx="8596668" cy="4973733"/>
          </a:xfrm>
        </p:spPr>
        <p:txBody>
          <a:bodyPr>
            <a:normAutofit/>
          </a:bodyPr>
          <a:lstStyle/>
          <a:p>
            <a:r>
              <a:rPr lang="en-US" sz="2400" dirty="0" err="1"/>
              <a:t>Introdução</a:t>
            </a:r>
            <a:endParaRPr lang="en-US" sz="2400" dirty="0"/>
          </a:p>
          <a:p>
            <a:r>
              <a:rPr lang="en-US" sz="2400" dirty="0"/>
              <a:t>O dataset CWRU</a:t>
            </a:r>
          </a:p>
          <a:p>
            <a:r>
              <a:rPr lang="pt-BR" sz="2400" dirty="0"/>
              <a:t>Preparação dos Dados de Vibração</a:t>
            </a:r>
          </a:p>
          <a:p>
            <a:r>
              <a:rPr lang="pt-BR" sz="2400" dirty="0"/>
              <a:t>As Redes Neurais Convolucionais </a:t>
            </a:r>
          </a:p>
          <a:p>
            <a:r>
              <a:rPr lang="pt-BR" sz="2400" dirty="0"/>
              <a:t>Testes e Resultados</a:t>
            </a:r>
          </a:p>
          <a:p>
            <a:r>
              <a:rPr lang="pt-BR" sz="2400" dirty="0"/>
              <a:t>Conclusões</a:t>
            </a:r>
          </a:p>
          <a:p>
            <a:pPr lvl="1"/>
            <a:endParaRPr lang="pt-BR" dirty="0"/>
          </a:p>
        </p:txBody>
      </p:sp>
    </p:spTree>
    <p:extLst>
      <p:ext uri="{BB962C8B-B14F-4D97-AF65-F5344CB8AC3E}">
        <p14:creationId xmlns:p14="http://schemas.microsoft.com/office/powerpoint/2010/main" val="302525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C08D-B7DA-4E35-BE80-8335CEFDA5DC}"/>
              </a:ext>
            </a:extLst>
          </p:cNvPr>
          <p:cNvSpPr>
            <a:spLocks noGrp="1"/>
          </p:cNvSpPr>
          <p:nvPr>
            <p:ph type="title"/>
          </p:nvPr>
        </p:nvSpPr>
        <p:spPr>
          <a:xfrm>
            <a:off x="677334" y="609600"/>
            <a:ext cx="8596668" cy="1320800"/>
          </a:xfrm>
        </p:spPr>
        <p:txBody>
          <a:bodyPr/>
          <a:lstStyle/>
          <a:p>
            <a:r>
              <a:rPr lang="en-US"/>
              <a:t>Introdução</a:t>
            </a:r>
            <a:endParaRPr lang="pt-BR" dirty="0"/>
          </a:p>
        </p:txBody>
      </p:sp>
      <p:sp>
        <p:nvSpPr>
          <p:cNvPr id="3" name="Content Placeholder 2">
            <a:extLst>
              <a:ext uri="{FF2B5EF4-FFF2-40B4-BE49-F238E27FC236}">
                <a16:creationId xmlns:a16="http://schemas.microsoft.com/office/drawing/2014/main" id="{1019D944-281B-41E8-B691-785798EE562E}"/>
              </a:ext>
            </a:extLst>
          </p:cNvPr>
          <p:cNvSpPr>
            <a:spLocks noGrp="1"/>
          </p:cNvSpPr>
          <p:nvPr>
            <p:ph idx="1"/>
          </p:nvPr>
        </p:nvSpPr>
        <p:spPr>
          <a:xfrm>
            <a:off x="677334" y="1487055"/>
            <a:ext cx="8596668" cy="5063374"/>
          </a:xfrm>
        </p:spPr>
        <p:txBody>
          <a:bodyPr>
            <a:noAutofit/>
          </a:bodyPr>
          <a:lstStyle/>
          <a:p>
            <a:r>
              <a:rPr lang="en-US" sz="2400" dirty="0" err="1"/>
              <a:t>Rolamentos</a:t>
            </a:r>
            <a:r>
              <a:rPr lang="en-US" sz="2400" dirty="0"/>
              <a:t> </a:t>
            </a:r>
            <a:r>
              <a:rPr lang="en-US" sz="2400" dirty="0" err="1"/>
              <a:t>são</a:t>
            </a:r>
            <a:r>
              <a:rPr lang="en-US" sz="2400" dirty="0"/>
              <a:t> </a:t>
            </a:r>
            <a:r>
              <a:rPr lang="en-US" sz="2400" dirty="0" err="1"/>
              <a:t>parte</a:t>
            </a:r>
            <a:r>
              <a:rPr lang="en-US" sz="2400" dirty="0"/>
              <a:t> </a:t>
            </a:r>
            <a:r>
              <a:rPr lang="en-US" sz="2400" dirty="0" err="1"/>
              <a:t>crítica</a:t>
            </a:r>
            <a:r>
              <a:rPr lang="en-US" sz="2400" dirty="0"/>
              <a:t> dos </a:t>
            </a:r>
            <a:r>
              <a:rPr lang="en-US" sz="2400" dirty="0" err="1"/>
              <a:t>motores</a:t>
            </a:r>
            <a:endParaRPr lang="en-US" sz="2400" dirty="0"/>
          </a:p>
          <a:p>
            <a:r>
              <a:rPr lang="en-US" sz="2400" dirty="0" err="1"/>
              <a:t>Monitoramento</a:t>
            </a:r>
            <a:r>
              <a:rPr lang="en-US" sz="2400" dirty="0"/>
              <a:t> de </a:t>
            </a:r>
            <a:r>
              <a:rPr lang="en-US" sz="2400" dirty="0" err="1"/>
              <a:t>motores</a:t>
            </a:r>
            <a:r>
              <a:rPr lang="en-US" sz="2400" dirty="0"/>
              <a:t> é </a:t>
            </a:r>
            <a:r>
              <a:rPr lang="en-US" sz="2400" dirty="0" err="1"/>
              <a:t>essencial</a:t>
            </a:r>
            <a:r>
              <a:rPr lang="en-US" sz="2400" dirty="0"/>
              <a:t> para </a:t>
            </a:r>
            <a:r>
              <a:rPr lang="en-US" sz="2400" dirty="0" err="1"/>
              <a:t>reduzir</a:t>
            </a:r>
            <a:r>
              <a:rPr lang="en-US" sz="2400" dirty="0"/>
              <a:t> custos, </a:t>
            </a:r>
            <a:r>
              <a:rPr lang="en-US" sz="2400" dirty="0" err="1"/>
              <a:t>garantir</a:t>
            </a:r>
            <a:r>
              <a:rPr lang="en-US" sz="2400" dirty="0"/>
              <a:t> </a:t>
            </a:r>
            <a:r>
              <a:rPr lang="en-US" sz="2400" dirty="0" err="1"/>
              <a:t>bom</a:t>
            </a:r>
            <a:r>
              <a:rPr lang="en-US" sz="2400" dirty="0"/>
              <a:t> </a:t>
            </a:r>
            <a:r>
              <a:rPr lang="en-US" sz="2400" dirty="0" err="1"/>
              <a:t>funcionamento</a:t>
            </a:r>
            <a:r>
              <a:rPr lang="en-US" sz="2400" dirty="0"/>
              <a:t> e </a:t>
            </a:r>
            <a:r>
              <a:rPr lang="en-US" sz="2400" dirty="0" err="1"/>
              <a:t>segurança</a:t>
            </a:r>
            <a:endParaRPr lang="en-US" sz="2400" dirty="0"/>
          </a:p>
          <a:p>
            <a:r>
              <a:rPr lang="en-US" sz="2400" dirty="0" err="1"/>
              <a:t>Utiliza</a:t>
            </a:r>
            <a:r>
              <a:rPr lang="en-US" sz="2400" dirty="0"/>
              <a:t> </a:t>
            </a:r>
            <a:r>
              <a:rPr lang="en-US" sz="2400" dirty="0" err="1"/>
              <a:t>valores</a:t>
            </a:r>
            <a:r>
              <a:rPr lang="en-US" sz="2400" dirty="0"/>
              <a:t> </a:t>
            </a:r>
            <a:r>
              <a:rPr lang="en-US" sz="2400" dirty="0" err="1"/>
              <a:t>digitais</a:t>
            </a:r>
            <a:r>
              <a:rPr lang="en-US" sz="2400" dirty="0"/>
              <a:t> de </a:t>
            </a:r>
            <a:r>
              <a:rPr lang="en-US" sz="2400" dirty="0" err="1"/>
              <a:t>tensão</a:t>
            </a:r>
            <a:r>
              <a:rPr lang="en-US" sz="2400" dirty="0"/>
              <a:t>, </a:t>
            </a:r>
            <a:r>
              <a:rPr lang="en-US" sz="2400" dirty="0" err="1"/>
              <a:t>som</a:t>
            </a:r>
            <a:r>
              <a:rPr lang="en-US" sz="2400" dirty="0"/>
              <a:t>, </a:t>
            </a:r>
            <a:r>
              <a:rPr lang="en-US" sz="2400" dirty="0" err="1"/>
              <a:t>temperatura</a:t>
            </a:r>
            <a:r>
              <a:rPr lang="en-US" sz="2400" dirty="0"/>
              <a:t>, </a:t>
            </a:r>
            <a:r>
              <a:rPr lang="en-US" sz="2400" dirty="0" err="1"/>
              <a:t>vibração</a:t>
            </a:r>
            <a:r>
              <a:rPr lang="en-US" sz="2400" dirty="0"/>
              <a:t>, </a:t>
            </a:r>
            <a:r>
              <a:rPr lang="en-US" sz="2400" dirty="0" err="1"/>
              <a:t>corrente</a:t>
            </a:r>
            <a:endParaRPr lang="en-US" sz="2400" dirty="0"/>
          </a:p>
          <a:p>
            <a:r>
              <a:rPr lang="en-US" sz="2400" dirty="0" err="1"/>
              <a:t>Desenvolvimento</a:t>
            </a:r>
            <a:r>
              <a:rPr lang="en-US" sz="2400" dirty="0"/>
              <a:t> </a:t>
            </a:r>
            <a:r>
              <a:rPr lang="en-US" sz="2400" dirty="0" err="1"/>
              <a:t>moderno</a:t>
            </a:r>
            <a:r>
              <a:rPr lang="en-US" sz="2400" dirty="0"/>
              <a:t> de CNNs </a:t>
            </a:r>
            <a:r>
              <a:rPr lang="en-US" sz="2400" dirty="0" err="1"/>
              <a:t>focado</a:t>
            </a:r>
            <a:r>
              <a:rPr lang="en-US" sz="2400" dirty="0"/>
              <a:t> para desktops e </a:t>
            </a:r>
            <a:r>
              <a:rPr lang="en-US" sz="2400" dirty="0" err="1"/>
              <a:t>servidores</a:t>
            </a:r>
            <a:endParaRPr lang="en-US" sz="2200" dirty="0"/>
          </a:p>
          <a:p>
            <a:r>
              <a:rPr lang="en-US" sz="2400" dirty="0"/>
              <a:t>CNN </a:t>
            </a:r>
            <a:r>
              <a:rPr lang="en-US" sz="2400" dirty="0" err="1"/>
              <a:t>reduzida</a:t>
            </a:r>
            <a:r>
              <a:rPr lang="en-US" sz="2400" dirty="0"/>
              <a:t> </a:t>
            </a:r>
            <a:r>
              <a:rPr lang="en-US" sz="2400" dirty="0" err="1"/>
              <a:t>desenvolvida</a:t>
            </a:r>
            <a:r>
              <a:rPr lang="en-US" sz="2400" dirty="0"/>
              <a:t> com </a:t>
            </a:r>
            <a:r>
              <a:rPr lang="en-US" sz="2400" dirty="0" err="1"/>
              <a:t>sucesso</a:t>
            </a:r>
            <a:r>
              <a:rPr lang="en-US" sz="2400" dirty="0"/>
              <a:t> para dataset </a:t>
            </a:r>
            <a:r>
              <a:rPr lang="en-US" sz="2400" dirty="0" err="1"/>
              <a:t>próprio</a:t>
            </a:r>
            <a:r>
              <a:rPr lang="en-US" sz="2400" dirty="0"/>
              <a:t> dos </a:t>
            </a:r>
            <a:r>
              <a:rPr lang="en-US" sz="2400" dirty="0" err="1"/>
              <a:t>desenvolvedores</a:t>
            </a:r>
            <a:endParaRPr lang="en-US" sz="2400" dirty="0"/>
          </a:p>
          <a:p>
            <a:r>
              <a:rPr lang="en-US" sz="2400" dirty="0" err="1"/>
              <a:t>Testar</a:t>
            </a:r>
            <a:r>
              <a:rPr lang="en-US" sz="2400" dirty="0"/>
              <a:t> </a:t>
            </a:r>
            <a:r>
              <a:rPr lang="en-US" sz="2400" dirty="0" err="1"/>
              <a:t>generalização</a:t>
            </a:r>
            <a:r>
              <a:rPr lang="en-US" sz="2400" dirty="0"/>
              <a:t> e </a:t>
            </a:r>
            <a:r>
              <a:rPr lang="en-US" sz="2400" dirty="0" err="1"/>
              <a:t>validar</a:t>
            </a:r>
            <a:r>
              <a:rPr lang="en-US" sz="2400" dirty="0"/>
              <a:t> CNN </a:t>
            </a:r>
            <a:r>
              <a:rPr lang="en-US" sz="2400" dirty="0" err="1"/>
              <a:t>proposta</a:t>
            </a:r>
            <a:r>
              <a:rPr lang="en-US" sz="2400" dirty="0"/>
              <a:t> com outro dataset</a:t>
            </a:r>
          </a:p>
          <a:p>
            <a:endParaRPr lang="en-US" sz="2400" dirty="0"/>
          </a:p>
        </p:txBody>
      </p:sp>
    </p:spTree>
    <p:extLst>
      <p:ext uri="{BB962C8B-B14F-4D97-AF65-F5344CB8AC3E}">
        <p14:creationId xmlns:p14="http://schemas.microsoft.com/office/powerpoint/2010/main" val="217868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AF5D8E6-16C4-460C-9F80-F7A639C0AF90}"/>
              </a:ext>
            </a:extLst>
          </p:cNvPr>
          <p:cNvSpPr>
            <a:spLocks noGrp="1"/>
          </p:cNvSpPr>
          <p:nvPr>
            <p:ph type="title"/>
          </p:nvPr>
        </p:nvSpPr>
        <p:spPr>
          <a:xfrm>
            <a:off x="673754" y="298206"/>
            <a:ext cx="4203045" cy="1375608"/>
          </a:xfrm>
        </p:spPr>
        <p:txBody>
          <a:bodyPr anchor="ctr">
            <a:normAutofit/>
          </a:bodyPr>
          <a:lstStyle/>
          <a:p>
            <a:r>
              <a:rPr lang="en-US" dirty="0">
                <a:solidFill>
                  <a:schemeClr val="bg1"/>
                </a:solidFill>
              </a:rPr>
              <a:t>O dataset CWRU</a:t>
            </a:r>
            <a:endParaRPr lang="pt-BR" dirty="0">
              <a:solidFill>
                <a:schemeClr val="bg1"/>
              </a:solidFill>
            </a:endParaRPr>
          </a:p>
        </p:txBody>
      </p:sp>
      <p:sp>
        <p:nvSpPr>
          <p:cNvPr id="3" name="Content Placeholder 2">
            <a:extLst>
              <a:ext uri="{FF2B5EF4-FFF2-40B4-BE49-F238E27FC236}">
                <a16:creationId xmlns:a16="http://schemas.microsoft.com/office/drawing/2014/main" id="{C5E25A89-6818-4C3C-B9FE-A34AA6E04110}"/>
              </a:ext>
            </a:extLst>
          </p:cNvPr>
          <p:cNvSpPr>
            <a:spLocks noGrp="1"/>
          </p:cNvSpPr>
          <p:nvPr>
            <p:ph idx="1"/>
          </p:nvPr>
        </p:nvSpPr>
        <p:spPr>
          <a:xfrm>
            <a:off x="108488" y="1673817"/>
            <a:ext cx="4618495" cy="4788976"/>
          </a:xfrm>
        </p:spPr>
        <p:txBody>
          <a:bodyPr>
            <a:normAutofit/>
          </a:bodyPr>
          <a:lstStyle/>
          <a:p>
            <a:pPr>
              <a:lnSpc>
                <a:spcPct val="90000"/>
              </a:lnSpc>
            </a:pPr>
            <a:r>
              <a:rPr lang="pt-BR" dirty="0">
                <a:solidFill>
                  <a:schemeClr val="bg1"/>
                </a:solidFill>
              </a:rPr>
              <a:t>Feito pela Case Western Reserve </a:t>
            </a:r>
            <a:r>
              <a:rPr lang="pt-BR" dirty="0" err="1">
                <a:solidFill>
                  <a:schemeClr val="bg1"/>
                </a:solidFill>
              </a:rPr>
              <a:t>University</a:t>
            </a:r>
            <a:endParaRPr lang="pt-BR" dirty="0">
              <a:solidFill>
                <a:schemeClr val="bg1"/>
              </a:solidFill>
            </a:endParaRPr>
          </a:p>
          <a:p>
            <a:pPr>
              <a:lnSpc>
                <a:spcPct val="90000"/>
              </a:lnSpc>
            </a:pPr>
            <a:r>
              <a:rPr lang="pt-BR" dirty="0">
                <a:solidFill>
                  <a:schemeClr val="bg1"/>
                </a:solidFill>
              </a:rPr>
              <a:t>Amplamente utilizado como benchmarking por trabalhos da área</a:t>
            </a:r>
          </a:p>
          <a:p>
            <a:pPr>
              <a:lnSpc>
                <a:spcPct val="90000"/>
              </a:lnSpc>
            </a:pPr>
            <a:r>
              <a:rPr lang="pt-BR" dirty="0">
                <a:solidFill>
                  <a:schemeClr val="bg1"/>
                </a:solidFill>
              </a:rPr>
              <a:t>Vasta gama de dados contemplando velocidade, defeitos e tipo de aquisição de dados</a:t>
            </a:r>
          </a:p>
          <a:p>
            <a:pPr>
              <a:lnSpc>
                <a:spcPct val="90000"/>
              </a:lnSpc>
            </a:pPr>
            <a:r>
              <a:rPr lang="pt-BR" dirty="0">
                <a:solidFill>
                  <a:schemeClr val="bg1"/>
                </a:solidFill>
              </a:rPr>
              <a:t>Motor de 2hp, conectado a um dinamômetro, com defeitos introduzidos na esfera, na parte interna e na parte externa do rolamento do lado do eixo e no rolamento do ventilador</a:t>
            </a:r>
          </a:p>
          <a:p>
            <a:pPr>
              <a:lnSpc>
                <a:spcPct val="90000"/>
              </a:lnSpc>
            </a:pPr>
            <a:r>
              <a:rPr lang="pt-BR" dirty="0">
                <a:solidFill>
                  <a:schemeClr val="bg1"/>
                </a:solidFill>
              </a:rPr>
              <a:t>Sensores de vibração no eixo, no ventilador e na base</a:t>
            </a:r>
          </a:p>
          <a:p>
            <a:pPr>
              <a:lnSpc>
                <a:spcPct val="90000"/>
              </a:lnSpc>
            </a:pPr>
            <a:r>
              <a:rPr lang="pt-BR" dirty="0">
                <a:solidFill>
                  <a:schemeClr val="bg1"/>
                </a:solidFill>
              </a:rPr>
              <a:t>Captura de dados em 12 kHz e 48 kHz</a:t>
            </a:r>
          </a:p>
          <a:p>
            <a:pPr>
              <a:lnSpc>
                <a:spcPct val="90000"/>
              </a:lnSpc>
            </a:pPr>
            <a:endParaRPr lang="pt-BR" sz="1400" dirty="0">
              <a:solidFill>
                <a:schemeClr val="bg1"/>
              </a:solidFill>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5" name="Picture 4">
            <a:extLst>
              <a:ext uri="{FF2B5EF4-FFF2-40B4-BE49-F238E27FC236}">
                <a16:creationId xmlns:a16="http://schemas.microsoft.com/office/drawing/2014/main" id="{488529A8-4AFB-46F3-AC94-39DC9592D255}"/>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876799" y="1518834"/>
            <a:ext cx="7315201" cy="4283344"/>
          </a:xfrm>
          <a:prstGeom prst="rect">
            <a:avLst/>
          </a:prstGeom>
          <a:noFill/>
        </p:spPr>
      </p:pic>
    </p:spTree>
    <p:extLst>
      <p:ext uri="{BB962C8B-B14F-4D97-AF65-F5344CB8AC3E}">
        <p14:creationId xmlns:p14="http://schemas.microsoft.com/office/powerpoint/2010/main" val="104779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DF72-1905-402E-BEFF-7FE0A2F6A181}"/>
              </a:ext>
            </a:extLst>
          </p:cNvPr>
          <p:cNvSpPr>
            <a:spLocks noGrp="1"/>
          </p:cNvSpPr>
          <p:nvPr>
            <p:ph type="title"/>
          </p:nvPr>
        </p:nvSpPr>
        <p:spPr>
          <a:xfrm>
            <a:off x="149678" y="217714"/>
            <a:ext cx="8596668" cy="1320800"/>
          </a:xfrm>
        </p:spPr>
        <p:txBody>
          <a:bodyPr/>
          <a:lstStyle/>
          <a:p>
            <a:r>
              <a:rPr lang="en-US" dirty="0"/>
              <a:t>O dataset CWRU – 12 kHz</a:t>
            </a:r>
            <a:endParaRPr lang="pt-BR" dirty="0"/>
          </a:p>
        </p:txBody>
      </p:sp>
      <p:graphicFrame>
        <p:nvGraphicFramePr>
          <p:cNvPr id="7" name="Table 6">
            <a:extLst>
              <a:ext uri="{FF2B5EF4-FFF2-40B4-BE49-F238E27FC236}">
                <a16:creationId xmlns:a16="http://schemas.microsoft.com/office/drawing/2014/main" id="{A05D7D08-C17F-42E9-9DFD-24D26507EEF1}"/>
              </a:ext>
            </a:extLst>
          </p:cNvPr>
          <p:cNvGraphicFramePr>
            <a:graphicFrameLocks noGrp="1"/>
          </p:cNvGraphicFramePr>
          <p:nvPr>
            <p:extLst>
              <p:ext uri="{D42A27DB-BD31-4B8C-83A1-F6EECF244321}">
                <p14:modId xmlns:p14="http://schemas.microsoft.com/office/powerpoint/2010/main" val="2137815277"/>
              </p:ext>
            </p:extLst>
          </p:nvPr>
        </p:nvGraphicFramePr>
        <p:xfrm>
          <a:off x="-1" y="795648"/>
          <a:ext cx="9761517" cy="6073395"/>
        </p:xfrm>
        <a:graphic>
          <a:graphicData uri="http://schemas.openxmlformats.org/drawingml/2006/table">
            <a:tbl>
              <a:tblPr firstRow="1" firstCol="1" bandRow="1">
                <a:tableStyleId>{5C22544A-7EE6-4342-B048-85BDC9FD1C3A}</a:tableStyleId>
              </a:tblPr>
              <a:tblGrid>
                <a:gridCol w="1057497">
                  <a:extLst>
                    <a:ext uri="{9D8B030D-6E8A-4147-A177-3AD203B41FA5}">
                      <a16:colId xmlns:a16="http://schemas.microsoft.com/office/drawing/2014/main" val="4132132430"/>
                    </a:ext>
                  </a:extLst>
                </a:gridCol>
                <a:gridCol w="1525237">
                  <a:extLst>
                    <a:ext uri="{9D8B030D-6E8A-4147-A177-3AD203B41FA5}">
                      <a16:colId xmlns:a16="http://schemas.microsoft.com/office/drawing/2014/main" val="2059722915"/>
                    </a:ext>
                  </a:extLst>
                </a:gridCol>
                <a:gridCol w="1809948">
                  <a:extLst>
                    <a:ext uri="{9D8B030D-6E8A-4147-A177-3AD203B41FA5}">
                      <a16:colId xmlns:a16="http://schemas.microsoft.com/office/drawing/2014/main" val="1209866435"/>
                    </a:ext>
                  </a:extLst>
                </a:gridCol>
                <a:gridCol w="793124">
                  <a:extLst>
                    <a:ext uri="{9D8B030D-6E8A-4147-A177-3AD203B41FA5}">
                      <a16:colId xmlns:a16="http://schemas.microsoft.com/office/drawing/2014/main" val="1253967570"/>
                    </a:ext>
                  </a:extLst>
                </a:gridCol>
                <a:gridCol w="793124">
                  <a:extLst>
                    <a:ext uri="{9D8B030D-6E8A-4147-A177-3AD203B41FA5}">
                      <a16:colId xmlns:a16="http://schemas.microsoft.com/office/drawing/2014/main" val="3276168843"/>
                    </a:ext>
                  </a:extLst>
                </a:gridCol>
                <a:gridCol w="1504900">
                  <a:extLst>
                    <a:ext uri="{9D8B030D-6E8A-4147-A177-3AD203B41FA5}">
                      <a16:colId xmlns:a16="http://schemas.microsoft.com/office/drawing/2014/main" val="3709090454"/>
                    </a:ext>
                  </a:extLst>
                </a:gridCol>
                <a:gridCol w="1260863">
                  <a:extLst>
                    <a:ext uri="{9D8B030D-6E8A-4147-A177-3AD203B41FA5}">
                      <a16:colId xmlns:a16="http://schemas.microsoft.com/office/drawing/2014/main" val="1111125974"/>
                    </a:ext>
                  </a:extLst>
                </a:gridCol>
                <a:gridCol w="1016824">
                  <a:extLst>
                    <a:ext uri="{9D8B030D-6E8A-4147-A177-3AD203B41FA5}">
                      <a16:colId xmlns:a16="http://schemas.microsoft.com/office/drawing/2014/main" val="1805254291"/>
                    </a:ext>
                  </a:extLst>
                </a:gridCol>
              </a:tblGrid>
              <a:tr h="293934">
                <a:tc>
                  <a:txBody>
                    <a:bodyPr/>
                    <a:lstStyle/>
                    <a:p>
                      <a:pPr marL="0" marR="0" indent="0" algn="l">
                        <a:lnSpc>
                          <a:spcPct val="107000"/>
                        </a:lnSpc>
                        <a:spcBef>
                          <a:spcPts val="0"/>
                        </a:spcBef>
                        <a:spcAft>
                          <a:spcPts val="0"/>
                        </a:spcAft>
                      </a:pPr>
                      <a:r>
                        <a:rPr lang="pt-BR" sz="1400" dirty="0">
                          <a:effectLst/>
                        </a:rPr>
                        <a:t>Tabela 1</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847217484"/>
                  </a:ext>
                </a:extLst>
              </a:tr>
              <a:tr h="477632">
                <a:tc gridSpan="8">
                  <a:txBody>
                    <a:bodyPr/>
                    <a:lstStyle/>
                    <a:p>
                      <a:pPr marL="0" marR="0" indent="0" algn="l">
                        <a:lnSpc>
                          <a:spcPct val="107000"/>
                        </a:lnSpc>
                        <a:spcBef>
                          <a:spcPts val="0"/>
                        </a:spcBef>
                        <a:spcAft>
                          <a:spcPts val="0"/>
                        </a:spcAft>
                      </a:pPr>
                      <a:r>
                        <a:rPr lang="pt-BR" sz="1400" dirty="0">
                          <a:effectLst/>
                        </a:rPr>
                        <a:t>"12 k drive </a:t>
                      </a:r>
                      <a:r>
                        <a:rPr lang="pt-BR" sz="1400" dirty="0" err="1">
                          <a:effectLst/>
                        </a:rPr>
                        <a:t>end</a:t>
                      </a:r>
                      <a:r>
                        <a:rPr lang="pt-BR" sz="1400" dirty="0">
                          <a:effectLst/>
                        </a:rPr>
                        <a:t> </a:t>
                      </a:r>
                      <a:r>
                        <a:rPr lang="pt-BR" sz="1400" dirty="0" err="1">
                          <a:effectLst/>
                        </a:rPr>
                        <a:t>bearing</a:t>
                      </a:r>
                      <a:r>
                        <a:rPr lang="pt-BR" sz="1400" dirty="0">
                          <a:effectLst/>
                        </a:rPr>
                        <a:t> </a:t>
                      </a:r>
                      <a:r>
                        <a:rPr lang="pt-BR" sz="1400" dirty="0" err="1">
                          <a:effectLst/>
                        </a:rPr>
                        <a:t>fault</a:t>
                      </a:r>
                      <a:r>
                        <a:rPr lang="pt-BR" sz="1400" dirty="0">
                          <a:effectLst/>
                        </a:rPr>
                        <a:t> data"; f =12 kHz; variáveis capturadas: DE, FE e BA (falhas de 0,007" a 0,021"); DE (falha de 0,0028"). </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227822858"/>
                  </a:ext>
                </a:extLst>
              </a:tr>
              <a:tr h="477632">
                <a:tc>
                  <a:txBody>
                    <a:bodyPr/>
                    <a:lstStyle/>
                    <a:p>
                      <a:pPr marL="0" marR="0" indent="0" algn="ctr">
                        <a:lnSpc>
                          <a:spcPct val="107000"/>
                        </a:lnSpc>
                        <a:spcBef>
                          <a:spcPts val="0"/>
                        </a:spcBef>
                        <a:spcAft>
                          <a:spcPts val="0"/>
                        </a:spcAft>
                      </a:pPr>
                      <a:r>
                        <a:rPr lang="pt-BR" sz="1400">
                          <a:effectLst/>
                        </a:rPr>
                        <a:t>Dim. Falha</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Carga no motor</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Velocidade no eixo</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gridSpan="5">
                  <a:txBody>
                    <a:bodyPr/>
                    <a:lstStyle/>
                    <a:p>
                      <a:pPr marL="0" marR="0" indent="0" algn="ctr">
                        <a:lnSpc>
                          <a:spcPct val="107000"/>
                        </a:lnSpc>
                        <a:spcBef>
                          <a:spcPts val="0"/>
                        </a:spcBef>
                        <a:spcAft>
                          <a:spcPts val="0"/>
                        </a:spcAft>
                      </a:pPr>
                      <a:r>
                        <a:rPr lang="pt-BR" sz="1400">
                          <a:effectLst/>
                        </a:rPr>
                        <a:t>Número do dataset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954406055"/>
                  </a:ext>
                </a:extLst>
              </a:tr>
              <a:tr h="471708">
                <a:tc>
                  <a:txBody>
                    <a:bodyPr/>
                    <a:lstStyle/>
                    <a:p>
                      <a:pPr marL="0" marR="0" indent="0" algn="ctr">
                        <a:lnSpc>
                          <a:spcPct val="107000"/>
                        </a:lnSpc>
                        <a:spcBef>
                          <a:spcPts val="0"/>
                        </a:spcBef>
                        <a:spcAft>
                          <a:spcPts val="0"/>
                        </a:spcAft>
                      </a:pPr>
                      <a:r>
                        <a:rPr lang="pt-BR" sz="1400">
                          <a:effectLst/>
                        </a:rPr>
                        <a:t>mm</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hp</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rpm</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RI</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Esfera</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RE centralizado</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RE ortogonal</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RE oposto</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683243146"/>
                  </a:ext>
                </a:extLst>
              </a:tr>
              <a:tr h="271324">
                <a:tc>
                  <a:txBody>
                    <a:bodyPr/>
                    <a:lstStyle/>
                    <a:p>
                      <a:pPr marL="0" marR="0" indent="0" algn="ctr">
                        <a:lnSpc>
                          <a:spcPct val="107000"/>
                        </a:lnSpc>
                        <a:spcBef>
                          <a:spcPts val="0"/>
                        </a:spcBef>
                        <a:spcAft>
                          <a:spcPts val="0"/>
                        </a:spcAft>
                      </a:pPr>
                      <a:r>
                        <a:rPr lang="pt-BR" sz="1400">
                          <a:effectLst/>
                        </a:rPr>
                        <a:t>0,18</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1797</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105</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118</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130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144</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156</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293170905"/>
                  </a:ext>
                </a:extLst>
              </a:tr>
              <a:tr h="271324">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1772</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106</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119</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131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145</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158</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865656320"/>
                  </a:ext>
                </a:extLst>
              </a:tr>
              <a:tr h="271324">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1750</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107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120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132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146</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159</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69999035"/>
                  </a:ext>
                </a:extLst>
              </a:tr>
              <a:tr h="271324">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1730</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108</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121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133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147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160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036205022"/>
                  </a:ext>
                </a:extLst>
              </a:tr>
              <a:tr h="271324">
                <a:tc>
                  <a:txBody>
                    <a:bodyPr/>
                    <a:lstStyle/>
                    <a:p>
                      <a:pPr marL="0" marR="0" indent="0" algn="ctr">
                        <a:lnSpc>
                          <a:spcPct val="107000"/>
                        </a:lnSpc>
                        <a:spcBef>
                          <a:spcPts val="0"/>
                        </a:spcBef>
                        <a:spcAft>
                          <a:spcPts val="0"/>
                        </a:spcAft>
                      </a:pPr>
                      <a:r>
                        <a:rPr lang="pt-BR" sz="1400">
                          <a:effectLst/>
                        </a:rPr>
                        <a:t>0,36</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1797</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169</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185</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197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08859947"/>
                  </a:ext>
                </a:extLst>
              </a:tr>
              <a:tr h="271324">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1772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170</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186</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198</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585576126"/>
                  </a:ext>
                </a:extLst>
              </a:tr>
              <a:tr h="271324">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1750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171</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187</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199</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241545396"/>
                  </a:ext>
                </a:extLst>
              </a:tr>
              <a:tr h="271324">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1730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188</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200</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761599701"/>
                  </a:ext>
                </a:extLst>
              </a:tr>
              <a:tr h="271324">
                <a:tc>
                  <a:txBody>
                    <a:bodyPr/>
                    <a:lstStyle/>
                    <a:p>
                      <a:pPr marL="0" marR="0" indent="0" algn="ctr">
                        <a:lnSpc>
                          <a:spcPct val="107000"/>
                        </a:lnSpc>
                        <a:spcBef>
                          <a:spcPts val="0"/>
                        </a:spcBef>
                        <a:spcAft>
                          <a:spcPts val="0"/>
                        </a:spcAft>
                      </a:pPr>
                      <a:r>
                        <a:rPr lang="pt-BR" sz="1400" b="0" dirty="0">
                          <a:solidFill>
                            <a:schemeClr val="tx1"/>
                          </a:solidFill>
                          <a:effectLst/>
                        </a:rPr>
                        <a:t>0,53</a:t>
                      </a:r>
                      <a:endParaRPr lang="pt-BR" sz="14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1797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209</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222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234</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246</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258</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433822640"/>
                  </a:ext>
                </a:extLst>
              </a:tr>
              <a:tr h="271324">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1772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210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223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235</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247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259</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754639855"/>
                  </a:ext>
                </a:extLst>
              </a:tr>
              <a:tr h="271324">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1750</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211</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224</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236</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248</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260</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814889511"/>
                  </a:ext>
                </a:extLst>
              </a:tr>
              <a:tr h="271324">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1730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212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225</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237</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249</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261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217876465"/>
                  </a:ext>
                </a:extLst>
              </a:tr>
              <a:tr h="271324">
                <a:tc>
                  <a:txBody>
                    <a:bodyPr/>
                    <a:lstStyle/>
                    <a:p>
                      <a:pPr marL="0" marR="0" indent="0" algn="ctr">
                        <a:lnSpc>
                          <a:spcPct val="107000"/>
                        </a:lnSpc>
                        <a:spcBef>
                          <a:spcPts val="0"/>
                        </a:spcBef>
                        <a:spcAft>
                          <a:spcPts val="0"/>
                        </a:spcAft>
                      </a:pPr>
                      <a:r>
                        <a:rPr lang="pt-BR" sz="1400">
                          <a:effectLst/>
                        </a:rPr>
                        <a:t>0,71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1797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3001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3005</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526162521"/>
                  </a:ext>
                </a:extLst>
              </a:tr>
              <a:tr h="271324">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1772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3002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3006</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004733115"/>
                  </a:ext>
                </a:extLst>
              </a:tr>
              <a:tr h="271324">
                <a:tc>
                  <a:txBody>
                    <a:bodyPr/>
                    <a:lstStyle/>
                    <a:p>
                      <a:pPr indent="274320" algn="just">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1750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3003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3007</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372841701"/>
                  </a:ext>
                </a:extLst>
              </a:tr>
              <a:tr h="282629">
                <a:tc>
                  <a:txBody>
                    <a:bodyPr/>
                    <a:lstStyle/>
                    <a:p>
                      <a:pPr marL="0" marR="0" indent="0" algn="ctr">
                        <a:lnSpc>
                          <a:spcPct val="107000"/>
                        </a:lnSpc>
                        <a:spcBef>
                          <a:spcPts val="0"/>
                        </a:spcBef>
                        <a:spcAft>
                          <a:spcPts val="0"/>
                        </a:spcAft>
                      </a:pPr>
                      <a:r>
                        <a:rPr lang="pt-BR" sz="1400">
                          <a:effectLst/>
                        </a:rPr>
                        <a:t> </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1730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3004</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3008</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274002758"/>
                  </a:ext>
                </a:extLst>
              </a:tr>
            </a:tbl>
          </a:graphicData>
        </a:graphic>
      </p:graphicFrame>
    </p:spTree>
    <p:extLst>
      <p:ext uri="{BB962C8B-B14F-4D97-AF65-F5344CB8AC3E}">
        <p14:creationId xmlns:p14="http://schemas.microsoft.com/office/powerpoint/2010/main" val="3138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DF72-1905-402E-BEFF-7FE0A2F6A181}"/>
              </a:ext>
            </a:extLst>
          </p:cNvPr>
          <p:cNvSpPr>
            <a:spLocks noGrp="1"/>
          </p:cNvSpPr>
          <p:nvPr>
            <p:ph type="title"/>
          </p:nvPr>
        </p:nvSpPr>
        <p:spPr/>
        <p:txBody>
          <a:bodyPr/>
          <a:lstStyle/>
          <a:p>
            <a:r>
              <a:rPr lang="en-US" dirty="0"/>
              <a:t>O dataset CWRU – 48 kHz</a:t>
            </a:r>
            <a:endParaRPr lang="pt-BR" dirty="0"/>
          </a:p>
        </p:txBody>
      </p:sp>
      <p:graphicFrame>
        <p:nvGraphicFramePr>
          <p:cNvPr id="4" name="Table 3">
            <a:extLst>
              <a:ext uri="{FF2B5EF4-FFF2-40B4-BE49-F238E27FC236}">
                <a16:creationId xmlns:a16="http://schemas.microsoft.com/office/drawing/2014/main" id="{23075D97-3259-47B9-99B7-0DF708E58CF6}"/>
              </a:ext>
            </a:extLst>
          </p:cNvPr>
          <p:cNvGraphicFramePr>
            <a:graphicFrameLocks noGrp="1"/>
          </p:cNvGraphicFramePr>
          <p:nvPr>
            <p:extLst>
              <p:ext uri="{D42A27DB-BD31-4B8C-83A1-F6EECF244321}">
                <p14:modId xmlns:p14="http://schemas.microsoft.com/office/powerpoint/2010/main" val="2146440652"/>
              </p:ext>
            </p:extLst>
          </p:nvPr>
        </p:nvGraphicFramePr>
        <p:xfrm>
          <a:off x="0" y="1255363"/>
          <a:ext cx="9546958" cy="5602632"/>
        </p:xfrm>
        <a:graphic>
          <a:graphicData uri="http://schemas.openxmlformats.org/drawingml/2006/table">
            <a:tbl>
              <a:tblPr firstRow="1" firstCol="1" bandRow="1">
                <a:tableStyleId>{5C22544A-7EE6-4342-B048-85BDC9FD1C3A}</a:tableStyleId>
              </a:tblPr>
              <a:tblGrid>
                <a:gridCol w="1034254">
                  <a:extLst>
                    <a:ext uri="{9D8B030D-6E8A-4147-A177-3AD203B41FA5}">
                      <a16:colId xmlns:a16="http://schemas.microsoft.com/office/drawing/2014/main" val="3485870500"/>
                    </a:ext>
                  </a:extLst>
                </a:gridCol>
                <a:gridCol w="1491712">
                  <a:extLst>
                    <a:ext uri="{9D8B030D-6E8A-4147-A177-3AD203B41FA5}">
                      <a16:colId xmlns:a16="http://schemas.microsoft.com/office/drawing/2014/main" val="1820233325"/>
                    </a:ext>
                  </a:extLst>
                </a:gridCol>
                <a:gridCol w="1770165">
                  <a:extLst>
                    <a:ext uri="{9D8B030D-6E8A-4147-A177-3AD203B41FA5}">
                      <a16:colId xmlns:a16="http://schemas.microsoft.com/office/drawing/2014/main" val="3484422353"/>
                    </a:ext>
                  </a:extLst>
                </a:gridCol>
                <a:gridCol w="775691">
                  <a:extLst>
                    <a:ext uri="{9D8B030D-6E8A-4147-A177-3AD203B41FA5}">
                      <a16:colId xmlns:a16="http://schemas.microsoft.com/office/drawing/2014/main" val="3223610165"/>
                    </a:ext>
                  </a:extLst>
                </a:gridCol>
                <a:gridCol w="775691">
                  <a:extLst>
                    <a:ext uri="{9D8B030D-6E8A-4147-A177-3AD203B41FA5}">
                      <a16:colId xmlns:a16="http://schemas.microsoft.com/office/drawing/2014/main" val="3267846127"/>
                    </a:ext>
                  </a:extLst>
                </a:gridCol>
                <a:gridCol w="1471822">
                  <a:extLst>
                    <a:ext uri="{9D8B030D-6E8A-4147-A177-3AD203B41FA5}">
                      <a16:colId xmlns:a16="http://schemas.microsoft.com/office/drawing/2014/main" val="2060138388"/>
                    </a:ext>
                  </a:extLst>
                </a:gridCol>
                <a:gridCol w="1233149">
                  <a:extLst>
                    <a:ext uri="{9D8B030D-6E8A-4147-A177-3AD203B41FA5}">
                      <a16:colId xmlns:a16="http://schemas.microsoft.com/office/drawing/2014/main" val="3751612968"/>
                    </a:ext>
                  </a:extLst>
                </a:gridCol>
                <a:gridCol w="994474">
                  <a:extLst>
                    <a:ext uri="{9D8B030D-6E8A-4147-A177-3AD203B41FA5}">
                      <a16:colId xmlns:a16="http://schemas.microsoft.com/office/drawing/2014/main" val="1581519123"/>
                    </a:ext>
                  </a:extLst>
                </a:gridCol>
              </a:tblGrid>
              <a:tr h="344004">
                <a:tc>
                  <a:txBody>
                    <a:bodyPr/>
                    <a:lstStyle/>
                    <a:p>
                      <a:pPr marL="0" marR="0" indent="0" algn="l">
                        <a:lnSpc>
                          <a:spcPct val="107000"/>
                        </a:lnSpc>
                        <a:spcBef>
                          <a:spcPts val="0"/>
                        </a:spcBef>
                        <a:spcAft>
                          <a:spcPts val="0"/>
                        </a:spcAft>
                      </a:pPr>
                      <a:r>
                        <a:rPr lang="pt-BR" sz="1400" dirty="0">
                          <a:effectLst/>
                        </a:rPr>
                        <a:t>Tabela 2</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75977860"/>
                  </a:ext>
                </a:extLst>
              </a:tr>
              <a:tr h="330772">
                <a:tc gridSpan="8">
                  <a:txBody>
                    <a:bodyPr/>
                    <a:lstStyle/>
                    <a:p>
                      <a:pPr marL="0" marR="0" indent="0" algn="l">
                        <a:lnSpc>
                          <a:spcPct val="107000"/>
                        </a:lnSpc>
                        <a:spcBef>
                          <a:spcPts val="0"/>
                        </a:spcBef>
                        <a:spcAft>
                          <a:spcPts val="0"/>
                        </a:spcAft>
                      </a:pPr>
                      <a:r>
                        <a:rPr lang="pt-BR" sz="1400" dirty="0">
                          <a:effectLst/>
                        </a:rPr>
                        <a:t>"48 k drive </a:t>
                      </a:r>
                      <a:r>
                        <a:rPr lang="pt-BR" sz="1400" dirty="0" err="1">
                          <a:effectLst/>
                        </a:rPr>
                        <a:t>end</a:t>
                      </a:r>
                      <a:r>
                        <a:rPr lang="pt-BR" sz="1400" dirty="0">
                          <a:effectLst/>
                        </a:rPr>
                        <a:t> </a:t>
                      </a:r>
                      <a:r>
                        <a:rPr lang="pt-BR" sz="1400" dirty="0" err="1">
                          <a:effectLst/>
                        </a:rPr>
                        <a:t>bearing</a:t>
                      </a:r>
                      <a:r>
                        <a:rPr lang="pt-BR" sz="1400" dirty="0">
                          <a:effectLst/>
                        </a:rPr>
                        <a:t> </a:t>
                      </a:r>
                      <a:r>
                        <a:rPr lang="pt-BR" sz="1400" dirty="0" err="1">
                          <a:effectLst/>
                        </a:rPr>
                        <a:t>fault</a:t>
                      </a:r>
                      <a:r>
                        <a:rPr lang="pt-BR" sz="1400" dirty="0">
                          <a:effectLst/>
                        </a:rPr>
                        <a:t> data"; f =48 kHz; variáveis capturadas: DE e FE.</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680105295"/>
                  </a:ext>
                </a:extLst>
              </a:tr>
              <a:tr h="552061">
                <a:tc>
                  <a:txBody>
                    <a:bodyPr/>
                    <a:lstStyle/>
                    <a:p>
                      <a:pPr marL="0" marR="0" indent="0" algn="ctr">
                        <a:lnSpc>
                          <a:spcPct val="107000"/>
                        </a:lnSpc>
                        <a:spcBef>
                          <a:spcPts val="0"/>
                        </a:spcBef>
                        <a:spcAft>
                          <a:spcPts val="0"/>
                        </a:spcAft>
                      </a:pPr>
                      <a:r>
                        <a:rPr lang="pt-BR" sz="1400">
                          <a:effectLst/>
                        </a:rPr>
                        <a:t>Dim. Falha</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Carga no motor</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Velocidade no eixo</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gridSpan="5">
                  <a:txBody>
                    <a:bodyPr/>
                    <a:lstStyle/>
                    <a:p>
                      <a:pPr marL="0" marR="0" indent="0" algn="ctr">
                        <a:lnSpc>
                          <a:spcPct val="107000"/>
                        </a:lnSpc>
                        <a:spcBef>
                          <a:spcPts val="0"/>
                        </a:spcBef>
                        <a:spcAft>
                          <a:spcPts val="0"/>
                        </a:spcAft>
                      </a:pPr>
                      <a:r>
                        <a:rPr lang="pt-BR" sz="1400">
                          <a:effectLst/>
                        </a:rPr>
                        <a:t>Número do dataset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101840850"/>
                  </a:ext>
                </a:extLst>
              </a:tr>
              <a:tr h="552061">
                <a:tc>
                  <a:txBody>
                    <a:bodyPr/>
                    <a:lstStyle/>
                    <a:p>
                      <a:pPr marL="0" marR="0" indent="0" algn="ctr">
                        <a:lnSpc>
                          <a:spcPct val="107000"/>
                        </a:lnSpc>
                        <a:spcBef>
                          <a:spcPts val="0"/>
                        </a:spcBef>
                        <a:spcAft>
                          <a:spcPts val="0"/>
                        </a:spcAft>
                      </a:pPr>
                      <a:r>
                        <a:rPr lang="pt-BR" sz="1400">
                          <a:effectLst/>
                        </a:rPr>
                        <a:t>mm</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hp</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rpm</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RI</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Esfera</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RE centralizado</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RE ortogonal</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RE oposto</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354810102"/>
                  </a:ext>
                </a:extLst>
              </a:tr>
              <a:tr h="317542">
                <a:tc>
                  <a:txBody>
                    <a:bodyPr/>
                    <a:lstStyle/>
                    <a:p>
                      <a:pPr marL="0" marR="0" indent="0" algn="ctr">
                        <a:lnSpc>
                          <a:spcPct val="107000"/>
                        </a:lnSpc>
                        <a:spcBef>
                          <a:spcPts val="0"/>
                        </a:spcBef>
                        <a:spcAft>
                          <a:spcPts val="0"/>
                        </a:spcAft>
                      </a:pPr>
                      <a:r>
                        <a:rPr lang="pt-BR" sz="1400">
                          <a:effectLst/>
                        </a:rPr>
                        <a:t>0,18</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1797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109</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122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135</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148</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161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27251859"/>
                  </a:ext>
                </a:extLst>
              </a:tr>
              <a:tr h="317542">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1772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110</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123</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136</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149</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162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453314151"/>
                  </a:ext>
                </a:extLst>
              </a:tr>
              <a:tr h="317542">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1750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124</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137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150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163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184509047"/>
                  </a:ext>
                </a:extLst>
              </a:tr>
              <a:tr h="317542">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1730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112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125</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138</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151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164</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722526923"/>
                  </a:ext>
                </a:extLst>
              </a:tr>
              <a:tr h="317542">
                <a:tc>
                  <a:txBody>
                    <a:bodyPr/>
                    <a:lstStyle/>
                    <a:p>
                      <a:pPr marL="0" marR="0" indent="0" algn="ctr">
                        <a:lnSpc>
                          <a:spcPct val="107000"/>
                        </a:lnSpc>
                        <a:spcBef>
                          <a:spcPts val="0"/>
                        </a:spcBef>
                        <a:spcAft>
                          <a:spcPts val="0"/>
                        </a:spcAft>
                      </a:pPr>
                      <a:r>
                        <a:rPr lang="pt-BR" sz="1400">
                          <a:effectLst/>
                        </a:rPr>
                        <a:t>0,36</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1797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174</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189</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201</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211075217"/>
                  </a:ext>
                </a:extLst>
              </a:tr>
              <a:tr h="317542">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1772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175</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190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202</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553812663"/>
                  </a:ext>
                </a:extLst>
              </a:tr>
              <a:tr h="317542">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1750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176</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191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203</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102933179"/>
                  </a:ext>
                </a:extLst>
              </a:tr>
              <a:tr h="317542">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1730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192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204</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287123365"/>
                  </a:ext>
                </a:extLst>
              </a:tr>
              <a:tr h="317542">
                <a:tc>
                  <a:txBody>
                    <a:bodyPr/>
                    <a:lstStyle/>
                    <a:p>
                      <a:pPr marL="0" marR="0" indent="0" algn="ctr">
                        <a:lnSpc>
                          <a:spcPct val="107000"/>
                        </a:lnSpc>
                        <a:spcBef>
                          <a:spcPts val="0"/>
                        </a:spcBef>
                        <a:spcAft>
                          <a:spcPts val="0"/>
                        </a:spcAft>
                      </a:pPr>
                      <a:r>
                        <a:rPr lang="pt-BR" sz="1400" dirty="0">
                          <a:solidFill>
                            <a:schemeClr val="tx1"/>
                          </a:solidFill>
                          <a:effectLst/>
                        </a:rPr>
                        <a:t>0,53</a:t>
                      </a:r>
                      <a:endParaRPr lang="pt-B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1797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213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226</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238</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250</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262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393566248"/>
                  </a:ext>
                </a:extLst>
              </a:tr>
              <a:tr h="317542">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1772</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214</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227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239</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251</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263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525965007"/>
                  </a:ext>
                </a:extLst>
              </a:tr>
              <a:tr h="317542">
                <a:tc>
                  <a:txBody>
                    <a:bodyPr/>
                    <a:lstStyle/>
                    <a:p>
                      <a:pPr indent="274320" algn="l">
                        <a:lnSpc>
                          <a:spcPct val="107000"/>
                        </a:lnSpc>
                      </a:pPr>
                      <a:endParaRPr lang="pt-BR" sz="1400">
                        <a:effectLst/>
                        <a:latin typeface="Calibri" panose="020F0502020204030204" pitchFamily="34"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1750</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215</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228</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240</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252</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b="1" dirty="0">
                          <a:effectLst/>
                        </a:rPr>
                        <a:t>264</a:t>
                      </a:r>
                      <a:endParaRPr lang="pt-BR"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681107614"/>
                  </a:ext>
                </a:extLst>
              </a:tr>
              <a:tr h="330772">
                <a:tc>
                  <a:txBody>
                    <a:bodyPr/>
                    <a:lstStyle/>
                    <a:p>
                      <a:pPr marL="0" marR="0" indent="0" algn="ctr">
                        <a:lnSpc>
                          <a:spcPct val="107000"/>
                        </a:lnSpc>
                        <a:spcBef>
                          <a:spcPts val="0"/>
                        </a:spcBef>
                        <a:spcAft>
                          <a:spcPts val="0"/>
                        </a:spcAft>
                      </a:pPr>
                      <a:r>
                        <a:rPr lang="pt-BR" sz="1400">
                          <a:effectLst/>
                        </a:rPr>
                        <a:t> </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1730</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217</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229</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241</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a:effectLst/>
                        </a:rPr>
                        <a:t>253</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indent="0" algn="ctr">
                        <a:lnSpc>
                          <a:spcPct val="107000"/>
                        </a:lnSpc>
                        <a:spcBef>
                          <a:spcPts val="0"/>
                        </a:spcBef>
                        <a:spcAft>
                          <a:spcPts val="0"/>
                        </a:spcAft>
                      </a:pPr>
                      <a:r>
                        <a:rPr lang="pt-BR" sz="1400" dirty="0">
                          <a:effectLst/>
                        </a:rPr>
                        <a:t>265</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609106972"/>
                  </a:ext>
                </a:extLst>
              </a:tr>
            </a:tbl>
          </a:graphicData>
        </a:graphic>
      </p:graphicFrame>
    </p:spTree>
    <p:extLst>
      <p:ext uri="{BB962C8B-B14F-4D97-AF65-F5344CB8AC3E}">
        <p14:creationId xmlns:p14="http://schemas.microsoft.com/office/powerpoint/2010/main" val="249088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DF72-1905-402E-BEFF-7FE0A2F6A181}"/>
              </a:ext>
            </a:extLst>
          </p:cNvPr>
          <p:cNvSpPr>
            <a:spLocks noGrp="1"/>
          </p:cNvSpPr>
          <p:nvPr>
            <p:ph type="title"/>
          </p:nvPr>
        </p:nvSpPr>
        <p:spPr>
          <a:xfrm>
            <a:off x="0" y="0"/>
            <a:ext cx="8596668" cy="711200"/>
          </a:xfrm>
        </p:spPr>
        <p:txBody>
          <a:bodyPr/>
          <a:lstStyle/>
          <a:p>
            <a:r>
              <a:rPr lang="en-US" dirty="0"/>
              <a:t>O dataset CWRU - </a:t>
            </a:r>
            <a:r>
              <a:rPr lang="en-US" dirty="0" err="1"/>
              <a:t>exemplos</a:t>
            </a:r>
            <a:endParaRPr lang="pt-BR" dirty="0"/>
          </a:p>
        </p:txBody>
      </p:sp>
      <p:pic>
        <p:nvPicPr>
          <p:cNvPr id="5" name="Picture 4" descr="A close up of a device&#10;&#10;Description automatically generated">
            <a:extLst>
              <a:ext uri="{FF2B5EF4-FFF2-40B4-BE49-F238E27FC236}">
                <a16:creationId xmlns:a16="http://schemas.microsoft.com/office/drawing/2014/main" id="{44BC8382-03C7-4ACF-9BD0-5081CD4A955F}"/>
              </a:ext>
            </a:extLst>
          </p:cNvPr>
          <p:cNvPicPr/>
          <p:nvPr/>
        </p:nvPicPr>
        <p:blipFill>
          <a:blip r:embed="rId2">
            <a:extLst>
              <a:ext uri="{28A0092B-C50C-407E-A947-70E740481C1C}">
                <a14:useLocalDpi xmlns:a14="http://schemas.microsoft.com/office/drawing/2010/main" val="0"/>
              </a:ext>
            </a:extLst>
          </a:blip>
          <a:stretch>
            <a:fillRect/>
          </a:stretch>
        </p:blipFill>
        <p:spPr>
          <a:xfrm>
            <a:off x="0" y="711200"/>
            <a:ext cx="12192000" cy="2108200"/>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A6A6376C-1815-4C0E-9A35-23E38036B29E}"/>
              </a:ext>
            </a:extLst>
          </p:cNvPr>
          <p:cNvPicPr/>
          <p:nvPr/>
        </p:nvPicPr>
        <p:blipFill>
          <a:blip r:embed="rId3">
            <a:extLst>
              <a:ext uri="{28A0092B-C50C-407E-A947-70E740481C1C}">
                <a14:useLocalDpi xmlns:a14="http://schemas.microsoft.com/office/drawing/2010/main" val="0"/>
              </a:ext>
            </a:extLst>
          </a:blip>
          <a:stretch>
            <a:fillRect/>
          </a:stretch>
        </p:blipFill>
        <p:spPr>
          <a:xfrm>
            <a:off x="0" y="2819400"/>
            <a:ext cx="12192000" cy="2055495"/>
          </a:xfrm>
          <a:prstGeom prst="rect">
            <a:avLst/>
          </a:prstGeom>
        </p:spPr>
      </p:pic>
      <p:pic>
        <p:nvPicPr>
          <p:cNvPr id="7" name="Picture 6" descr="A close up of a beach&#10;&#10;Description automatically generated">
            <a:extLst>
              <a:ext uri="{FF2B5EF4-FFF2-40B4-BE49-F238E27FC236}">
                <a16:creationId xmlns:a16="http://schemas.microsoft.com/office/drawing/2014/main" id="{2D1EF372-73F0-4CEA-BBB2-B36A80D5A21A}"/>
              </a:ext>
            </a:extLst>
          </p:cNvPr>
          <p:cNvPicPr/>
          <p:nvPr/>
        </p:nvPicPr>
        <p:blipFill>
          <a:blip r:embed="rId4">
            <a:extLst>
              <a:ext uri="{28A0092B-C50C-407E-A947-70E740481C1C}">
                <a14:useLocalDpi xmlns:a14="http://schemas.microsoft.com/office/drawing/2010/main" val="0"/>
              </a:ext>
            </a:extLst>
          </a:blip>
          <a:stretch>
            <a:fillRect/>
          </a:stretch>
        </p:blipFill>
        <p:spPr>
          <a:xfrm>
            <a:off x="0" y="4874895"/>
            <a:ext cx="12192000" cy="2110105"/>
          </a:xfrm>
          <a:prstGeom prst="rect">
            <a:avLst/>
          </a:prstGeom>
        </p:spPr>
      </p:pic>
    </p:spTree>
    <p:extLst>
      <p:ext uri="{BB962C8B-B14F-4D97-AF65-F5344CB8AC3E}">
        <p14:creationId xmlns:p14="http://schemas.microsoft.com/office/powerpoint/2010/main" val="311539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E0DF-4687-4ACA-A03A-FE7ADB85D85D}"/>
              </a:ext>
            </a:extLst>
          </p:cNvPr>
          <p:cNvSpPr>
            <a:spLocks noGrp="1"/>
          </p:cNvSpPr>
          <p:nvPr>
            <p:ph type="title"/>
          </p:nvPr>
        </p:nvSpPr>
        <p:spPr/>
        <p:txBody>
          <a:bodyPr/>
          <a:lstStyle/>
          <a:p>
            <a:r>
              <a:rPr lang="en-US" dirty="0" err="1"/>
              <a:t>Preparação</a:t>
            </a:r>
            <a:r>
              <a:rPr lang="en-US" dirty="0"/>
              <a:t> dos Dados de </a:t>
            </a:r>
            <a:r>
              <a:rPr lang="en-US" dirty="0" err="1"/>
              <a:t>Vibração</a:t>
            </a:r>
            <a:endParaRPr lang="pt-BR" dirty="0"/>
          </a:p>
        </p:txBody>
      </p:sp>
      <p:sp>
        <p:nvSpPr>
          <p:cNvPr id="3" name="Content Placeholder 2">
            <a:extLst>
              <a:ext uri="{FF2B5EF4-FFF2-40B4-BE49-F238E27FC236}">
                <a16:creationId xmlns:a16="http://schemas.microsoft.com/office/drawing/2014/main" id="{69251C45-39B2-4A91-A5C3-ADCCDFCE27FA}"/>
              </a:ext>
            </a:extLst>
          </p:cNvPr>
          <p:cNvSpPr>
            <a:spLocks noGrp="1"/>
          </p:cNvSpPr>
          <p:nvPr>
            <p:ph idx="1"/>
          </p:nvPr>
        </p:nvSpPr>
        <p:spPr>
          <a:xfrm>
            <a:off x="677334" y="1476375"/>
            <a:ext cx="9000066" cy="4564987"/>
          </a:xfrm>
        </p:spPr>
        <p:txBody>
          <a:bodyPr>
            <a:normAutofit lnSpcReduction="10000"/>
          </a:bodyPr>
          <a:lstStyle/>
          <a:p>
            <a:r>
              <a:rPr lang="en-US" sz="2400" dirty="0"/>
              <a:t>Como CNNs </a:t>
            </a:r>
            <a:r>
              <a:rPr lang="en-US" sz="2400" dirty="0" err="1"/>
              <a:t>trabalham</a:t>
            </a:r>
            <a:r>
              <a:rPr lang="en-US" sz="2400" dirty="0"/>
              <a:t> com imagens, e </a:t>
            </a:r>
            <a:r>
              <a:rPr lang="en-US" sz="2400" dirty="0" err="1"/>
              <a:t>vibração</a:t>
            </a:r>
            <a:r>
              <a:rPr lang="en-US" sz="2400" dirty="0"/>
              <a:t> é 1D, </a:t>
            </a:r>
            <a:r>
              <a:rPr lang="en-US" sz="2400" dirty="0" err="1"/>
              <a:t>existe</a:t>
            </a:r>
            <a:r>
              <a:rPr lang="en-US" sz="2400" dirty="0"/>
              <a:t> um </a:t>
            </a:r>
            <a:r>
              <a:rPr lang="en-US" sz="2400" dirty="0" err="1"/>
              <a:t>pré-tratamento</a:t>
            </a:r>
            <a:r>
              <a:rPr lang="en-US" sz="2400" dirty="0"/>
              <a:t> do </a:t>
            </a:r>
            <a:r>
              <a:rPr lang="en-US" sz="2400" dirty="0" err="1"/>
              <a:t>sinal</a:t>
            </a:r>
            <a:r>
              <a:rPr lang="en-US" sz="2400" dirty="0"/>
              <a:t> antes do </a:t>
            </a:r>
            <a:r>
              <a:rPr lang="en-US" sz="2400" dirty="0" err="1"/>
              <a:t>treinamento</a:t>
            </a:r>
            <a:r>
              <a:rPr lang="en-US" sz="2400" dirty="0"/>
              <a:t> e </a:t>
            </a:r>
            <a:r>
              <a:rPr lang="en-US" sz="2400" dirty="0" err="1"/>
              <a:t>inferência</a:t>
            </a:r>
            <a:endParaRPr lang="en-US" sz="2400" dirty="0"/>
          </a:p>
          <a:p>
            <a:r>
              <a:rPr lang="en-US" sz="2400" dirty="0"/>
              <a:t>Entre </a:t>
            </a:r>
            <a:r>
              <a:rPr lang="en-US" sz="2400" dirty="0" err="1"/>
              <a:t>vários</a:t>
            </a:r>
            <a:r>
              <a:rPr lang="en-US" sz="2400" dirty="0"/>
              <a:t> </a:t>
            </a:r>
            <a:r>
              <a:rPr lang="en-US" sz="2400" dirty="0" err="1"/>
              <a:t>métodos</a:t>
            </a:r>
            <a:r>
              <a:rPr lang="en-US" sz="2400" dirty="0"/>
              <a:t> </a:t>
            </a:r>
            <a:r>
              <a:rPr lang="en-US" sz="2400" dirty="0" err="1"/>
              <a:t>existentes</a:t>
            </a:r>
            <a:r>
              <a:rPr lang="en-US" sz="2400" dirty="0"/>
              <a:t>, o </a:t>
            </a:r>
            <a:r>
              <a:rPr lang="en-US" sz="2400" dirty="0" err="1"/>
              <a:t>utilizado</a:t>
            </a:r>
            <a:r>
              <a:rPr lang="en-US" sz="2400" dirty="0"/>
              <a:t> é o “</a:t>
            </a:r>
            <a:r>
              <a:rPr lang="en-US" sz="2400" dirty="0" err="1"/>
              <a:t>espectro</a:t>
            </a:r>
            <a:r>
              <a:rPr lang="en-US" sz="2400" dirty="0"/>
              <a:t> de </a:t>
            </a:r>
            <a:r>
              <a:rPr lang="en-US" sz="2400" dirty="0" err="1"/>
              <a:t>logaritmo</a:t>
            </a:r>
            <a:r>
              <a:rPr lang="en-US" sz="2400" dirty="0"/>
              <a:t> base 2” (base two logarithmic spectrum – B2LS) do </a:t>
            </a:r>
            <a:r>
              <a:rPr lang="en-US" sz="2400" dirty="0" err="1"/>
              <a:t>sinal</a:t>
            </a:r>
            <a:r>
              <a:rPr lang="en-US" sz="2400" dirty="0"/>
              <a:t> de </a:t>
            </a:r>
            <a:r>
              <a:rPr lang="en-US" sz="2400" dirty="0" err="1"/>
              <a:t>vibração</a:t>
            </a:r>
            <a:endParaRPr lang="en-US" sz="2400" dirty="0"/>
          </a:p>
          <a:p>
            <a:r>
              <a:rPr lang="en-US" sz="2400" dirty="0" err="1"/>
              <a:t>Em</a:t>
            </a:r>
            <a:r>
              <a:rPr lang="en-US" sz="2400" dirty="0"/>
              <a:t> </a:t>
            </a:r>
            <a:r>
              <a:rPr lang="en-US" sz="2400" dirty="0" err="1"/>
              <a:t>caso</a:t>
            </a:r>
            <a:r>
              <a:rPr lang="en-US" sz="2400" dirty="0"/>
              <a:t> de </a:t>
            </a:r>
            <a:r>
              <a:rPr lang="en-US" sz="2400" dirty="0" err="1"/>
              <a:t>falhas</a:t>
            </a:r>
            <a:r>
              <a:rPr lang="en-US" sz="2400" dirty="0"/>
              <a:t>, </a:t>
            </a:r>
            <a:r>
              <a:rPr lang="en-US" sz="2400" dirty="0" err="1"/>
              <a:t>aparecem</a:t>
            </a:r>
            <a:r>
              <a:rPr lang="en-US" sz="2400" dirty="0"/>
              <a:t> </a:t>
            </a:r>
            <a:r>
              <a:rPr lang="en-US" sz="2400" dirty="0" err="1"/>
              <a:t>impulsos</a:t>
            </a:r>
            <a:r>
              <a:rPr lang="en-US" sz="2400" dirty="0"/>
              <a:t> no </a:t>
            </a:r>
            <a:r>
              <a:rPr lang="en-US" sz="2400" dirty="0" err="1"/>
              <a:t>sinal</a:t>
            </a:r>
            <a:r>
              <a:rPr lang="en-US" sz="2400" dirty="0"/>
              <a:t> de </a:t>
            </a:r>
            <a:r>
              <a:rPr lang="en-US" sz="2400" dirty="0" err="1"/>
              <a:t>vibração</a:t>
            </a:r>
            <a:r>
              <a:rPr lang="en-US" sz="2400" dirty="0"/>
              <a:t>, </a:t>
            </a:r>
            <a:r>
              <a:rPr lang="en-US" sz="2400" dirty="0" err="1"/>
              <a:t>alguns</a:t>
            </a:r>
            <a:r>
              <a:rPr lang="en-US" sz="2400" dirty="0"/>
              <a:t> com </a:t>
            </a:r>
            <a:r>
              <a:rPr lang="en-US" sz="2400" dirty="0" err="1"/>
              <a:t>potência</a:t>
            </a:r>
            <a:r>
              <a:rPr lang="en-US" sz="2400" dirty="0"/>
              <a:t> </a:t>
            </a:r>
            <a:r>
              <a:rPr lang="en-US" sz="2400" dirty="0" err="1"/>
              <a:t>relativamente</a:t>
            </a:r>
            <a:r>
              <a:rPr lang="en-US" sz="2400" dirty="0"/>
              <a:t> </a:t>
            </a:r>
            <a:r>
              <a:rPr lang="en-US" sz="2400" dirty="0" err="1"/>
              <a:t>muito</a:t>
            </a:r>
            <a:r>
              <a:rPr lang="en-US" sz="2400" dirty="0"/>
              <a:t> </a:t>
            </a:r>
            <a:r>
              <a:rPr lang="en-US" sz="2400" dirty="0" err="1"/>
              <a:t>alta</a:t>
            </a:r>
            <a:r>
              <a:rPr lang="en-US" sz="2400" dirty="0"/>
              <a:t>, “</a:t>
            </a:r>
            <a:r>
              <a:rPr lang="en-US" sz="2400" dirty="0" err="1"/>
              <a:t>ofuscando</a:t>
            </a:r>
            <a:r>
              <a:rPr lang="en-US" sz="2400" dirty="0"/>
              <a:t>” </a:t>
            </a:r>
            <a:r>
              <a:rPr lang="en-US" sz="2400" dirty="0" err="1"/>
              <a:t>outras</a:t>
            </a:r>
            <a:r>
              <a:rPr lang="en-US" sz="2400" dirty="0"/>
              <a:t> components</a:t>
            </a:r>
          </a:p>
          <a:p>
            <a:r>
              <a:rPr lang="en-US" sz="2400" dirty="0"/>
              <a:t>B2LS </a:t>
            </a:r>
            <a:r>
              <a:rPr lang="en-US" sz="2400" dirty="0" err="1"/>
              <a:t>reduz</a:t>
            </a:r>
            <a:r>
              <a:rPr lang="en-US" sz="2400" dirty="0"/>
              <a:t> </a:t>
            </a:r>
            <a:r>
              <a:rPr lang="en-US" sz="2400" dirty="0" err="1"/>
              <a:t>essa</a:t>
            </a:r>
            <a:r>
              <a:rPr lang="en-US" sz="2400" dirty="0"/>
              <a:t> </a:t>
            </a:r>
            <a:r>
              <a:rPr lang="en-US" sz="2400" dirty="0" err="1"/>
              <a:t>diferença</a:t>
            </a:r>
            <a:r>
              <a:rPr lang="en-US" sz="2400" dirty="0"/>
              <a:t> de amplitude entre </a:t>
            </a:r>
            <a:r>
              <a:rPr lang="en-US" sz="2400" dirty="0" err="1"/>
              <a:t>os</a:t>
            </a:r>
            <a:r>
              <a:rPr lang="en-US" sz="2400" dirty="0"/>
              <a:t> components da </a:t>
            </a:r>
            <a:r>
              <a:rPr lang="en-US" sz="2400" dirty="0" err="1"/>
              <a:t>frequência</a:t>
            </a:r>
            <a:r>
              <a:rPr lang="en-US" sz="2400" dirty="0"/>
              <a:t>, </a:t>
            </a:r>
            <a:r>
              <a:rPr lang="en-US" sz="2400" dirty="0" err="1"/>
              <a:t>melhorando</a:t>
            </a:r>
            <a:r>
              <a:rPr lang="en-US" sz="2400" dirty="0"/>
              <a:t> </a:t>
            </a:r>
            <a:r>
              <a:rPr lang="en-US" sz="2400" dirty="0" err="1"/>
              <a:t>qualidade</a:t>
            </a:r>
            <a:r>
              <a:rPr lang="en-US" sz="2400" dirty="0"/>
              <a:t> da </a:t>
            </a:r>
            <a:r>
              <a:rPr lang="en-US" sz="2400" dirty="0" err="1"/>
              <a:t>imagem</a:t>
            </a:r>
            <a:r>
              <a:rPr lang="en-US" sz="2400" dirty="0"/>
              <a:t> e da </a:t>
            </a:r>
            <a:r>
              <a:rPr lang="en-US" sz="2400" dirty="0" err="1"/>
              <a:t>subsequente</a:t>
            </a:r>
            <a:r>
              <a:rPr lang="en-US" sz="2400" dirty="0"/>
              <a:t> </a:t>
            </a:r>
            <a:r>
              <a:rPr lang="en-US" sz="2400" dirty="0" err="1"/>
              <a:t>classificação</a:t>
            </a:r>
            <a:endParaRPr lang="en-US" sz="2400" dirty="0"/>
          </a:p>
          <a:p>
            <a:endParaRPr lang="pt-BR" dirty="0"/>
          </a:p>
        </p:txBody>
      </p:sp>
    </p:spTree>
    <p:extLst>
      <p:ext uri="{BB962C8B-B14F-4D97-AF65-F5344CB8AC3E}">
        <p14:creationId xmlns:p14="http://schemas.microsoft.com/office/powerpoint/2010/main" val="391047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D464-CC5D-491A-83E3-EA4C48DA267D}"/>
              </a:ext>
            </a:extLst>
          </p:cNvPr>
          <p:cNvSpPr>
            <a:spLocks noGrp="1"/>
          </p:cNvSpPr>
          <p:nvPr>
            <p:ph type="title"/>
          </p:nvPr>
        </p:nvSpPr>
        <p:spPr>
          <a:xfrm>
            <a:off x="610659" y="316231"/>
            <a:ext cx="8596668" cy="1320800"/>
          </a:xfrm>
        </p:spPr>
        <p:txBody>
          <a:bodyPr/>
          <a:lstStyle/>
          <a:p>
            <a:r>
              <a:rPr lang="en-US" dirty="0" err="1"/>
              <a:t>Preparação</a:t>
            </a:r>
            <a:r>
              <a:rPr lang="en-US" dirty="0"/>
              <a:t> dos Dados de </a:t>
            </a:r>
            <a:r>
              <a:rPr lang="en-US" dirty="0" err="1"/>
              <a:t>Vibração</a:t>
            </a:r>
            <a:endParaRPr lang="pt-BR" dirty="0"/>
          </a:p>
        </p:txBody>
      </p:sp>
      <p:sp>
        <p:nvSpPr>
          <p:cNvPr id="3" name="Content Placeholder 2">
            <a:extLst>
              <a:ext uri="{FF2B5EF4-FFF2-40B4-BE49-F238E27FC236}">
                <a16:creationId xmlns:a16="http://schemas.microsoft.com/office/drawing/2014/main" id="{29BC5819-C0CE-486A-BD5D-553FF37ED452}"/>
              </a:ext>
            </a:extLst>
          </p:cNvPr>
          <p:cNvSpPr>
            <a:spLocks noGrp="1"/>
          </p:cNvSpPr>
          <p:nvPr>
            <p:ph idx="1"/>
          </p:nvPr>
        </p:nvSpPr>
        <p:spPr>
          <a:xfrm>
            <a:off x="610659" y="1124270"/>
            <a:ext cx="8596668" cy="1058861"/>
          </a:xfrm>
        </p:spPr>
        <p:txBody>
          <a:bodyPr/>
          <a:lstStyle/>
          <a:p>
            <a:r>
              <a:rPr lang="pt-BR" dirty="0"/>
              <a:t>Para uma imagem de resolução </a:t>
            </a:r>
            <a:r>
              <a:rPr lang="pt-BR" i="1" dirty="0"/>
              <a:t>M x N</a:t>
            </a:r>
            <a:r>
              <a:rPr lang="pt-BR" dirty="0"/>
              <a:t>, o sinal de vibração é dado por </a:t>
            </a:r>
            <a:r>
              <a:rPr lang="pt-BR" b="1" i="1" dirty="0"/>
              <a:t>V[n]</a:t>
            </a:r>
            <a:r>
              <a:rPr lang="pt-BR" b="1" dirty="0"/>
              <a:t> </a:t>
            </a:r>
            <a:r>
              <a:rPr lang="pt-BR" dirty="0"/>
              <a:t>com </a:t>
            </a:r>
            <a:r>
              <a:rPr lang="pt-BR" i="1" dirty="0"/>
              <a:t>n = 1, 2, 3... 2MN</a:t>
            </a:r>
            <a:endParaRPr lang="pt-BR" dirty="0"/>
          </a:p>
          <a:p>
            <a:r>
              <a:rPr lang="pt-BR" dirty="0"/>
              <a:t>o B2LS de </a:t>
            </a:r>
            <a:r>
              <a:rPr lang="pt-BR" b="1" i="1" dirty="0"/>
              <a:t>V[n]</a:t>
            </a:r>
            <a:r>
              <a:rPr lang="pt-BR" dirty="0"/>
              <a:t> pode ser obtido por: </a:t>
            </a:r>
          </a:p>
        </p:txBody>
      </p:sp>
      <p:pic>
        <p:nvPicPr>
          <p:cNvPr id="8" name="Picture 7" descr="A picture containing table&#10;&#10;Description automatically generated">
            <a:extLst>
              <a:ext uri="{FF2B5EF4-FFF2-40B4-BE49-F238E27FC236}">
                <a16:creationId xmlns:a16="http://schemas.microsoft.com/office/drawing/2014/main" id="{F2EFCF26-A1CB-484C-8017-2846E462E64E}"/>
              </a:ext>
            </a:extLst>
          </p:cNvPr>
          <p:cNvPicPr>
            <a:picLocks noChangeAspect="1"/>
          </p:cNvPicPr>
          <p:nvPr/>
        </p:nvPicPr>
        <p:blipFill>
          <a:blip r:embed="rId2"/>
          <a:stretch>
            <a:fillRect/>
          </a:stretch>
        </p:blipFill>
        <p:spPr>
          <a:xfrm>
            <a:off x="706107" y="2181545"/>
            <a:ext cx="4290432" cy="1798476"/>
          </a:xfrm>
          <a:prstGeom prst="rect">
            <a:avLst/>
          </a:prstGeom>
        </p:spPr>
      </p:pic>
      <p:sp>
        <p:nvSpPr>
          <p:cNvPr id="9" name="Content Placeholder 2">
            <a:extLst>
              <a:ext uri="{FF2B5EF4-FFF2-40B4-BE49-F238E27FC236}">
                <a16:creationId xmlns:a16="http://schemas.microsoft.com/office/drawing/2014/main" id="{169C1E16-58BA-4E83-9C5F-2FFCD8F086C5}"/>
              </a:ext>
            </a:extLst>
          </p:cNvPr>
          <p:cNvSpPr txBox="1">
            <a:spLocks/>
          </p:cNvSpPr>
          <p:nvPr/>
        </p:nvSpPr>
        <p:spPr>
          <a:xfrm>
            <a:off x="610659" y="3980021"/>
            <a:ext cx="8596668" cy="10588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pt-BR" dirty="0"/>
              <a:t>FFT(∙) é a transformada rápida de Fourier</a:t>
            </a:r>
          </a:p>
          <a:p>
            <a:r>
              <a:rPr lang="pt-BR" dirty="0"/>
              <a:t>A imagem, em escala de cinza, de entrada da CNN é dada por:</a:t>
            </a:r>
          </a:p>
          <a:p>
            <a:endParaRPr lang="pt-BR" dirty="0"/>
          </a:p>
        </p:txBody>
      </p:sp>
      <p:pic>
        <p:nvPicPr>
          <p:cNvPr id="11" name="Picture 10" descr="A picture containing clock&#10;&#10;Description automatically generated">
            <a:extLst>
              <a:ext uri="{FF2B5EF4-FFF2-40B4-BE49-F238E27FC236}">
                <a16:creationId xmlns:a16="http://schemas.microsoft.com/office/drawing/2014/main" id="{2D568AFE-52AC-4835-8F3A-12E1F99C9CE8}"/>
              </a:ext>
            </a:extLst>
          </p:cNvPr>
          <p:cNvPicPr>
            <a:picLocks noChangeAspect="1"/>
          </p:cNvPicPr>
          <p:nvPr/>
        </p:nvPicPr>
        <p:blipFill>
          <a:blip r:embed="rId3"/>
          <a:stretch>
            <a:fillRect/>
          </a:stretch>
        </p:blipFill>
        <p:spPr>
          <a:xfrm>
            <a:off x="706107" y="4839570"/>
            <a:ext cx="5578323" cy="1874682"/>
          </a:xfrm>
          <a:prstGeom prst="rect">
            <a:avLst/>
          </a:prstGeom>
        </p:spPr>
      </p:pic>
    </p:spTree>
    <p:extLst>
      <p:ext uri="{BB962C8B-B14F-4D97-AF65-F5344CB8AC3E}">
        <p14:creationId xmlns:p14="http://schemas.microsoft.com/office/powerpoint/2010/main" val="8204560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1478</Words>
  <Application>Microsoft Office PowerPoint</Application>
  <PresentationFormat>Widescreen</PresentationFormat>
  <Paragraphs>513</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Classificação de Defeitos em Rolamento de Motores Elétricos Utilizando CNN</vt:lpstr>
      <vt:lpstr>Conteúdo</vt:lpstr>
      <vt:lpstr>Introdução</vt:lpstr>
      <vt:lpstr>O dataset CWRU</vt:lpstr>
      <vt:lpstr>O dataset CWRU – 12 kHz</vt:lpstr>
      <vt:lpstr>O dataset CWRU – 48 kHz</vt:lpstr>
      <vt:lpstr>O dataset CWRU - exemplos</vt:lpstr>
      <vt:lpstr>Preparação dos Dados de Vibração</vt:lpstr>
      <vt:lpstr>Preparação dos Dados de Vibração</vt:lpstr>
      <vt:lpstr>As Redes Neurais Convolucionais</vt:lpstr>
      <vt:lpstr>As Redes Neurais Convolucionais</vt:lpstr>
      <vt:lpstr>Testes e Resultados</vt:lpstr>
      <vt:lpstr>Testes e Resultados</vt:lpstr>
      <vt:lpstr>Testes e Resultados</vt:lpstr>
      <vt:lpstr>Conclusões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Classificação de Defeitos em Rolamento de Motores Elétricos Utilizando CNN</dc:title>
  <dc:creator>Caio Alves</dc:creator>
  <cp:lastModifiedBy>Caio Alves</cp:lastModifiedBy>
  <cp:revision>5</cp:revision>
  <dcterms:created xsi:type="dcterms:W3CDTF">2019-11-20T11:59:05Z</dcterms:created>
  <dcterms:modified xsi:type="dcterms:W3CDTF">2019-11-20T13:08:25Z</dcterms:modified>
</cp:coreProperties>
</file>