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67" r:id="rId17"/>
    <p:sldId id="268"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044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err="1"/>
              <a:t>Caio</a:t>
            </a:r>
            <a:r>
              <a:rPr lang="en-US" sz="1850" i="1" dirty="0"/>
              <a:t> Mauro</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48792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562985"/>
            <a:ext cx="10820400" cy="4901609"/>
          </a:xfrm>
          <a:prstGeom prst="rect">
            <a:avLst/>
          </a:prstGeom>
          <a:noFill/>
          <a:ln>
            <a:noFill/>
          </a:ln>
        </p:spPr>
        <p:txBody>
          <a:bodyPr spcFirstLastPara="1" wrap="square" lIns="91425" tIns="45700" rIns="91425" bIns="45700" anchor="t" anchorCtr="0">
            <a:normAutofit fontScale="32500" lnSpcReduction="20000"/>
          </a:bodyPr>
          <a:lstStyle/>
          <a:p>
            <a:pPr marL="0" indent="0">
              <a:spcBef>
                <a:spcPts val="0"/>
              </a:spcBef>
              <a:buSzPts val="2000"/>
              <a:buNone/>
            </a:pPr>
            <a:r>
              <a:rPr lang="en-US" sz="4300" dirty="0">
                <a:latin typeface="Calibri" panose="020F0502020204030204" pitchFamily="34" charset="0"/>
                <a:cs typeface="Calibri" panose="020F0502020204030204" pitchFamily="34" charset="0"/>
              </a:rPr>
              <a:t>The </a:t>
            </a:r>
            <a:r>
              <a:rPr lang="en-US" sz="4300" dirty="0" err="1">
                <a:latin typeface="Calibri" panose="020F0502020204030204" pitchFamily="34" charset="0"/>
                <a:cs typeface="Calibri" panose="020F0502020204030204" pitchFamily="34" charset="0"/>
              </a:rPr>
              <a:t>DevSecOps</a:t>
            </a:r>
            <a:r>
              <a:rPr lang="en-US" sz="4300" dirty="0">
                <a:latin typeface="Calibri" panose="020F0502020204030204" pitchFamily="34" charset="0"/>
                <a:cs typeface="Calibri" panose="020F0502020204030204" pitchFamily="34" charset="0"/>
              </a:rPr>
              <a:t> pipeline is about integrating security practices throughout the software development lifecycle, ensuring that security is considered from the beginning rather than as an afterthought. Here’s how various tools, including Git, </a:t>
            </a:r>
            <a:r>
              <a:rPr lang="en-US" sz="4300" dirty="0" err="1">
                <a:latin typeface="Calibri" panose="020F0502020204030204" pitchFamily="34" charset="0"/>
                <a:cs typeface="Calibri" panose="020F0502020204030204" pitchFamily="34" charset="0"/>
              </a:rPr>
              <a:t>Cppcheck</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Ghidra</a:t>
            </a:r>
            <a:r>
              <a:rPr lang="en-US" sz="4300" dirty="0">
                <a:latin typeface="Calibri" panose="020F0502020204030204" pitchFamily="34" charset="0"/>
                <a:cs typeface="Calibri" panose="020F0502020204030204" pitchFamily="34" charset="0"/>
              </a:rPr>
              <a:t>, OWASP, and Clang-Tidy, fit into this pipeline:</a:t>
            </a:r>
          </a:p>
          <a:p>
            <a:pPr marL="457200" lvl="1" indent="0" algn="l" rtl="0">
              <a:lnSpc>
                <a:spcPct val="90000"/>
              </a:lnSpc>
              <a:spcBef>
                <a:spcPts val="0"/>
              </a:spcBef>
              <a:spcAft>
                <a:spcPts val="0"/>
              </a:spcAft>
              <a:buClr>
                <a:schemeClr val="lt1"/>
              </a:buClr>
              <a:buSzPts val="2000"/>
              <a:buNone/>
            </a:pPr>
            <a:endParaRPr lang="en-US" dirty="0">
              <a:latin typeface="Calibri" panose="020F0502020204030204" pitchFamily="34" charset="0"/>
              <a:cs typeface="Calibri" panose="020F0502020204030204" pitchFamily="34" charset="0"/>
            </a:endParaRPr>
          </a:p>
          <a:p>
            <a:pPr marL="285750" indent="-285750">
              <a:lnSpc>
                <a:spcPct val="170000"/>
              </a:lnSpc>
              <a:spcBef>
                <a:spcPts val="0"/>
              </a:spcBef>
              <a:buSzPts val="2000"/>
            </a:pPr>
            <a:r>
              <a:rPr lang="en-US" sz="4300" b="1" dirty="0">
                <a:latin typeface="Calibri" panose="020F0502020204030204" pitchFamily="34" charset="0"/>
                <a:cs typeface="Calibri" panose="020F0502020204030204" pitchFamily="34" charset="0"/>
              </a:rPr>
              <a:t>OWASP Tools</a:t>
            </a:r>
            <a:r>
              <a:rPr lang="en-US" sz="4300" dirty="0">
                <a:latin typeface="Calibri" panose="020F0502020204030204" pitchFamily="34" charset="0"/>
                <a:cs typeface="Calibri" panose="020F0502020204030204" pitchFamily="34" charset="0"/>
              </a:rPr>
              <a:t>: </a:t>
            </a:r>
            <a:r>
              <a:rPr lang="en-US" sz="4300" i="1" dirty="0">
                <a:latin typeface="Calibri" panose="020F0502020204030204" pitchFamily="34" charset="0"/>
                <a:cs typeface="Calibri" panose="020F0502020204030204" pitchFamily="34" charset="0"/>
              </a:rPr>
              <a:t>Design Phase </a:t>
            </a:r>
            <a:r>
              <a:rPr lang="en-US" sz="4300" dirty="0">
                <a:latin typeface="Calibri" panose="020F0502020204030204" pitchFamily="34" charset="0"/>
                <a:cs typeface="Calibri" panose="020F0502020204030204" pitchFamily="34" charset="0"/>
              </a:rPr>
              <a:t>and </a:t>
            </a:r>
            <a:r>
              <a:rPr lang="en-US" sz="4300" i="1" dirty="0">
                <a:latin typeface="Calibri" panose="020F0502020204030204" pitchFamily="34" charset="0"/>
                <a:cs typeface="Calibri" panose="020F0502020204030204" pitchFamily="34" charset="0"/>
              </a:rPr>
              <a:t>Pre-Production (Verify and Test)</a:t>
            </a:r>
            <a:endParaRPr lang="en-US" sz="4300" dirty="0">
              <a:latin typeface="Calibri" panose="020F0502020204030204" pitchFamily="34" charset="0"/>
              <a:cs typeface="Calibri" panose="020F0502020204030204" pitchFamily="34" charset="0"/>
            </a:endParaRPr>
          </a:p>
          <a:p>
            <a:pPr marL="742950" lvl="1" indent="-285750">
              <a:lnSpc>
                <a:spcPct val="120000"/>
              </a:lnSpc>
              <a:spcBef>
                <a:spcPts val="0"/>
              </a:spcBef>
              <a:buSzPts val="2000"/>
            </a:pPr>
            <a:r>
              <a:rPr lang="en-US" sz="4300" dirty="0">
                <a:latin typeface="Calibri" panose="020F0502020204030204" pitchFamily="34" charset="0"/>
                <a:cs typeface="Calibri" panose="020F0502020204030204" pitchFamily="34" charset="0"/>
              </a:rPr>
              <a:t>OWASP tools, such as OWASP Threat Dragon, help in modeling potential security threats during the design phase, ensuring security is integrated from the start. Additionally, tools like OWASP ZAP are used in pre-production to perform dynamic application security testing (DAST), simulating attacks to identify vulnerabilities from an external perspective.</a:t>
            </a:r>
          </a:p>
          <a:p>
            <a:pPr marL="285750" indent="-285750">
              <a:lnSpc>
                <a:spcPct val="170000"/>
              </a:lnSpc>
              <a:spcBef>
                <a:spcPts val="0"/>
              </a:spcBef>
              <a:buSzPts val="2000"/>
            </a:pPr>
            <a:r>
              <a:rPr lang="en-US" sz="4300" b="1" dirty="0">
                <a:latin typeface="Calibri" panose="020F0502020204030204" pitchFamily="34" charset="0"/>
                <a:cs typeface="Calibri" panose="020F0502020204030204" pitchFamily="34" charset="0"/>
              </a:rPr>
              <a:t>Git</a:t>
            </a:r>
            <a:r>
              <a:rPr lang="en-US" sz="4300" dirty="0">
                <a:latin typeface="Calibri" panose="020F0502020204030204" pitchFamily="34" charset="0"/>
                <a:cs typeface="Calibri" panose="020F0502020204030204" pitchFamily="34" charset="0"/>
              </a:rPr>
              <a:t>: </a:t>
            </a:r>
            <a:r>
              <a:rPr lang="en-US" sz="4300" i="1" dirty="0">
                <a:latin typeface="Calibri" panose="020F0502020204030204" pitchFamily="34" charset="0"/>
                <a:cs typeface="Calibri" panose="020F0502020204030204" pitchFamily="34" charset="0"/>
              </a:rPr>
              <a:t>Coding Phase</a:t>
            </a:r>
          </a:p>
          <a:p>
            <a:pPr marL="742950" lvl="1" indent="-285750">
              <a:lnSpc>
                <a:spcPct val="120000"/>
              </a:lnSpc>
              <a:spcBef>
                <a:spcPts val="0"/>
              </a:spcBef>
              <a:buSzPts val="2000"/>
            </a:pPr>
            <a:r>
              <a:rPr lang="en-US" sz="4300" dirty="0">
                <a:latin typeface="Calibri" panose="020F0502020204030204" pitchFamily="34" charset="0"/>
                <a:cs typeface="Calibri" panose="020F0502020204030204" pitchFamily="34" charset="0"/>
              </a:rPr>
              <a:t>Git is crucial for version control, allowing teams to track code changes, manage branches, and facilitate peer reviews. This process ensures code integrity and allows for early detection of security flaws by making it easier to review changes and revert if necessary.</a:t>
            </a:r>
          </a:p>
          <a:p>
            <a:pPr marL="285750" indent="-285750">
              <a:lnSpc>
                <a:spcPct val="170000"/>
              </a:lnSpc>
              <a:spcBef>
                <a:spcPts val="0"/>
              </a:spcBef>
              <a:buSzPts val="2000"/>
            </a:pPr>
            <a:r>
              <a:rPr lang="en-US" sz="4300" b="1" dirty="0">
                <a:latin typeface="Calibri" panose="020F0502020204030204" pitchFamily="34" charset="0"/>
                <a:cs typeface="Calibri" panose="020F0502020204030204" pitchFamily="34" charset="0"/>
              </a:rPr>
              <a:t>Clang-Tidy</a:t>
            </a:r>
            <a:r>
              <a:rPr lang="en-US" sz="4300" dirty="0">
                <a:latin typeface="Calibri" panose="020F0502020204030204" pitchFamily="34" charset="0"/>
                <a:cs typeface="Calibri" panose="020F0502020204030204" pitchFamily="34" charset="0"/>
              </a:rPr>
              <a:t>: </a:t>
            </a:r>
            <a:r>
              <a:rPr lang="en-US" sz="4300" i="1" dirty="0">
                <a:latin typeface="Calibri" panose="020F0502020204030204" pitchFamily="34" charset="0"/>
                <a:cs typeface="Calibri" panose="020F0502020204030204" pitchFamily="34" charset="0"/>
              </a:rPr>
              <a:t>Coding Phase </a:t>
            </a:r>
            <a:r>
              <a:rPr lang="en-US" sz="4300" dirty="0">
                <a:latin typeface="Calibri" panose="020F0502020204030204" pitchFamily="34" charset="0"/>
                <a:cs typeface="Calibri" panose="020F0502020204030204" pitchFamily="34" charset="0"/>
              </a:rPr>
              <a:t>and </a:t>
            </a:r>
            <a:r>
              <a:rPr lang="en-US" sz="4300" i="1" dirty="0">
                <a:latin typeface="Calibri" panose="020F0502020204030204" pitchFamily="34" charset="0"/>
                <a:cs typeface="Calibri" panose="020F0502020204030204" pitchFamily="34" charset="0"/>
              </a:rPr>
              <a:t>Testing Phase </a:t>
            </a:r>
          </a:p>
          <a:p>
            <a:pPr marL="742950" lvl="1" indent="-285750">
              <a:lnSpc>
                <a:spcPct val="120000"/>
              </a:lnSpc>
              <a:spcBef>
                <a:spcPts val="0"/>
              </a:spcBef>
              <a:buSzPts val="2000"/>
            </a:pPr>
            <a:r>
              <a:rPr lang="en-US" sz="4300" dirty="0">
                <a:latin typeface="Calibri" panose="020F0502020204030204" pitchFamily="34" charset="0"/>
                <a:cs typeface="Calibri" panose="020F0502020204030204" pitchFamily="34" charset="0"/>
              </a:rPr>
              <a:t>Clang-Tidy is a static analysis tool and linter for C++. It's used to enforce coding standards and catch potential bugs and security issues early in development. It ensures that the code adheres to best practices and identifies potential security vulnerabilities before they progress further in the pipeline.</a:t>
            </a:r>
          </a:p>
          <a:p>
            <a:pPr marL="285750" indent="-285750">
              <a:lnSpc>
                <a:spcPct val="170000"/>
              </a:lnSpc>
              <a:spcBef>
                <a:spcPts val="0"/>
              </a:spcBef>
              <a:buSzPts val="2000"/>
            </a:pPr>
            <a:r>
              <a:rPr lang="en-US" sz="4300" b="1" dirty="0" err="1">
                <a:latin typeface="Calibri" panose="020F0502020204030204" pitchFamily="34" charset="0"/>
                <a:cs typeface="Calibri" panose="020F0502020204030204" pitchFamily="34" charset="0"/>
              </a:rPr>
              <a:t>Cppcheck</a:t>
            </a:r>
            <a:r>
              <a:rPr lang="en-US" sz="4300" dirty="0">
                <a:latin typeface="Calibri" panose="020F0502020204030204" pitchFamily="34" charset="0"/>
                <a:cs typeface="Calibri" panose="020F0502020204030204" pitchFamily="34" charset="0"/>
              </a:rPr>
              <a:t>: </a:t>
            </a:r>
            <a:r>
              <a:rPr lang="en-US" sz="4300" i="1" dirty="0">
                <a:latin typeface="Calibri" panose="020F0502020204030204" pitchFamily="34" charset="0"/>
                <a:cs typeface="Calibri" panose="020F0502020204030204" pitchFamily="34" charset="0"/>
              </a:rPr>
              <a:t>Build Phase </a:t>
            </a:r>
            <a:r>
              <a:rPr lang="en-US" sz="4300" dirty="0">
                <a:latin typeface="Calibri" panose="020F0502020204030204" pitchFamily="34" charset="0"/>
                <a:cs typeface="Calibri" panose="020F0502020204030204" pitchFamily="34" charset="0"/>
              </a:rPr>
              <a:t>and </a:t>
            </a:r>
            <a:r>
              <a:rPr lang="en-US" sz="4300" i="1" dirty="0">
                <a:latin typeface="Calibri" panose="020F0502020204030204" pitchFamily="34" charset="0"/>
                <a:cs typeface="Calibri" panose="020F0502020204030204" pitchFamily="34" charset="0"/>
              </a:rPr>
              <a:t>Testing Phase </a:t>
            </a:r>
          </a:p>
          <a:p>
            <a:pPr marL="742950" lvl="1" indent="-285750">
              <a:lnSpc>
                <a:spcPct val="120000"/>
              </a:lnSpc>
              <a:spcBef>
                <a:spcPts val="0"/>
              </a:spcBef>
              <a:buSzPts val="2000"/>
            </a:pPr>
            <a:r>
              <a:rPr lang="en-US" sz="4300" dirty="0" err="1">
                <a:latin typeface="Calibri" panose="020F0502020204030204" pitchFamily="34" charset="0"/>
                <a:cs typeface="Calibri" panose="020F0502020204030204" pitchFamily="34" charset="0"/>
              </a:rPr>
              <a:t>Cppcheck</a:t>
            </a:r>
            <a:r>
              <a:rPr lang="en-US" sz="4300" dirty="0">
                <a:latin typeface="Calibri" panose="020F0502020204030204" pitchFamily="34" charset="0"/>
                <a:cs typeface="Calibri" panose="020F0502020204030204" pitchFamily="34" charset="0"/>
              </a:rPr>
              <a:t> is used to perform static analysis on C/C++ code, identifying bugs, undefined behaviors, and security vulnerabilities during the build process. By integrating </a:t>
            </a:r>
            <a:r>
              <a:rPr lang="en-US" sz="4300" dirty="0" err="1">
                <a:latin typeface="Calibri" panose="020F0502020204030204" pitchFamily="34" charset="0"/>
                <a:cs typeface="Calibri" panose="020F0502020204030204" pitchFamily="34" charset="0"/>
              </a:rPr>
              <a:t>Cppcheck</a:t>
            </a:r>
            <a:r>
              <a:rPr lang="en-US" sz="4300" dirty="0">
                <a:latin typeface="Calibri" panose="020F0502020204030204" pitchFamily="34" charset="0"/>
                <a:cs typeface="Calibri" panose="020F0502020204030204" pitchFamily="34" charset="0"/>
              </a:rPr>
              <a:t> into the CI/CD pipeline, you ensure that only secure, well-tested code moves forward in the development lifecycle.</a:t>
            </a:r>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spcBef>
                <a:spcPts val="0"/>
              </a:spcBef>
              <a:buSzPts val="2000"/>
            </a:pPr>
            <a:r>
              <a:rPr lang="en-US" sz="2000" b="1" dirty="0" err="1">
                <a:latin typeface="Calibri" panose="020F0502020204030204" pitchFamily="34" charset="0"/>
                <a:cs typeface="Calibri" panose="020F0502020204030204" pitchFamily="34" charset="0"/>
              </a:rPr>
              <a:t>Ghidra</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Testing Phase</a:t>
            </a:r>
          </a:p>
          <a:p>
            <a:pPr marL="742950" lvl="1" indent="-285750">
              <a:spcBef>
                <a:spcPts val="0"/>
              </a:spcBef>
              <a:buSzPts val="2000"/>
            </a:pPr>
            <a:r>
              <a:rPr lang="en-US" sz="1800" dirty="0" err="1">
                <a:latin typeface="Calibri" panose="020F0502020204030204" pitchFamily="34" charset="0"/>
                <a:cs typeface="Calibri" panose="020F0502020204030204" pitchFamily="34" charset="0"/>
              </a:rPr>
              <a:t>Ghidra</a:t>
            </a:r>
            <a:r>
              <a:rPr lang="en-US" sz="1800" dirty="0">
                <a:latin typeface="Calibri" panose="020F0502020204030204" pitchFamily="34" charset="0"/>
                <a:cs typeface="Calibri" panose="020F0502020204030204" pitchFamily="34" charset="0"/>
              </a:rPr>
              <a:t> is typically used for reverse engineering but can be employed during testing to analyze compiled binaries. It helps in verifying that the compiled code doesn’t contain any unintended vulnerabilities, ensuring the security of the final product.</a:t>
            </a:r>
          </a:p>
          <a:p>
            <a:pPr marL="285750" indent="-285750">
              <a:spcBef>
                <a:spcPts val="0"/>
              </a:spcBef>
              <a:buSzPts val="2000"/>
            </a:pPr>
            <a:r>
              <a:rPr lang="en-US" sz="2000" b="1" dirty="0">
                <a:latin typeface="Calibri" panose="020F0502020204030204" pitchFamily="34" charset="0"/>
                <a:cs typeface="Calibri" panose="020F0502020204030204" pitchFamily="34" charset="0"/>
              </a:rPr>
              <a:t>Intruder</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Production Phase </a:t>
            </a:r>
            <a:r>
              <a:rPr lang="en-US" sz="1600" i="1" dirty="0">
                <a:latin typeface="Calibri" panose="020F0502020204030204" pitchFamily="34" charset="0"/>
                <a:cs typeface="Calibri" panose="020F0502020204030204" pitchFamily="34" charset="0"/>
              </a:rPr>
              <a:t>(Transition and Health Check) </a:t>
            </a:r>
          </a:p>
          <a:p>
            <a:pPr marL="742950" lvl="1" indent="-285750">
              <a:spcBef>
                <a:spcPts val="0"/>
              </a:spcBef>
              <a:buSzPts val="2000"/>
            </a:pPr>
            <a:r>
              <a:rPr lang="en-US" dirty="0">
                <a:latin typeface="Calibri" panose="020F0502020204030204" pitchFamily="34" charset="0"/>
                <a:cs typeface="Calibri" panose="020F0502020204030204" pitchFamily="34" charset="0"/>
              </a:rPr>
              <a:t>Intruder is a penetration testing tool used to assess the security of an application before it goes live. It identifies potential vulnerabilities that could be exploited in a live environment, ensuring the application is secure during the transition to production.</a:t>
            </a:r>
          </a:p>
          <a:p>
            <a:pPr marL="285750" indent="-285750">
              <a:spcBef>
                <a:spcPts val="0"/>
              </a:spcBef>
              <a:buSzPts val="2000"/>
            </a:pPr>
            <a:r>
              <a:rPr lang="en-US" sz="2000" b="1" dirty="0" err="1">
                <a:latin typeface="Calibri" panose="020F0502020204030204" pitchFamily="34" charset="0"/>
                <a:cs typeface="Calibri" panose="020F0502020204030204" pitchFamily="34" charset="0"/>
              </a:rPr>
              <a:t>Logentries</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Post-Production Phase </a:t>
            </a:r>
            <a:r>
              <a:rPr lang="en-US" sz="1600" dirty="0">
                <a:latin typeface="Calibri" panose="020F0502020204030204" pitchFamily="34" charset="0"/>
                <a:cs typeface="Calibri" panose="020F0502020204030204" pitchFamily="34" charset="0"/>
              </a:rPr>
              <a:t>(Monitor and Detect)</a:t>
            </a:r>
          </a:p>
          <a:p>
            <a:pPr marL="742950" lvl="1" indent="-285750">
              <a:spcBef>
                <a:spcPts val="0"/>
              </a:spcBef>
              <a:buSzPts val="2000"/>
            </a:pPr>
            <a:r>
              <a:rPr lang="en-US" dirty="0" err="1">
                <a:latin typeface="Calibri" panose="020F0502020204030204" pitchFamily="34" charset="0"/>
                <a:cs typeface="Calibri" panose="020F0502020204030204" pitchFamily="34" charset="0"/>
              </a:rPr>
              <a:t>Logentries</a:t>
            </a:r>
            <a:r>
              <a:rPr lang="en-US" dirty="0">
                <a:latin typeface="Calibri" panose="020F0502020204030204" pitchFamily="34" charset="0"/>
                <a:cs typeface="Calibri" panose="020F0502020204030204" pitchFamily="34" charset="0"/>
              </a:rPr>
              <a:t> automate the process of logging security-related information. This real-time monitoring helps in the early detection and response to security incidents, maintaining the security of the application in production. </a:t>
            </a:r>
          </a:p>
          <a:p>
            <a:pPr marL="457200" lvl="1" indent="0" algn="l" rtl="0">
              <a:lnSpc>
                <a:spcPct val="90000"/>
              </a:lnSpc>
              <a:spcBef>
                <a:spcPts val="0"/>
              </a:spcBef>
              <a:spcAft>
                <a:spcPts val="0"/>
              </a:spcAft>
              <a:buClr>
                <a:schemeClr val="lt1"/>
              </a:buClr>
              <a:buSzPts val="2000"/>
              <a:buNone/>
            </a:pPr>
            <a:endParaRPr lang="en-US" sz="1600" dirty="0">
              <a:latin typeface="Calibri" panose="020F0502020204030204" pitchFamily="34" charset="0"/>
              <a:cs typeface="Calibri" panose="020F050202020403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41110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FF97884E-7572-B0A4-C597-574962A63392}"/>
              </a:ext>
            </a:extLst>
          </p:cNvPr>
          <p:cNvSpPr>
            <a:spLocks noGrp="1"/>
          </p:cNvSpPr>
          <p:nvPr>
            <p:ph type="body" idx="1"/>
          </p:nvPr>
        </p:nvSpPr>
        <p:spPr>
          <a:xfrm>
            <a:off x="685800" y="1597428"/>
            <a:ext cx="4885660" cy="3208488"/>
          </a:xfrm>
        </p:spPr>
        <p:txBody>
          <a:bodyPr>
            <a:normAutofit fontScale="55000" lnSpcReduction="20000"/>
          </a:bodyPr>
          <a:lstStyle/>
          <a:p>
            <a:pPr marL="0" lvl="0" indent="0" algn="ctr" rtl="0">
              <a:lnSpc>
                <a:spcPct val="170000"/>
              </a:lnSpc>
              <a:spcBef>
                <a:spcPts val="0"/>
              </a:spcBef>
              <a:spcAft>
                <a:spcPts val="0"/>
              </a:spcAft>
              <a:buClr>
                <a:schemeClr val="lt1"/>
              </a:buClr>
              <a:buSzPts val="2000"/>
              <a:buNone/>
            </a:pPr>
            <a:r>
              <a:rPr lang="en-US" sz="2500" dirty="0">
                <a:latin typeface="Calibri" panose="020F0502020204030204" pitchFamily="34" charset="0"/>
                <a:cs typeface="Calibri" panose="020F0502020204030204" pitchFamily="34" charset="0"/>
              </a:rPr>
              <a:t>Pros</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Proactive Risk Management</a:t>
            </a:r>
            <a:r>
              <a:rPr lang="en-US" sz="2500" dirty="0">
                <a:latin typeface="Calibri" panose="020F0502020204030204" pitchFamily="34" charset="0"/>
                <a:cs typeface="Calibri" panose="020F0502020204030204" pitchFamily="34" charset="0"/>
              </a:rPr>
              <a:t>: Mitigates vulnerabilities before they become critical.</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Cost Efficiency</a:t>
            </a:r>
            <a:r>
              <a:rPr lang="en-US" sz="2500" dirty="0">
                <a:latin typeface="Calibri" panose="020F0502020204030204" pitchFamily="34" charset="0"/>
                <a:cs typeface="Calibri" panose="020F0502020204030204" pitchFamily="34" charset="0"/>
              </a:rPr>
              <a:t>: Reduces the expense of fixing security issues post-release.</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Streamlined Development</a:t>
            </a:r>
            <a:r>
              <a:rPr lang="en-US" sz="2500" dirty="0">
                <a:latin typeface="Calibri" panose="020F0502020204030204" pitchFamily="34" charset="0"/>
                <a:cs typeface="Calibri" panose="020F0502020204030204" pitchFamily="34" charset="0"/>
              </a:rPr>
              <a:t>: Avoids disruptive, last-minute security changes.</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Enhanced Security Posture</a:t>
            </a:r>
            <a:r>
              <a:rPr lang="en-US" sz="2500" dirty="0">
                <a:latin typeface="Calibri" panose="020F0502020204030204" pitchFamily="34" charset="0"/>
                <a:cs typeface="Calibri" panose="020F0502020204030204" pitchFamily="34" charset="0"/>
              </a:rPr>
              <a:t>: Strengthens defense with a layered approach.</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Compliance Alignment</a:t>
            </a:r>
            <a:r>
              <a:rPr lang="en-US" sz="2500" dirty="0">
                <a:latin typeface="Calibri" panose="020F0502020204030204" pitchFamily="34" charset="0"/>
                <a:cs typeface="Calibri" panose="020F0502020204030204" pitchFamily="34" charset="0"/>
              </a:rPr>
              <a:t>: Ensures early adherence to security regulations.</a:t>
            </a:r>
          </a:p>
          <a:p>
            <a:pPr marL="342900">
              <a:lnSpc>
                <a:spcPct val="120000"/>
              </a:lnSpc>
              <a:spcBef>
                <a:spcPts val="0"/>
              </a:spcBef>
              <a:buSzPts val="2000"/>
            </a:pPr>
            <a:r>
              <a:rPr lang="en-US" sz="2500" b="1" dirty="0">
                <a:latin typeface="Calibri" panose="020F0502020204030204" pitchFamily="34" charset="0"/>
                <a:cs typeface="Calibri" panose="020F0502020204030204" pitchFamily="34" charset="0"/>
              </a:rPr>
              <a:t>Continuous Improvement</a:t>
            </a:r>
            <a:r>
              <a:rPr lang="en-US" sz="2500" dirty="0">
                <a:latin typeface="Calibri" panose="020F0502020204030204" pitchFamily="34" charset="0"/>
                <a:cs typeface="Calibri" panose="020F0502020204030204" pitchFamily="34" charset="0"/>
              </a:rPr>
              <a:t>: Integrates security into the development culture.</a:t>
            </a:r>
          </a:p>
        </p:txBody>
      </p:sp>
      <p:sp>
        <p:nvSpPr>
          <p:cNvPr id="4" name="Google Shape;217;p11">
            <a:extLst>
              <a:ext uri="{FF2B5EF4-FFF2-40B4-BE49-F238E27FC236}">
                <a16:creationId xmlns:a16="http://schemas.microsoft.com/office/drawing/2014/main" id="{935AEC8E-95EA-CBB9-0737-C7995F0ACCBF}"/>
              </a:ext>
            </a:extLst>
          </p:cNvPr>
          <p:cNvSpPr txBox="1">
            <a:spLocks/>
          </p:cNvSpPr>
          <p:nvPr/>
        </p:nvSpPr>
        <p:spPr>
          <a:xfrm>
            <a:off x="6096000" y="1614044"/>
            <a:ext cx="5410200" cy="272034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lnSpc>
                <a:spcPct val="150000"/>
              </a:lnSpc>
              <a:spcBef>
                <a:spcPts val="0"/>
              </a:spcBef>
              <a:buSzPts val="2000"/>
              <a:buNone/>
            </a:pPr>
            <a:r>
              <a:rPr lang="en-US" sz="1400" dirty="0">
                <a:latin typeface="Calibri" panose="020F0502020204030204" pitchFamily="34" charset="0"/>
                <a:cs typeface="Calibri" panose="020F0502020204030204" pitchFamily="34" charset="0"/>
              </a:rPr>
              <a:t>Cons</a:t>
            </a:r>
          </a:p>
          <a:p>
            <a:pPr marL="342900">
              <a:lnSpc>
                <a:spcPct val="100000"/>
              </a:lnSpc>
              <a:spcBef>
                <a:spcPts val="0"/>
              </a:spcBef>
              <a:buSzPts val="2000"/>
            </a:pPr>
            <a:r>
              <a:rPr lang="en-US" sz="1400" b="1" dirty="0">
                <a:latin typeface="Calibri" panose="020F0502020204030204" pitchFamily="34" charset="0"/>
                <a:cs typeface="Calibri" panose="020F0502020204030204" pitchFamily="34" charset="0"/>
              </a:rPr>
              <a:t>Upfront Cost</a:t>
            </a:r>
            <a:r>
              <a:rPr lang="en-US" sz="1400" dirty="0">
                <a:latin typeface="Calibri" panose="020F0502020204030204" pitchFamily="34" charset="0"/>
                <a:cs typeface="Calibri" panose="020F0502020204030204" pitchFamily="34" charset="0"/>
              </a:rPr>
              <a:t>: Higher initial investment in security tools and processes.</a:t>
            </a:r>
          </a:p>
          <a:p>
            <a:pPr marL="342900">
              <a:lnSpc>
                <a:spcPct val="100000"/>
              </a:lnSpc>
              <a:spcBef>
                <a:spcPts val="0"/>
              </a:spcBef>
              <a:buSzPts val="2000"/>
            </a:pPr>
            <a:r>
              <a:rPr lang="en-US" sz="1400" b="1" dirty="0">
                <a:latin typeface="Calibri" panose="020F0502020204030204" pitchFamily="34" charset="0"/>
                <a:cs typeface="Calibri" panose="020F0502020204030204" pitchFamily="34" charset="0"/>
              </a:rPr>
              <a:t>Time Cost</a:t>
            </a:r>
            <a:r>
              <a:rPr lang="en-US" sz="1400" dirty="0">
                <a:latin typeface="Calibri" panose="020F0502020204030204" pitchFamily="34" charset="0"/>
                <a:cs typeface="Calibri" panose="020F0502020204030204" pitchFamily="34" charset="0"/>
              </a:rPr>
              <a:t>: Increases development time due to early security integration.</a:t>
            </a:r>
          </a:p>
          <a:p>
            <a:pPr marL="342900">
              <a:lnSpc>
                <a:spcPct val="100000"/>
              </a:lnSpc>
              <a:spcBef>
                <a:spcPts val="0"/>
              </a:spcBef>
              <a:buSzPts val="2000"/>
            </a:pPr>
            <a:r>
              <a:rPr lang="en-US" sz="1400" b="1" dirty="0">
                <a:latin typeface="Calibri" panose="020F0502020204030204" pitchFamily="34" charset="0"/>
                <a:cs typeface="Calibri" panose="020F0502020204030204" pitchFamily="34" charset="0"/>
              </a:rPr>
              <a:t>Expertise Required</a:t>
            </a:r>
            <a:r>
              <a:rPr lang="en-US" sz="1400" dirty="0">
                <a:latin typeface="Calibri" panose="020F0502020204030204" pitchFamily="34" charset="0"/>
                <a:cs typeface="Calibri" panose="020F0502020204030204" pitchFamily="34" charset="0"/>
              </a:rPr>
              <a:t>: Demands more specialized knowledge and skills.</a:t>
            </a:r>
          </a:p>
          <a:p>
            <a:pPr marL="342900">
              <a:lnSpc>
                <a:spcPct val="100000"/>
              </a:lnSpc>
              <a:spcBef>
                <a:spcPts val="0"/>
              </a:spcBef>
              <a:buSzPts val="2000"/>
            </a:pPr>
            <a:r>
              <a:rPr lang="en-US" sz="1400" b="1" dirty="0">
                <a:latin typeface="Calibri" panose="020F0502020204030204" pitchFamily="34" charset="0"/>
                <a:cs typeface="Calibri" panose="020F0502020204030204" pitchFamily="34" charset="0"/>
              </a:rPr>
              <a:t>Added Complexity</a:t>
            </a:r>
            <a:r>
              <a:rPr lang="en-US" sz="1400" dirty="0">
                <a:latin typeface="Calibri" panose="020F0502020204030204" pitchFamily="34" charset="0"/>
                <a:cs typeface="Calibri" panose="020F0502020204030204" pitchFamily="34" charset="0"/>
              </a:rPr>
              <a:t>: Introduces additional layers to manage and coordinate. </a:t>
            </a:r>
          </a:p>
          <a:p>
            <a:pPr marL="342900">
              <a:lnSpc>
                <a:spcPct val="100000"/>
              </a:lnSpc>
              <a:spcBef>
                <a:spcPts val="0"/>
              </a:spcBef>
              <a:buSzPts val="2000"/>
            </a:pPr>
            <a:r>
              <a:rPr lang="en-US" sz="1400" b="1" dirty="0">
                <a:latin typeface="Calibri" panose="020F0502020204030204" pitchFamily="34" charset="0"/>
                <a:cs typeface="Calibri" panose="020F0502020204030204" pitchFamily="34" charset="0"/>
              </a:rPr>
              <a:t>Risk of Over-Engineering</a:t>
            </a:r>
            <a:r>
              <a:rPr lang="en-US" sz="1400" dirty="0">
                <a:latin typeface="Calibri" panose="020F0502020204030204" pitchFamily="34" charset="0"/>
                <a:cs typeface="Calibri" panose="020F0502020204030204" pitchFamily="34" charset="0"/>
              </a:rPr>
              <a:t>: Could lead to implementing more security measures than necessary, increasing complexity without proportional benefit.</a:t>
            </a:r>
          </a:p>
        </p:txBody>
      </p:sp>
      <p:sp>
        <p:nvSpPr>
          <p:cNvPr id="6" name="Google Shape;217;p11">
            <a:extLst>
              <a:ext uri="{FF2B5EF4-FFF2-40B4-BE49-F238E27FC236}">
                <a16:creationId xmlns:a16="http://schemas.microsoft.com/office/drawing/2014/main" id="{29F5854F-E234-8AF2-30C9-9C8A3573D38F}"/>
              </a:ext>
            </a:extLst>
          </p:cNvPr>
          <p:cNvSpPr txBox="1">
            <a:spLocks/>
          </p:cNvSpPr>
          <p:nvPr/>
        </p:nvSpPr>
        <p:spPr>
          <a:xfrm>
            <a:off x="685800" y="4913838"/>
            <a:ext cx="10398274" cy="14895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None/>
            </a:pPr>
            <a:r>
              <a:rPr lang="en-US" sz="2000" dirty="0">
                <a:latin typeface="Calibri" panose="020F0502020204030204" pitchFamily="34" charset="0"/>
                <a:cs typeface="Calibri" panose="020F0502020204030204" pitchFamily="34" charset="0"/>
              </a:rPr>
              <a:t>The benefits of early security implementation and automation significantly surpass the drawbacks. Imagine a scenario where an attacker breaches a system and compromises user data— the damage to trust and the financial repercussions would far outweigh any initial investment. The time and expertise required are minor compared to the assurance of delivering a high-quality, secure product.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400" b="1" dirty="0">
                <a:latin typeface="Calibri" panose="020F0502020204030204" pitchFamily="34" charset="0"/>
                <a:cs typeface="Calibri" panose="020F0502020204030204" pitchFamily="34" charset="0"/>
              </a:rPr>
              <a:t>Develop a Clear Response Plan</a:t>
            </a:r>
            <a:r>
              <a:rPr lang="en-US" sz="1400" dirty="0">
                <a:latin typeface="Calibri" panose="020F0502020204030204" pitchFamily="34" charset="0"/>
                <a:cs typeface="Calibri" panose="020F0502020204030204" pitchFamily="34" charset="0"/>
              </a:rPr>
              <a:t>: Establish a well-defined incident response plan for post-production, including roles, procedures, and communication strategies to ensure swift action when security incidents occur.</a:t>
            </a:r>
          </a:p>
          <a:p>
            <a:r>
              <a:rPr lang="en-US" sz="1400" b="1" dirty="0">
                <a:latin typeface="Calibri" panose="020F0502020204030204" pitchFamily="34" charset="0"/>
                <a:cs typeface="Calibri" panose="020F0502020204030204" pitchFamily="34" charset="0"/>
              </a:rPr>
              <a:t>Formalize Repository Vetting Process</a:t>
            </a:r>
            <a:r>
              <a:rPr lang="en-US" sz="1400" dirty="0">
                <a:latin typeface="Calibri" panose="020F0502020204030204" pitchFamily="34" charset="0"/>
                <a:cs typeface="Calibri" panose="020F0502020204030204" pitchFamily="34" charset="0"/>
              </a:rPr>
              <a:t>: Create a standardized process for selecting and vetting repositories during the build phase to ensure that all dependencies and tools are secure and trustworthy.</a:t>
            </a:r>
          </a:p>
          <a:p>
            <a:r>
              <a:rPr lang="en-US" sz="1400" b="1" dirty="0">
                <a:latin typeface="Calibri" panose="020F0502020204030204" pitchFamily="34" charset="0"/>
                <a:cs typeface="Calibri" panose="020F0502020204030204" pitchFamily="34" charset="0"/>
              </a:rPr>
              <a:t>Define Roles and Responsibilities</a:t>
            </a:r>
            <a:r>
              <a:rPr lang="en-US" sz="1400" dirty="0">
                <a:latin typeface="Calibri" panose="020F0502020204030204" pitchFamily="34" charset="0"/>
                <a:cs typeface="Calibri" panose="020F0502020204030204" pitchFamily="34" charset="0"/>
              </a:rPr>
              <a:t>: Clearly outline the roles and responsibilities for enforcing security policies across all phases, ensuring that there is accountability and clarity on who is responsible for what.</a:t>
            </a:r>
          </a:p>
          <a:p>
            <a:r>
              <a:rPr lang="en-US" sz="1400" b="1" dirty="0">
                <a:latin typeface="Calibri" panose="020F0502020204030204" pitchFamily="34" charset="0"/>
                <a:cs typeface="Calibri" panose="020F0502020204030204" pitchFamily="34" charset="0"/>
              </a:rPr>
              <a:t>Regular Policy Audits</a:t>
            </a:r>
            <a:r>
              <a:rPr lang="en-US" sz="1400" dirty="0">
                <a:latin typeface="Calibri" panose="020F0502020204030204" pitchFamily="34" charset="0"/>
                <a:cs typeface="Calibri" panose="020F0502020204030204" pitchFamily="34" charset="0"/>
              </a:rPr>
              <a:t>: Implement regular audits of security policies and their enforcement to ensure that they are being followed correctly and effectively across all stages of the pipeline.</a:t>
            </a:r>
          </a:p>
          <a:p>
            <a:r>
              <a:rPr lang="en-US" sz="1400" b="1" dirty="0">
                <a:latin typeface="Calibri" panose="020F0502020204030204" pitchFamily="34" charset="0"/>
                <a:cs typeface="Calibri" panose="020F0502020204030204" pitchFamily="34" charset="0"/>
              </a:rPr>
              <a:t>Continuous Training and Education</a:t>
            </a:r>
            <a:r>
              <a:rPr lang="en-US" sz="1400" dirty="0">
                <a:latin typeface="Calibri" panose="020F0502020204030204" pitchFamily="34" charset="0"/>
                <a:cs typeface="Calibri" panose="020F0502020204030204" pitchFamily="34" charset="0"/>
              </a:rPr>
              <a:t>: Provide ongoing security training for all team members to ensure that they are up-to-date with the latest security practices and capable of effectively implementing and enforcing policies.</a:t>
            </a:r>
          </a:p>
          <a:p>
            <a:pPr marL="914400" lvl="2" indent="0" algn="l" rtl="0">
              <a:lnSpc>
                <a:spcPct val="90000"/>
              </a:lnSpc>
              <a:spcBef>
                <a:spcPts val="0"/>
              </a:spcBef>
              <a:spcAft>
                <a:spcPts val="0"/>
              </a:spcAft>
              <a:buClr>
                <a:schemeClr val="lt1"/>
              </a:buClr>
              <a:buSzPts val="1800"/>
              <a:buNone/>
            </a:pPr>
            <a:endParaRPr sz="1400" dirty="0">
              <a:latin typeface="Calibri" panose="020F0502020204030204" pitchFamily="34" charset="0"/>
              <a:cs typeface="Calibri" panose="020F0502020204030204" pitchFamily="34" charset="0"/>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b="1" dirty="0">
                <a:latin typeface="Calibri" panose="020F0502020204030204" pitchFamily="34" charset="0"/>
                <a:cs typeface="Calibri" panose="020F0502020204030204" pitchFamily="34" charset="0"/>
              </a:rPr>
              <a:t>Use Correct Integer Precisions</a:t>
            </a:r>
            <a:r>
              <a:rPr lang="en-US" dirty="0">
                <a:latin typeface="Calibri" panose="020F0502020204030204" pitchFamily="34" charset="0"/>
                <a:cs typeface="Calibri" panose="020F0502020204030204" pitchFamily="34" charset="0"/>
              </a:rPr>
              <a:t>: Avoid issues with overflow and underflow by ensuring that integer types are appropriate for their intended use.</a:t>
            </a:r>
          </a:p>
          <a:p>
            <a:pPr marL="482600">
              <a:buSzPts val="2200"/>
            </a:pPr>
            <a:r>
              <a:rPr lang="en-US" b="1" dirty="0">
                <a:latin typeface="Calibri" panose="020F0502020204030204" pitchFamily="34" charset="0"/>
                <a:cs typeface="Calibri" panose="020F0502020204030204" pitchFamily="34" charset="0"/>
              </a:rPr>
              <a:t>Handle All Exceptions</a:t>
            </a:r>
            <a:r>
              <a:rPr lang="en-US" dirty="0">
                <a:latin typeface="Calibri" panose="020F0502020204030204" pitchFamily="34" charset="0"/>
                <a:cs typeface="Calibri" panose="020F0502020204030204" pitchFamily="34" charset="0"/>
              </a:rPr>
              <a:t>: Ensure that all errors are managed to prevent application crashes and unhandled security vulnerabilities.</a:t>
            </a:r>
          </a:p>
          <a:p>
            <a:pPr marL="482600">
              <a:buSzPts val="2200"/>
            </a:pPr>
            <a:r>
              <a:rPr lang="en-US" b="1" dirty="0">
                <a:latin typeface="Calibri" panose="020F0502020204030204" pitchFamily="34" charset="0"/>
                <a:cs typeface="Calibri" panose="020F0502020204030204" pitchFamily="34" charset="0"/>
              </a:rPr>
              <a:t>Validate Input Data</a:t>
            </a:r>
            <a:r>
              <a:rPr lang="en-US" dirty="0">
                <a:latin typeface="Calibri" panose="020F0502020204030204" pitchFamily="34" charset="0"/>
                <a:cs typeface="Calibri" panose="020F0502020204030204" pitchFamily="34" charset="0"/>
              </a:rPr>
              <a:t>: Protect against injection attacks and ensure data integrity by rigorously checking all user inputs for correctness and safety.</a:t>
            </a:r>
          </a:p>
          <a:p>
            <a:pPr marL="482600">
              <a:buSzPts val="2200"/>
            </a:pPr>
            <a:r>
              <a:rPr lang="en-US" b="1" dirty="0">
                <a:latin typeface="Calibri" panose="020F0502020204030204" pitchFamily="34" charset="0"/>
                <a:cs typeface="Calibri" panose="020F0502020204030204" pitchFamily="34" charset="0"/>
              </a:rPr>
              <a:t>Sanitize Data</a:t>
            </a:r>
            <a:r>
              <a:rPr lang="en-US" dirty="0">
                <a:latin typeface="Calibri" panose="020F0502020204030204" pitchFamily="34" charset="0"/>
                <a:cs typeface="Calibri" panose="020F0502020204030204" pitchFamily="34" charset="0"/>
              </a:rPr>
              <a:t>: Remove or encode harmful input to prevent security breaches and ensure that data is safe for processing or storage.</a:t>
            </a:r>
          </a:p>
          <a:p>
            <a:pPr marL="482600">
              <a:buSzPts val="2200"/>
            </a:pPr>
            <a:r>
              <a:rPr lang="en-US" b="1" dirty="0">
                <a:latin typeface="Calibri" panose="020F0502020204030204" pitchFamily="34" charset="0"/>
                <a:cs typeface="Calibri" panose="020F0502020204030204" pitchFamily="34" charset="0"/>
              </a:rPr>
              <a:t>Default Deny</a:t>
            </a:r>
            <a:r>
              <a:rPr lang="en-US" dirty="0">
                <a:latin typeface="Calibri" panose="020F0502020204030204" pitchFamily="34" charset="0"/>
                <a:cs typeface="Calibri" panose="020F0502020204030204" pitchFamily="34" charset="0"/>
              </a:rPr>
              <a:t>: Restrict access and permissions by default, allowing only explicitly permitted actions to enhance overall security and reduce risk.</a:t>
            </a:r>
            <a:endParaRPr dirty="0">
              <a:latin typeface="Calibri" panose="020F0502020204030204" pitchFamily="34" charset="0"/>
              <a:cs typeface="Calibri" panose="020F0502020204030204" pitchFamily="34" charset="0"/>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85800" y="229643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42F47A9A-35DB-BCCF-17BF-3D1B83971367}"/>
              </a:ext>
            </a:extLst>
          </p:cNvPr>
          <p:cNvSpPr txBox="1"/>
          <p:nvPr/>
        </p:nvSpPr>
        <p:spPr>
          <a:xfrm>
            <a:off x="6620907" y="2763868"/>
            <a:ext cx="4885293" cy="2862322"/>
          </a:xfrm>
          <a:prstGeom prst="rect">
            <a:avLst/>
          </a:prstGeom>
          <a:noFill/>
        </p:spPr>
        <p:txBody>
          <a:bodyPr wrap="square" rtlCol="0">
            <a:spAutoFit/>
          </a:bodyPr>
          <a:lstStyle/>
          <a:p>
            <a:pPr marL="685800">
              <a:lnSpc>
                <a:spcPct val="90000"/>
              </a:lnSpc>
              <a:buSzPts val="1800"/>
            </a:pPr>
            <a:r>
              <a:rPr lang="en-US" sz="2000" dirty="0">
                <a:solidFill>
                  <a:schemeClr val="bg1"/>
                </a:solidFill>
              </a:rPr>
              <a:t>This policy defines the core security principles; C/C++ coding standards; authorization, authentication, and auditing standards; and data encryption standards. These standards will guide how the to approach defense in depth and create a secure non-vulnerable solution.</a:t>
            </a:r>
          </a:p>
          <a:p>
            <a:pPr marL="685800" lvl="0" indent="0" algn="l" rtl="0">
              <a:lnSpc>
                <a:spcPct val="90000"/>
              </a:lnSpc>
              <a:spcBef>
                <a:spcPts val="0"/>
              </a:spcBef>
              <a:spcAft>
                <a:spcPts val="0"/>
              </a:spcAft>
              <a:buSzPts val="1800"/>
              <a:buNone/>
            </a:pPr>
            <a:endParaRPr lang="en-US" sz="2000" dirty="0">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47326" y="214928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The highest  priority threats should be prioritized, in order as fit.</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The low priority threats, should not be disregarded, but take less precedence over priority threats.  </a:t>
            </a:r>
            <a:endParaRPr lang="en-US"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718164159"/>
              </p:ext>
            </p:extLst>
          </p:nvPr>
        </p:nvGraphicFramePr>
        <p:xfrm>
          <a:off x="3171900" y="2104010"/>
          <a:ext cx="7835225" cy="41147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Likely</a:t>
                      </a:r>
                      <a:endParaRPr sz="2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STD-002-CPP</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STD-003-CPP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STD-007-CPP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STD-009-CPP</a:t>
                      </a:r>
                      <a:r>
                        <a:rPr lang="en-US" sz="1800" dirty="0">
                          <a:effectLst/>
                        </a:rPr>
                        <a:t>  </a:t>
                      </a:r>
                      <a:endParaRPr lang="en-US" sz="1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Priority</a:t>
                      </a:r>
                      <a:endParaRPr sz="2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STD-002-CPP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STD-003-CPP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STD-009-CPP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STD-010-CPP</a:t>
                      </a:r>
                      <a:r>
                        <a:rPr lang="en-US" sz="1800" dirty="0">
                          <a:effectLst/>
                        </a:rPr>
                        <a:t> </a:t>
                      </a:r>
                      <a:endParaRPr lang="en-US"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STD-006-CPP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STD-008-CPP</a:t>
                      </a:r>
                      <a:r>
                        <a:rPr lang="en-US" sz="1800" dirty="0">
                          <a:effectLst/>
                        </a:rPr>
                        <a:t> </a:t>
                      </a:r>
                      <a:endParaRPr lang="en-US"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Unlikely</a:t>
                      </a:r>
                      <a:endParaRPr sz="2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STD-006-CPP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STD-004-CPP</a:t>
                      </a:r>
                      <a:r>
                        <a:rPr lang="en-US" sz="1800" dirty="0">
                          <a:effectLst/>
                        </a:rPr>
                        <a:t> </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STD-005-CPP</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rgbClr val="000000"/>
                          </a:solidFill>
                          <a:effectLst/>
                          <a:latin typeface="Arial"/>
                          <a:ea typeface="Arial"/>
                          <a:cs typeface="Arial"/>
                          <a:sym typeface="Arial"/>
                        </a:rPr>
                        <a:t>STD-010-CPP</a:t>
                      </a:r>
                      <a:r>
                        <a:rPr lang="en-US" sz="1800" dirty="0">
                          <a:effectLst/>
                        </a:rPr>
                        <a:t>   </a:t>
                      </a:r>
                      <a:endParaRPr lang="en-US"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398274" cy="4035911"/>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Single Responsibility: </a:t>
            </a:r>
            <a:r>
              <a:rPr lang="en-US" sz="2800" dirty="0">
                <a:effectLst/>
                <a:latin typeface="Calibri" panose="020F0502020204030204" pitchFamily="34" charset="0"/>
                <a:ea typeface="Calibri" panose="020F0502020204030204" pitchFamily="34" charset="0"/>
                <a:cs typeface="Calibri" panose="020F0502020204030204" pitchFamily="34" charset="0"/>
              </a:rPr>
              <a:t>Data Type</a:t>
            </a:r>
            <a:r>
              <a:rPr lang="en-US" sz="2800" dirty="0">
                <a:effectLst/>
                <a:latin typeface="Calibri" panose="020F0502020204030204" pitchFamily="34" charset="0"/>
                <a:cs typeface="Calibri" panose="020F0502020204030204" pitchFamily="34" charset="0"/>
              </a:rPr>
              <a:t> </a:t>
            </a:r>
            <a:r>
              <a:rPr lang="en-US" sz="2800" dirty="0">
                <a:solidFill>
                  <a:schemeClr val="bg1"/>
                </a:solidFill>
                <a:effectLst/>
                <a:latin typeface="Calibri" panose="020F0502020204030204" pitchFamily="34" charset="0"/>
                <a:cs typeface="Calibri" panose="020F0502020204030204" pitchFamily="34" charset="0"/>
              </a:rPr>
              <a:t> </a:t>
            </a: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Resource Management: </a:t>
            </a:r>
            <a:r>
              <a:rPr lang="en-US" sz="2800" dirty="0">
                <a:effectLst/>
                <a:latin typeface="Calibri" panose="020F0502020204030204" pitchFamily="34" charset="0"/>
                <a:ea typeface="Calibri" panose="020F0502020204030204" pitchFamily="34" charset="0"/>
                <a:cs typeface="Calibri" panose="020F0502020204030204" pitchFamily="34" charset="0"/>
              </a:rPr>
              <a:t>Data Value</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Defensive Programming: </a:t>
            </a:r>
            <a:r>
              <a:rPr lang="en-US" sz="2800" dirty="0">
                <a:effectLst/>
                <a:latin typeface="Calibri" panose="020F0502020204030204" pitchFamily="34" charset="0"/>
                <a:ea typeface="Calibri" panose="020F0502020204030204" pitchFamily="34" charset="0"/>
                <a:cs typeface="Calibri" panose="020F0502020204030204" pitchFamily="34" charset="0"/>
              </a:rPr>
              <a:t>String Correctness</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Principle of Least Privilege: </a:t>
            </a:r>
            <a:r>
              <a:rPr lang="en-US" sz="2800" dirty="0">
                <a:effectLst/>
                <a:latin typeface="Calibri" panose="020F0502020204030204" pitchFamily="34" charset="0"/>
                <a:ea typeface="Calibri" panose="020F0502020204030204" pitchFamily="34" charset="0"/>
                <a:cs typeface="Calibri" panose="020F0502020204030204" pitchFamily="34" charset="0"/>
              </a:rPr>
              <a:t>SQL Injection</a:t>
            </a:r>
            <a:r>
              <a:rPr lang="en-US" sz="2800" dirty="0">
                <a:effectLst/>
                <a:latin typeface="Calibri" panose="020F0502020204030204" pitchFamily="34" charset="0"/>
                <a:cs typeface="Calibri" panose="020F0502020204030204" pitchFamily="34" charset="0"/>
              </a:rPr>
              <a:t> </a:t>
            </a:r>
            <a:r>
              <a:rPr lang="en-US" sz="2800" dirty="0">
                <a:solidFill>
                  <a:schemeClr val="bg1"/>
                </a:solidFill>
                <a:effectLst/>
                <a:latin typeface="Calibri" panose="020F0502020204030204" pitchFamily="34" charset="0"/>
                <a:cs typeface="Calibri" panose="020F0502020204030204" pitchFamily="34" charset="0"/>
              </a:rPr>
              <a:t> </a:t>
            </a:r>
            <a:endParaRPr lang="en-US" sz="2800" dirty="0">
              <a:solidFill>
                <a:schemeClr val="bg1"/>
              </a:solidFill>
              <a:latin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Fail-Safe Defaults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Memory Protection</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effectLst/>
              <a:latin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Fail-Fast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Assertions</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latin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Principle of Robustness: </a:t>
            </a:r>
            <a:r>
              <a:rPr lang="en-US" sz="2800" dirty="0">
                <a:effectLst/>
                <a:latin typeface="Calibri" panose="020F0502020204030204" pitchFamily="34" charset="0"/>
                <a:ea typeface="Calibri" panose="020F0502020204030204" pitchFamily="34" charset="0"/>
                <a:cs typeface="Calibri" panose="020F0502020204030204" pitchFamily="34" charset="0"/>
              </a:rPr>
              <a:t>Exceptions</a:t>
            </a:r>
            <a:r>
              <a:rPr lang="en-US" sz="2800" dirty="0">
                <a:effectLst/>
                <a:latin typeface="Calibri" panose="020F0502020204030204" pitchFamily="34" charset="0"/>
                <a:cs typeface="Calibri" panose="020F0502020204030204" pitchFamily="34" charset="0"/>
              </a:rPr>
              <a:t> </a:t>
            </a:r>
            <a:r>
              <a:rPr lang="en-US" sz="2800" dirty="0">
                <a:solidFill>
                  <a:schemeClr val="bg1"/>
                </a:solidFill>
                <a:effectLst/>
                <a:latin typeface="Calibri" panose="020F0502020204030204" pitchFamily="34" charset="0"/>
                <a:cs typeface="Calibri" panose="020F0502020204030204" pitchFamily="34" charset="0"/>
              </a:rPr>
              <a:t> </a:t>
            </a: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Resource Management: </a:t>
            </a:r>
            <a:r>
              <a:rPr lang="en-US" sz="2800" dirty="0">
                <a:effectLst/>
                <a:latin typeface="Calibri" panose="020F0502020204030204" pitchFamily="34" charset="0"/>
                <a:ea typeface="Calibri" panose="020F0502020204030204" pitchFamily="34" charset="0"/>
                <a:cs typeface="Calibri" panose="020F0502020204030204" pitchFamily="34" charset="0"/>
              </a:rPr>
              <a:t>Input Output</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Principle of High-Quality Randomness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Miscellaneous</a:t>
            </a:r>
            <a:r>
              <a:rPr lang="en-US" sz="2800" dirty="0">
                <a:effectLst/>
                <a:latin typeface="Calibri" panose="020F0502020204030204" pitchFamily="34" charset="0"/>
                <a:cs typeface="Calibri" panose="020F0502020204030204" pitchFamily="34" charset="0"/>
              </a:rPr>
              <a:t> </a:t>
            </a:r>
            <a:endParaRPr lang="en-US" sz="2800" dirty="0">
              <a:solidFill>
                <a:schemeClr val="bg1"/>
              </a:solidFill>
              <a:latin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Principle of Single Definition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Declarations and Initialization</a:t>
            </a:r>
            <a:r>
              <a:rPr lang="en-US" sz="2800" dirty="0">
                <a:effectLst/>
                <a:latin typeface="Calibri" panose="020F0502020204030204" pitchFamily="34" charset="0"/>
                <a:cs typeface="Calibri" panose="020F0502020204030204" pitchFamily="34" charset="0"/>
              </a:rPr>
              <a:t> </a:t>
            </a:r>
            <a:endParaRPr sz="2800" dirty="0">
              <a:solidFill>
                <a:schemeClr val="bg1"/>
              </a:solidFill>
              <a:latin typeface="Calibri" panose="020F0502020204030204" pitchFamily="34" charset="0"/>
              <a:cs typeface="Calibri" panose="020F050202020403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654553" cy="4000052"/>
          </a:xfrm>
          <a:prstGeom prst="rect">
            <a:avLst/>
          </a:prstGeom>
          <a:noFill/>
          <a:ln>
            <a:noFill/>
          </a:ln>
        </p:spPr>
        <p:txBody>
          <a:bodyPr spcFirstLastPara="1" wrap="square" lIns="91425" tIns="45700" rIns="91425" bIns="45700" anchor="t" anchorCtr="0">
            <a:normAutofit fontScale="92500"/>
          </a:bodyPr>
          <a:lstStyle/>
          <a:p>
            <a:pPr marL="114300" indent="0">
              <a:buNone/>
            </a:pPr>
            <a:r>
              <a:rPr lang="en-US" sz="1600" b="1" dirty="0"/>
              <a:t>1. SQL Injection: </a:t>
            </a:r>
            <a:r>
              <a:rPr lang="en-US" sz="1600" dirty="0"/>
              <a:t>Highest risk due to potential for unauthorized access. Mitigated by input validation and parameterized queries.</a:t>
            </a:r>
          </a:p>
          <a:p>
            <a:pPr marL="114300" indent="0">
              <a:buNone/>
            </a:pPr>
            <a:r>
              <a:rPr lang="en-US" sz="1600" b="1" dirty="0"/>
              <a:t>2. Memory Protection: </a:t>
            </a:r>
            <a:r>
              <a:rPr lang="en-US" sz="1600" dirty="0"/>
              <a:t>Critical due to the risk of buffer overflows and code execution. Mitigated by bounds checking.</a:t>
            </a:r>
          </a:p>
          <a:p>
            <a:pPr marL="114300" indent="0">
              <a:buNone/>
            </a:pPr>
            <a:r>
              <a:rPr lang="en-US" sz="1600" b="1" dirty="0"/>
              <a:t>3. String Correctness: </a:t>
            </a:r>
            <a:r>
              <a:rPr lang="en-US" sz="1600" dirty="0"/>
              <a:t>High frequency of issues like XSS. Mitigated by proper input sanitization.</a:t>
            </a:r>
          </a:p>
          <a:p>
            <a:pPr marL="114300" indent="0">
              <a:buNone/>
            </a:pPr>
            <a:r>
              <a:rPr lang="en-US" sz="1600" b="1" dirty="0"/>
              <a:t>4. Data Value: </a:t>
            </a:r>
            <a:r>
              <a:rPr lang="en-US" sz="1600" dirty="0"/>
              <a:t>Significant risk of memory leaks and data corruption. Mitigated by proper resource handling.</a:t>
            </a:r>
          </a:p>
          <a:p>
            <a:pPr marL="114300" indent="0">
              <a:buNone/>
            </a:pPr>
            <a:r>
              <a:rPr lang="en-US" sz="1600" b="1" dirty="0"/>
              <a:t>5. Assertions: </a:t>
            </a:r>
            <a:r>
              <a:rPr lang="en-US" sz="1600" dirty="0"/>
              <a:t>Prevents undetected errors and silent failures. Mitigated by consistent use of assertions.</a:t>
            </a:r>
          </a:p>
          <a:p>
            <a:pPr marL="114300" indent="0">
              <a:buNone/>
            </a:pPr>
            <a:r>
              <a:rPr lang="en-US" sz="1600" b="1" dirty="0"/>
              <a:t>6. Data Type</a:t>
            </a:r>
            <a:r>
              <a:rPr lang="en-US" sz="1600" dirty="0"/>
              <a:t>: Prevents type confusion and crashes. Mitigated by rigorous type-checking.</a:t>
            </a:r>
          </a:p>
          <a:p>
            <a:pPr marL="114300" indent="0">
              <a:buNone/>
            </a:pPr>
            <a:r>
              <a:rPr lang="en-US" sz="1600" b="1" dirty="0"/>
              <a:t>7. Exceptions</a:t>
            </a:r>
            <a:r>
              <a:rPr lang="en-US" sz="1600" dirty="0"/>
              <a:t>: Ensures application stability by handling exceptions. Mitigated by robust exception handling.</a:t>
            </a:r>
          </a:p>
          <a:p>
            <a:pPr marL="114300" indent="0">
              <a:buNone/>
            </a:pPr>
            <a:r>
              <a:rPr lang="en-US" sz="1600" b="1" dirty="0"/>
              <a:t>8. Declarations</a:t>
            </a:r>
            <a:r>
              <a:rPr lang="en-US" sz="1600" dirty="0"/>
              <a:t>: Prevents uninitialized variables and logic errors. Mitigated by compiler warnings.</a:t>
            </a:r>
          </a:p>
          <a:p>
            <a:pPr marL="114300" indent="0">
              <a:buNone/>
            </a:pPr>
            <a:r>
              <a:rPr lang="en-US" sz="1600" b="1" dirty="0"/>
              <a:t>9. Input/Output</a:t>
            </a:r>
            <a:r>
              <a:rPr lang="en-US" sz="1600" dirty="0"/>
              <a:t>: Manages resource leaks and file corruption. Mitigated by proper I/O management.</a:t>
            </a:r>
          </a:p>
          <a:p>
            <a:pPr marL="114300" indent="0">
              <a:buNone/>
            </a:pPr>
            <a:r>
              <a:rPr lang="en-US" sz="1600" b="1" dirty="0"/>
              <a:t>10. High-Quality Randomness</a:t>
            </a:r>
            <a:r>
              <a:rPr lang="en-US" sz="1600" dirty="0"/>
              <a:t>: Important for security, but less critical. Mitigated by using cryptographic libraries.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Encryption in rest: </a:t>
            </a:r>
            <a:r>
              <a:rPr lang="en-US" sz="2000" dirty="0">
                <a:latin typeface="Calibri" panose="020F0502020204030204" pitchFamily="34" charset="0"/>
                <a:ea typeface="Calibri" panose="020F0502020204030204" pitchFamily="34" charset="0"/>
                <a:cs typeface="Calibri" panose="020F0502020204030204" pitchFamily="34" charset="0"/>
              </a:rPr>
              <a:t>The concept of protecting stored data</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20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Encryption at flight: The concept of protecting data that is movin</a:t>
            </a:r>
            <a:r>
              <a:rPr lang="en-US" sz="2000" dirty="0">
                <a:latin typeface="Calibri" panose="020F0502020204030204" pitchFamily="34" charset="0"/>
                <a:ea typeface="Calibri" panose="020F0502020204030204" pitchFamily="34" charset="0"/>
                <a:cs typeface="Calibri" panose="020F0502020204030204" pitchFamily="34" charset="0"/>
              </a:rPr>
              <a:t>g from its current location.</a:t>
            </a:r>
          </a:p>
          <a:p>
            <a:pPr marL="228600" lvl="0" indent="-228600" algn="l" rtl="0">
              <a:lnSpc>
                <a:spcPct val="20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Encryption in use: The concept of protecting data that is created, edited, or otherwise defined as in-use</a:t>
            </a:r>
            <a:r>
              <a:rPr lang="en-US" sz="2000" dirty="0">
                <a:effectLst/>
                <a:latin typeface="Calibri" panose="020F0502020204030204" pitchFamily="34" charset="0"/>
                <a:cs typeface="Calibri" panose="020F0502020204030204" pitchFamily="34" charset="0"/>
              </a:rPr>
              <a:t> </a:t>
            </a:r>
            <a:endParaRPr sz="2000" dirty="0">
              <a:latin typeface="Calibri" panose="020F0502020204030204" pitchFamily="34" charset="0"/>
              <a:cs typeface="Calibri" panose="020F050202020403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400"/>
              <a:buChar char="•"/>
            </a:pPr>
            <a:r>
              <a:rPr lang="en-US" sz="2100" dirty="0">
                <a:latin typeface="Calibri" panose="020F0502020204030204" pitchFamily="34" charset="0"/>
                <a:cs typeface="Calibri" panose="020F0502020204030204" pitchFamily="34" charset="0"/>
              </a:rPr>
              <a:t>Authentication: The act of confirming one’s identity</a:t>
            </a:r>
          </a:p>
          <a:p>
            <a:pPr marL="228600" lvl="0" indent="-228600" algn="l" rtl="0">
              <a:lnSpc>
                <a:spcPct val="200000"/>
              </a:lnSpc>
              <a:spcBef>
                <a:spcPts val="0"/>
              </a:spcBef>
              <a:spcAft>
                <a:spcPts val="0"/>
              </a:spcAft>
              <a:buClr>
                <a:schemeClr val="lt1"/>
              </a:buClr>
              <a:buSzPts val="2400"/>
              <a:buChar char="•"/>
            </a:pPr>
            <a:r>
              <a:rPr lang="en-US" sz="2100" dirty="0">
                <a:latin typeface="Calibri" panose="020F0502020204030204" pitchFamily="34" charset="0"/>
                <a:cs typeface="Calibri" panose="020F0502020204030204" pitchFamily="34" charset="0"/>
              </a:rPr>
              <a:t>Authorization: C</a:t>
            </a:r>
            <a:r>
              <a:rPr lang="en-US" sz="2100" dirty="0">
                <a:effectLst/>
                <a:latin typeface="Calibri" panose="020F0502020204030204" pitchFamily="34" charset="0"/>
                <a:ea typeface="Calibri" panose="020F0502020204030204" pitchFamily="34" charset="0"/>
                <a:cs typeface="Calibri" panose="020F0502020204030204" pitchFamily="34" charset="0"/>
              </a:rPr>
              <a:t>onfirming access rights and privileges of a user to secure areas.</a:t>
            </a:r>
            <a:r>
              <a:rPr lang="en-US" sz="2100" dirty="0">
                <a:effectLst/>
                <a:latin typeface="Calibri" panose="020F0502020204030204" pitchFamily="34" charset="0"/>
                <a:cs typeface="Calibri" panose="020F0502020204030204" pitchFamily="34" charset="0"/>
              </a:rPr>
              <a:t> </a:t>
            </a:r>
            <a:endParaRPr lang="en-US" sz="2100" dirty="0">
              <a:latin typeface="Calibri" panose="020F0502020204030204" pitchFamily="34" charset="0"/>
              <a:cs typeface="Calibri" panose="020F0502020204030204" pitchFamily="34" charset="0"/>
            </a:endParaRPr>
          </a:p>
          <a:p>
            <a:pPr marL="228600" lvl="0" indent="-228600" algn="l" rtl="0">
              <a:lnSpc>
                <a:spcPct val="200000"/>
              </a:lnSpc>
              <a:spcBef>
                <a:spcPts val="0"/>
              </a:spcBef>
              <a:spcAft>
                <a:spcPts val="0"/>
              </a:spcAft>
              <a:buClr>
                <a:schemeClr val="lt1"/>
              </a:buClr>
              <a:buSzPts val="2400"/>
              <a:buChar char="•"/>
            </a:pPr>
            <a:r>
              <a:rPr lang="en-US" sz="2100" dirty="0">
                <a:effectLst/>
                <a:latin typeface="Calibri" panose="020F0502020204030204" pitchFamily="34" charset="0"/>
                <a:ea typeface="Calibri" panose="020F0502020204030204" pitchFamily="34" charset="0"/>
                <a:cs typeface="Calibri" panose="020F0502020204030204" pitchFamily="34" charset="0"/>
              </a:rPr>
              <a:t>Accounting: The process of keeping detailed track of activity while interacting with a system</a:t>
            </a:r>
            <a:r>
              <a:rPr lang="en-US" sz="2100" dirty="0">
                <a:effectLst/>
                <a:latin typeface="Calibri" panose="020F0502020204030204" pitchFamily="34" charset="0"/>
                <a:cs typeface="Calibri" panose="020F0502020204030204" pitchFamily="34" charset="0"/>
              </a:rPr>
              <a:t> </a:t>
            </a:r>
            <a:endParaRPr sz="2100" dirty="0">
              <a:latin typeface="Calibri" panose="020F0502020204030204" pitchFamily="34" charset="0"/>
              <a:cs typeface="Calibri" panose="020F050202020403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g9504e29505_0_0"/>
          <p:cNvSpPr txBox="1">
            <a:spLocks noGrp="1"/>
          </p:cNvSpPr>
          <p:nvPr>
            <p:ph type="body" idx="1"/>
          </p:nvPr>
        </p:nvSpPr>
        <p:spPr>
          <a:xfrm>
            <a:off x="116840" y="2164080"/>
            <a:ext cx="323596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These unit tests attempted to defend against SQL Injection. These checks tests a variety of things like string validation to ensure an SQL Injection attack does not work.</a:t>
            </a:r>
            <a:endParaRPr dirty="0"/>
          </a:p>
        </p:txBody>
      </p:sp>
      <p:pic>
        <p:nvPicPr>
          <p:cNvPr id="3" name="Picture 2" descr="A screenshot of a computer program&#10;&#10;Description automatically generated">
            <a:extLst>
              <a:ext uri="{FF2B5EF4-FFF2-40B4-BE49-F238E27FC236}">
                <a16:creationId xmlns:a16="http://schemas.microsoft.com/office/drawing/2014/main" id="{9BBDF2C7-1B35-E4FB-CE1C-5A457ABC2735}"/>
              </a:ext>
            </a:extLst>
          </p:cNvPr>
          <p:cNvPicPr>
            <a:picLocks noChangeAspect="1"/>
          </p:cNvPicPr>
          <p:nvPr/>
        </p:nvPicPr>
        <p:blipFill>
          <a:blip r:embed="rId4"/>
          <a:stretch>
            <a:fillRect/>
          </a:stretch>
        </p:blipFill>
        <p:spPr>
          <a:xfrm>
            <a:off x="3241040" y="966580"/>
            <a:ext cx="8729635" cy="5791484"/>
          </a:xfrm>
          <a:prstGeom prst="rect">
            <a:avLst/>
          </a:prstGeom>
        </p:spPr>
      </p:pic>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195" name="Google Shape;195;g9504e29505_0_0"/>
          <p:cNvSpPr txBox="1">
            <a:spLocks noGrp="1"/>
          </p:cNvSpPr>
          <p:nvPr>
            <p:ph type="title"/>
          </p:nvPr>
        </p:nvSpPr>
        <p:spPr>
          <a:xfrm>
            <a:off x="2916774" y="1045622"/>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868</TotalTime>
  <Words>1378</Words>
  <Application>Microsoft Office PowerPoint</Application>
  <PresentationFormat>Widescreen</PresentationFormat>
  <Paragraphs>108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Mauro, Caio</cp:lastModifiedBy>
  <cp:revision>112</cp:revision>
  <dcterms:created xsi:type="dcterms:W3CDTF">2020-08-19T17:59:24Z</dcterms:created>
  <dcterms:modified xsi:type="dcterms:W3CDTF">2024-08-19T00:03:52Z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