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3" r:id="rId2"/>
    <p:sldId id="292" r:id="rId3"/>
    <p:sldId id="323" r:id="rId4"/>
    <p:sldId id="328" r:id="rId5"/>
    <p:sldId id="347" r:id="rId6"/>
    <p:sldId id="344" r:id="rId7"/>
    <p:sldId id="348" r:id="rId8"/>
    <p:sldId id="345" r:id="rId9"/>
    <p:sldId id="349" r:id="rId10"/>
    <p:sldId id="346" r:id="rId11"/>
    <p:sldId id="338" r:id="rId12"/>
    <p:sldId id="340" r:id="rId13"/>
    <p:sldId id="342" r:id="rId14"/>
    <p:sldId id="343" r:id="rId15"/>
    <p:sldId id="341" r:id="rId16"/>
    <p:sldId id="335" r:id="rId17"/>
    <p:sldId id="325" r:id="rId18"/>
    <p:sldId id="324" r:id="rId19"/>
    <p:sldId id="326" r:id="rId20"/>
    <p:sldId id="339" r:id="rId21"/>
    <p:sldId id="350" r:id="rId22"/>
    <p:sldId id="329" r:id="rId23"/>
    <p:sldId id="352" r:id="rId24"/>
    <p:sldId id="28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6292" autoAdjust="0"/>
  </p:normalViewPr>
  <p:slideViewPr>
    <p:cSldViewPr snapToGrid="0">
      <p:cViewPr varScale="1">
        <p:scale>
          <a:sx n="71" d="100"/>
          <a:sy n="71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Arquitetura de Redes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Equipamento de redes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8384A-B234-26D2-9C79-DB988A77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EF47A2-6DAE-F692-A8E6-F929C366F1B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93B567-E114-8A25-F24B-BFA93D13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Cabos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D6864-351E-3593-EB44-948DA2E5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90187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Cabo de Fibra Óptica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Tipos:</a:t>
            </a:r>
            <a:endParaRPr lang="pt-BR" sz="2400" dirty="0">
              <a:solidFill>
                <a:schemeClr val="accent1"/>
              </a:solidFill>
            </a:endParaRPr>
          </a:p>
          <a:p>
            <a:pPr lvl="1"/>
            <a:r>
              <a:rPr lang="pt-BR" sz="2000" b="1" dirty="0" err="1">
                <a:solidFill>
                  <a:schemeClr val="accent1"/>
                </a:solidFill>
              </a:rPr>
              <a:t>Monomodo</a:t>
            </a:r>
            <a:r>
              <a:rPr lang="pt-BR" sz="2000" dirty="0">
                <a:solidFill>
                  <a:schemeClr val="accent1"/>
                </a:solidFill>
              </a:rPr>
              <a:t>: Longas distâncias (até 100 km), usado em redes de </a:t>
            </a:r>
            <a:r>
              <a:rPr lang="pt-BR" sz="2000" dirty="0" err="1">
                <a:solidFill>
                  <a:schemeClr val="accent1"/>
                </a:solidFill>
              </a:rPr>
              <a:t>backbone</a:t>
            </a:r>
            <a:endParaRPr lang="pt-BR" sz="2000" dirty="0">
              <a:solidFill>
                <a:schemeClr val="accent1"/>
              </a:solidFill>
            </a:endParaRPr>
          </a:p>
          <a:p>
            <a:pPr lvl="1"/>
            <a:r>
              <a:rPr lang="pt-BR" sz="2000" b="1" dirty="0">
                <a:solidFill>
                  <a:schemeClr val="accent1"/>
                </a:solidFill>
              </a:rPr>
              <a:t>Multimodo</a:t>
            </a:r>
            <a:r>
              <a:rPr lang="pt-BR" sz="2000" dirty="0">
                <a:solidFill>
                  <a:schemeClr val="accent1"/>
                </a:solidFill>
              </a:rPr>
              <a:t>: Curta e média distância (até 2 km), ideal para redes locais e data centers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Velocidade</a:t>
            </a:r>
            <a:r>
              <a:rPr lang="pt-BR" sz="2400" dirty="0">
                <a:solidFill>
                  <a:schemeClr val="accent1"/>
                </a:solidFill>
              </a:rPr>
              <a:t>: 10 Gbps a 100 Gbps e superiores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Aplicações:</a:t>
            </a:r>
            <a:r>
              <a:rPr lang="pt-BR" sz="2400" dirty="0">
                <a:solidFill>
                  <a:schemeClr val="accent1"/>
                </a:solidFill>
              </a:rPr>
              <a:t> Data centers, redes de alta velocidade, </a:t>
            </a:r>
            <a:r>
              <a:rPr lang="pt-BR" sz="2400" dirty="0" err="1">
                <a:solidFill>
                  <a:schemeClr val="accent1"/>
                </a:solidFill>
              </a:rPr>
              <a:t>backbone</a:t>
            </a:r>
            <a:r>
              <a:rPr lang="pt-BR" sz="2400" dirty="0">
                <a:solidFill>
                  <a:schemeClr val="accent1"/>
                </a:solidFill>
              </a:rPr>
              <a:t> de internet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Vantagens:</a:t>
            </a:r>
            <a:r>
              <a:rPr lang="pt-BR" sz="2400" dirty="0">
                <a:solidFill>
                  <a:schemeClr val="accent1"/>
                </a:solidFill>
              </a:rPr>
              <a:t> Alta velocidade, longa distância sem perda de sinal, imune a interferências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Limitações:</a:t>
            </a:r>
            <a:r>
              <a:rPr lang="pt-BR" sz="2400" dirty="0">
                <a:solidFill>
                  <a:schemeClr val="accent1"/>
                </a:solidFill>
              </a:rPr>
              <a:t> Custo elevado, instalação complexa</a:t>
            </a:r>
          </a:p>
        </p:txBody>
      </p:sp>
      <p:pic>
        <p:nvPicPr>
          <p:cNvPr id="3074" name="Picture 2" descr="Guia de Cabos de Fibra Óptica: Tipos, Revestimentos e Aplicações">
            <a:extLst>
              <a:ext uri="{FF2B5EF4-FFF2-40B4-BE49-F238E27FC236}">
                <a16:creationId xmlns:a16="http://schemas.microsoft.com/office/drawing/2014/main" id="{B476C95C-0D35-7E05-E6D5-687B3A7F8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99816" y="2966822"/>
            <a:ext cx="4564788" cy="228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54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110B6-CC0B-E3C3-C2CF-46235C976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02CCA0C-A761-08C1-926F-AAA6B87A4A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0CB4B4-F407-794F-D4FF-A3E6651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Conectores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83EEB-FA87-E91E-E332-AF364D745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04715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accent1"/>
                </a:solidFill>
              </a:rPr>
              <a:t>Os conectores de rede variam de acordo com o tipo de conexão (cabeada ou sem fio), a velocidade e o tipo de cabo ou frequência de transmissão que utilizam. </a:t>
            </a: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RJ-45 (</a:t>
            </a:r>
            <a:r>
              <a:rPr lang="pt-BR" sz="2400" b="1" dirty="0" err="1">
                <a:solidFill>
                  <a:schemeClr val="accent1"/>
                </a:solidFill>
              </a:rPr>
              <a:t>Registered</a:t>
            </a:r>
            <a:r>
              <a:rPr lang="pt-BR" sz="2400" b="1" dirty="0">
                <a:solidFill>
                  <a:schemeClr val="accent1"/>
                </a:solidFill>
              </a:rPr>
              <a:t> Jack 45)</a:t>
            </a:r>
            <a:r>
              <a:rPr lang="pt-BR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accent1"/>
                </a:solidFill>
              </a:rPr>
              <a:t>O conector mais comum em redes Ethernet, utilizado em cabos de par trançado, como os cabos CAT5e, CAT6, CAT6a e CAT7.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accent1"/>
                </a:solidFill>
              </a:rPr>
              <a:t>Suporta velocidades de 1 Gbps a 10 Gbps, dependendo do cabo.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Conector Rj45, Cat 6, 9318, MD9 - Pt 10 Un">
            <a:extLst>
              <a:ext uri="{FF2B5EF4-FFF2-40B4-BE49-F238E27FC236}">
                <a16:creationId xmlns:a16="http://schemas.microsoft.com/office/drawing/2014/main" id="{90AAA15A-AD98-80AB-9CAF-C06D920C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55" y="1825625"/>
            <a:ext cx="3842554" cy="38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4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AD93-6661-0AF7-8C8C-7686C8D4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21ACE83-71E7-C9E4-FEDB-4EA245B9E31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AC68BD-F987-DA8C-3FE8-72D0587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Conectores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5D5B4-A097-EC61-4D95-551D73B82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35937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RJ-11</a:t>
            </a:r>
            <a:r>
              <a:rPr lang="pt-BR" dirty="0">
                <a:solidFill>
                  <a:schemeClr val="accent1"/>
                </a:solidFill>
              </a:rPr>
              <a:t>:</a:t>
            </a:r>
          </a:p>
          <a:p>
            <a:r>
              <a:rPr lang="pt-BR" dirty="0">
                <a:solidFill>
                  <a:schemeClr val="accent1"/>
                </a:solidFill>
              </a:rPr>
              <a:t>Muito utilizado em redes antigas e ainda é usado para conexões telefônicas e DSL.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Suporta velocidades muito mais baixas e tem apenas quatro pinos, em comparação aos oito pinos do RJ-45.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5128" name="Picture 8" descr="RJ11 6P4C Modular Plugs 25 pk">
            <a:extLst>
              <a:ext uri="{FF2B5EF4-FFF2-40B4-BE49-F238E27FC236}">
                <a16:creationId xmlns:a16="http://schemas.microsoft.com/office/drawing/2014/main" id="{A067A7AA-BA60-1037-D6C5-78C57E76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145" y="1690688"/>
            <a:ext cx="2821997" cy="258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S PRO Male RJ11 to Male RJ45 Telephone Cable, Black Sheath | RS">
            <a:extLst>
              <a:ext uri="{FF2B5EF4-FFF2-40B4-BE49-F238E27FC236}">
                <a16:creationId xmlns:a16="http://schemas.microsoft.com/office/drawing/2014/main" id="{211CF98A-10B6-EC22-777C-F2A9ACBD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81" y="4278519"/>
            <a:ext cx="4228991" cy="238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1BC4E-B445-468B-9988-84039578D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D71485-CD1C-DD3F-263A-84EB58EF59D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BEAC78-D0C1-D7B3-AB35-0BF24558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Conectores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270F6A-F35E-D7B5-0CD8-694E36FE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BNC (</a:t>
            </a:r>
            <a:r>
              <a:rPr lang="pt-BR" sz="2400" b="1" dirty="0" err="1">
                <a:solidFill>
                  <a:schemeClr val="accent1"/>
                </a:solidFill>
              </a:rPr>
              <a:t>Bayonet</a:t>
            </a:r>
            <a:r>
              <a:rPr lang="pt-BR" sz="2400" b="1" dirty="0">
                <a:solidFill>
                  <a:schemeClr val="accent1"/>
                </a:solidFill>
              </a:rPr>
              <a:t> Neill–</a:t>
            </a:r>
            <a:r>
              <a:rPr lang="pt-BR" sz="2400" b="1" dirty="0" err="1">
                <a:solidFill>
                  <a:schemeClr val="accent1"/>
                </a:solidFill>
              </a:rPr>
              <a:t>Concelman</a:t>
            </a:r>
            <a:r>
              <a:rPr lang="pt-BR" sz="2400" b="1" dirty="0">
                <a:solidFill>
                  <a:schemeClr val="accent1"/>
                </a:solidFill>
              </a:rPr>
              <a:t>)</a:t>
            </a:r>
            <a:r>
              <a:rPr lang="pt-BR" sz="2400" dirty="0">
                <a:solidFill>
                  <a:schemeClr val="accent1"/>
                </a:solidFill>
              </a:rPr>
              <a:t>: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Conector antigo, utilizado principalmente em redes coaxiais (como Ethernet 10BASE2). Hoje é raro em redes locais, mas ainda pode ser encontrado em alguns sistemas de segurança (CFTV).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7" name="Espaço Reservado para Conteúdo 3">
            <a:extLst>
              <a:ext uri="{FF2B5EF4-FFF2-40B4-BE49-F238E27FC236}">
                <a16:creationId xmlns:a16="http://schemas.microsoft.com/office/drawing/2014/main" id="{FC905A70-FE0A-EEEE-B056-D499193375D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3772694"/>
            <a:ext cx="360045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32BEF3-E6E9-F0AE-95D3-57155BC8B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57" y="3889915"/>
            <a:ext cx="2821997" cy="161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FC40A7-FB58-FF87-8742-18C6C4145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063" y="3449638"/>
            <a:ext cx="3500437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1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F20C-6064-E82B-1547-64E688D31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BDECAC-9424-799A-8466-C930D632349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C793D5-F50C-70EB-4167-093955C3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Conectores</a:t>
            </a:r>
          </a:p>
        </p:txBody>
      </p:sp>
      <p:pic>
        <p:nvPicPr>
          <p:cNvPr id="8194" name="Picture 2" descr="Conectores Fibra Óptica - Silexfiber - Especialistas en fibra óptica, FTTH,  Broadcast &amp; LAN 1">
            <a:extLst>
              <a:ext uri="{FF2B5EF4-FFF2-40B4-BE49-F238E27FC236}">
                <a16:creationId xmlns:a16="http://schemas.microsoft.com/office/drawing/2014/main" id="{63DF0257-89C2-6ECF-27AB-078469361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61" y="2054225"/>
            <a:ext cx="69723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3454A-A75C-BC4B-2FBD-6AE94C037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278BCF-B208-8F59-5FE9-EC5BBDBA22F7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B2D4F-BFDC-7AED-EF10-B53A3200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Conectores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B319E-7036-782E-209B-7EF7E3D3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63523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Conectores de Fibra Óptica (LC, SC, ST e MTP/MPO)</a:t>
            </a:r>
            <a:r>
              <a:rPr lang="pt-BR" sz="2400" dirty="0">
                <a:solidFill>
                  <a:schemeClr val="accent1"/>
                </a:solidFill>
              </a:rPr>
              <a:t>: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LC (Lucent </a:t>
            </a:r>
            <a:r>
              <a:rPr lang="pt-BR" sz="2400" b="1" dirty="0" err="1">
                <a:solidFill>
                  <a:schemeClr val="accent1"/>
                </a:solidFill>
              </a:rPr>
              <a:t>Connector</a:t>
            </a:r>
            <a:r>
              <a:rPr lang="pt-BR" sz="2400" b="1" dirty="0">
                <a:solidFill>
                  <a:schemeClr val="accent1"/>
                </a:solidFill>
              </a:rPr>
              <a:t>)</a:t>
            </a:r>
            <a:r>
              <a:rPr lang="pt-BR" sz="2400" dirty="0">
                <a:solidFill>
                  <a:schemeClr val="accent1"/>
                </a:solidFill>
              </a:rPr>
              <a:t>: Pequeno, com encaixe de pressão, muito utilizado em redes de alta velocidade e em data centers.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SC (</a:t>
            </a:r>
            <a:r>
              <a:rPr lang="pt-BR" sz="2400" b="1" dirty="0" err="1">
                <a:solidFill>
                  <a:schemeClr val="accent1"/>
                </a:solidFill>
              </a:rPr>
              <a:t>Subscriber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Connector</a:t>
            </a:r>
            <a:r>
              <a:rPr lang="pt-BR" sz="2400" b="1" dirty="0">
                <a:solidFill>
                  <a:schemeClr val="accent1"/>
                </a:solidFill>
              </a:rPr>
              <a:t>)</a:t>
            </a:r>
            <a:r>
              <a:rPr lang="pt-BR" sz="2400" dirty="0">
                <a:solidFill>
                  <a:schemeClr val="accent1"/>
                </a:solidFill>
              </a:rPr>
              <a:t>: Usado em redes de fibra óptica, com encaixe de pressão e fácil instalação.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ST (Straight </a:t>
            </a:r>
            <a:r>
              <a:rPr lang="pt-BR" sz="2400" b="1" dirty="0" err="1">
                <a:solidFill>
                  <a:schemeClr val="accent1"/>
                </a:solidFill>
              </a:rPr>
              <a:t>Tip</a:t>
            </a:r>
            <a:r>
              <a:rPr lang="pt-BR" sz="2400" b="1" dirty="0">
                <a:solidFill>
                  <a:schemeClr val="accent1"/>
                </a:solidFill>
              </a:rPr>
              <a:t>)</a:t>
            </a:r>
            <a:r>
              <a:rPr lang="pt-BR" sz="2400" dirty="0">
                <a:solidFill>
                  <a:schemeClr val="accent1"/>
                </a:solidFill>
              </a:rPr>
              <a:t>: Popular em redes mais antigas de fibra óptica e em ambientes industriais.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MTP/MPO</a:t>
            </a:r>
            <a:r>
              <a:rPr lang="pt-BR" sz="2400" dirty="0">
                <a:solidFill>
                  <a:schemeClr val="accent1"/>
                </a:solidFill>
              </a:rPr>
              <a:t>: Conectores multifibra, muito utilizados em ambientes de data centers e para conexões de altíssima velocidade (40 Gbps, 100 Gbps).</a:t>
            </a:r>
          </a:p>
        </p:txBody>
      </p:sp>
      <p:pic>
        <p:nvPicPr>
          <p:cNvPr id="5122" name="Picture 2" descr="Conector Óptico de Campo SC/UPC » Next">
            <a:extLst>
              <a:ext uri="{FF2B5EF4-FFF2-40B4-BE49-F238E27FC236}">
                <a16:creationId xmlns:a16="http://schemas.microsoft.com/office/drawing/2014/main" id="{33843CB1-8B2A-D1E5-5F5F-B19553AF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572" y="2198146"/>
            <a:ext cx="3467548" cy="34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5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8C3DA-8113-A324-C5C5-AD14AB53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BEB605F-8216-E606-59C2-8349677C2E2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07FC30-CF55-381A-9924-CC40882D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65BFC-DD49-CB88-3D5E-B8744D3F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26102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 hub é o equipamento mais simples de rede.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Ele serve para interligar computadores em uma rede local (LAN) com cabos.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Quando recebe dados de um computador: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</a:rPr>
              <a:t>Reenvia para todos os outros da rede, sem distinção.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Durante esse envio: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</a:rPr>
              <a:t>Nenhum outro computador pode transmitir dados.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</a:rPr>
              <a:t>Só é possível enviar novamente após a transmissão atual terminar.</a:t>
            </a:r>
          </a:p>
        </p:txBody>
      </p:sp>
      <p:pic>
        <p:nvPicPr>
          <p:cNvPr id="9" name="Picture 2" descr="O que é um HUB de computador? - Palpite Digital">
            <a:extLst>
              <a:ext uri="{FF2B5EF4-FFF2-40B4-BE49-F238E27FC236}">
                <a16:creationId xmlns:a16="http://schemas.microsoft.com/office/drawing/2014/main" id="{C545B744-0640-4733-B0A8-BF304CBF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301" y="1898239"/>
            <a:ext cx="3226318" cy="20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ub | What is the hub - javatpoint">
            <a:extLst>
              <a:ext uri="{FF2B5EF4-FFF2-40B4-BE49-F238E27FC236}">
                <a16:creationId xmlns:a16="http://schemas.microsoft.com/office/drawing/2014/main" id="{3371D092-E94E-C61B-E84D-FBE56610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75" y="3894996"/>
            <a:ext cx="2785989" cy="27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9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9369D-5820-EB40-DCE4-BD2242A0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007A797-53C4-6F77-9400-C26D192E46F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09472D-71FB-72E6-C4F0-D521BA2A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9F204-AC8A-277F-F04B-2792BFA9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08521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É mais inteligente que o hub.</a:t>
            </a:r>
          </a:p>
          <a:p>
            <a:r>
              <a:rPr lang="pt-BR" dirty="0">
                <a:solidFill>
                  <a:schemeClr val="accent1"/>
                </a:solidFill>
              </a:rPr>
              <a:t>Interliga computadores em uma LAN.</a:t>
            </a:r>
          </a:p>
          <a:p>
            <a:r>
              <a:rPr lang="pt-BR" dirty="0">
                <a:solidFill>
                  <a:schemeClr val="accent1"/>
                </a:solidFill>
              </a:rPr>
              <a:t>Envia os dados só para o destino certo, não para todos.</a:t>
            </a:r>
          </a:p>
          <a:p>
            <a:r>
              <a:rPr lang="pt-BR" dirty="0">
                <a:solidFill>
                  <a:schemeClr val="accent1"/>
                </a:solidFill>
              </a:rPr>
              <a:t>Permite que vários computadores transmitam ao mesmo tempo, sem interferência.</a:t>
            </a:r>
          </a:p>
        </p:txBody>
      </p:sp>
      <p:pic>
        <p:nvPicPr>
          <p:cNvPr id="6" name="Picture 2" descr="Switch De Rede Gigabit 10/100/1000 Mbps - 5 Portas - Redcabos - Loja  Especialista em Cabos de Rede na Santa Efigênia">
            <a:extLst>
              <a:ext uri="{FF2B5EF4-FFF2-40B4-BE49-F238E27FC236}">
                <a16:creationId xmlns:a16="http://schemas.microsoft.com/office/drawing/2014/main" id="{35EE57FF-3A78-184B-E820-14696059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30" y="1825625"/>
            <a:ext cx="3736489" cy="229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witch de Rede Cisco - Revenda Autorizada Cisco Store">
            <a:extLst>
              <a:ext uri="{FF2B5EF4-FFF2-40B4-BE49-F238E27FC236}">
                <a16:creationId xmlns:a16="http://schemas.microsoft.com/office/drawing/2014/main" id="{AF7D71F3-E63D-9EE2-A4CD-C2E03A40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273" y="4178349"/>
            <a:ext cx="3776846" cy="251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E640-7ECC-4577-AEEE-E51A5FB2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E00515-5352-9E79-74D4-9A0D2D8D24E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19FC94-4373-1B40-96D7-C6E31766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Roteador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5F687-E217-8F89-7C16-190FCC86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0973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/>
                </a:solidFill>
              </a:rPr>
              <a:t>Conecta diferentes redes entre si (por exemplo, sua rede com a internet).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/>
                </a:solidFill>
              </a:rPr>
              <a:t>Atribui endereços IP aos dispositivos.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/>
                </a:solidFill>
              </a:rPr>
              <a:t>Pode incluir funções de firewall e Wi-Fi.</a:t>
            </a:r>
          </a:p>
          <a:p>
            <a:pPr>
              <a:lnSpc>
                <a:spcPct val="100000"/>
              </a:lnSpc>
            </a:pPr>
            <a:r>
              <a:rPr lang="pt-BR" dirty="0">
                <a:solidFill>
                  <a:schemeClr val="accent1"/>
                </a:solidFill>
              </a:rPr>
              <a:t>Decide para onde os dados devem ir, com base no IP de destino.</a:t>
            </a:r>
          </a:p>
        </p:txBody>
      </p:sp>
      <p:pic>
        <p:nvPicPr>
          <p:cNvPr id="7" name="Picture 2" descr="D-Link Roteador Wireless EXO AC 3000Mbps com sistema MESH e comandos de voz  Google/Alexa + FOTA, Preto, DIR-3040">
            <a:extLst>
              <a:ext uri="{FF2B5EF4-FFF2-40B4-BE49-F238E27FC236}">
                <a16:creationId xmlns:a16="http://schemas.microsoft.com/office/drawing/2014/main" id="{4E49D0CC-13C8-063F-8C18-A48455B8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519" y="1825625"/>
            <a:ext cx="3548359" cy="201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oteador Cisco RV345, 2 portas WAN 10/100/1000 | KaBuM!">
            <a:extLst>
              <a:ext uri="{FF2B5EF4-FFF2-40B4-BE49-F238E27FC236}">
                <a16:creationId xmlns:a16="http://schemas.microsoft.com/office/drawing/2014/main" id="{C987ED7D-9216-9CCD-66D3-2A19E83E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393" y="4001294"/>
            <a:ext cx="2672378" cy="267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41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FED7-F70B-B981-A44C-5D364CF8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B9FD44-F448-D27C-8C47-A9AFF172D67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D9182-842A-A378-79E5-7B99323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Access Point (Ponto de Acesso)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545AE-8956-1569-42D7-19F1B7F9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8661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Amplia o sinal de Wi-Fi.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Conecta dispositivos sem fio a uma rede cabeada.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Usado em locais grandes ou com muitos usuários.</a:t>
            </a:r>
          </a:p>
        </p:txBody>
      </p:sp>
      <p:pic>
        <p:nvPicPr>
          <p:cNvPr id="6" name="Picture 2" descr="WIRELESS ACCESS POINT vs. WIRELESS RANGE EXTENDER">
            <a:extLst>
              <a:ext uri="{FF2B5EF4-FFF2-40B4-BE49-F238E27FC236}">
                <a16:creationId xmlns:a16="http://schemas.microsoft.com/office/drawing/2014/main" id="{DC18EC59-E039-380B-0CF2-AAB733B4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853" y="1914860"/>
            <a:ext cx="3205947" cy="22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1,983 Wireless Access Point Stock Photos - Free &amp; Royalty-Free Stock Photos  from Dreamstime">
            <a:extLst>
              <a:ext uri="{FF2B5EF4-FFF2-40B4-BE49-F238E27FC236}">
                <a16:creationId xmlns:a16="http://schemas.microsoft.com/office/drawing/2014/main" id="{946ADD8A-7C9A-F621-B077-AEC6A159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90" y="4367103"/>
            <a:ext cx="3337934" cy="22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1661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Entender a função dos principais equipamentos de rede.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Diferenciar as funções do </a:t>
            </a:r>
            <a:r>
              <a:rPr lang="pt-BR" b="1" dirty="0">
                <a:solidFill>
                  <a:schemeClr val="accent1"/>
                </a:solidFill>
              </a:rPr>
              <a:t>roteador</a:t>
            </a:r>
            <a:r>
              <a:rPr lang="pt-BR" dirty="0">
                <a:solidFill>
                  <a:schemeClr val="accent1"/>
                </a:solidFill>
              </a:rPr>
              <a:t>, </a:t>
            </a:r>
            <a:r>
              <a:rPr lang="pt-BR" b="1" dirty="0">
                <a:solidFill>
                  <a:schemeClr val="accent1"/>
                </a:solidFill>
              </a:rPr>
              <a:t>switch</a:t>
            </a:r>
            <a:r>
              <a:rPr lang="pt-BR" dirty="0">
                <a:solidFill>
                  <a:schemeClr val="accent1"/>
                </a:solidFill>
              </a:rPr>
              <a:t>, </a:t>
            </a:r>
            <a:r>
              <a:rPr lang="pt-BR" b="1" dirty="0" err="1">
                <a:solidFill>
                  <a:schemeClr val="accent1"/>
                </a:solidFill>
              </a:rPr>
              <a:t>access</a:t>
            </a:r>
            <a:r>
              <a:rPr lang="pt-BR" b="1" dirty="0">
                <a:solidFill>
                  <a:schemeClr val="accent1"/>
                </a:solidFill>
              </a:rPr>
              <a:t> point</a:t>
            </a:r>
            <a:r>
              <a:rPr lang="pt-BR" dirty="0">
                <a:solidFill>
                  <a:schemeClr val="accent1"/>
                </a:solidFill>
              </a:rPr>
              <a:t>, </a:t>
            </a:r>
            <a:r>
              <a:rPr lang="pt-BR" b="1" dirty="0">
                <a:solidFill>
                  <a:schemeClr val="accent1"/>
                </a:solidFill>
              </a:rPr>
              <a:t>gateway</a:t>
            </a:r>
            <a:r>
              <a:rPr lang="pt-BR" dirty="0">
                <a:solidFill>
                  <a:schemeClr val="accent1"/>
                </a:solidFill>
              </a:rPr>
              <a:t> e </a:t>
            </a:r>
            <a:r>
              <a:rPr lang="pt-BR" b="1" dirty="0">
                <a:solidFill>
                  <a:schemeClr val="accent1"/>
                </a:solidFill>
              </a:rPr>
              <a:t>firewall etc</a:t>
            </a:r>
            <a:r>
              <a:rPr lang="pt-BR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Compreender o papel de cada dispositivo na organização e segurança da rede.</a:t>
            </a:r>
          </a:p>
        </p:txBody>
      </p:sp>
    </p:spTree>
    <p:extLst>
      <p:ext uri="{BB962C8B-B14F-4D97-AF65-F5344CB8AC3E}">
        <p14:creationId xmlns:p14="http://schemas.microsoft.com/office/powerpoint/2010/main" val="36349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5ED11-0CA3-6F35-A169-41DC019F4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5983708-048A-4B9D-4CFC-10B5485D415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6D39EF-1E2E-F8FE-E640-EB0516F7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Repetidor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57415-3693-4FED-98AC-6D5193FA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6063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O repetidor </a:t>
            </a:r>
            <a:r>
              <a:rPr lang="pt-BR" sz="2000" b="1" dirty="0">
                <a:solidFill>
                  <a:schemeClr val="accent1"/>
                </a:solidFill>
              </a:rPr>
              <a:t>capta o sinal Wi-Fi de um roteador e o retransmite para ampliar a área de cobertura</a:t>
            </a:r>
            <a:r>
              <a:rPr lang="pt-BR" sz="2000" dirty="0">
                <a:solidFill>
                  <a:schemeClr val="accent1"/>
                </a:solidFill>
              </a:rPr>
              <a:t>. Ele é usado principalmente para </a:t>
            </a:r>
            <a:r>
              <a:rPr lang="pt-BR" sz="2000" b="1" dirty="0">
                <a:solidFill>
                  <a:schemeClr val="accent1"/>
                </a:solidFill>
              </a:rPr>
              <a:t>melhorar</a:t>
            </a:r>
            <a:r>
              <a:rPr lang="pt-BR" sz="2000" dirty="0">
                <a:solidFill>
                  <a:schemeClr val="accent1"/>
                </a:solidFill>
              </a:rPr>
              <a:t> o sinal em áreas onde a conexão original não chega bem.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É uma solução mais simples e rápida para resolver problemas de cobertura em áreas pequena</a:t>
            </a:r>
          </a:p>
        </p:txBody>
      </p:sp>
      <p:pic>
        <p:nvPicPr>
          <p:cNvPr id="2052" name="Picture 4" descr="Repetidor de Sinal Wi-Fi 300mbps Amplificador Wireless | Amazon.com.br">
            <a:extLst>
              <a:ext uri="{FF2B5EF4-FFF2-40B4-BE49-F238E27FC236}">
                <a16:creationId xmlns:a16="http://schemas.microsoft.com/office/drawing/2014/main" id="{B579EB93-FF7B-BA9C-0436-FBD4DF74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687" y="2581835"/>
            <a:ext cx="2755899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1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092A-91D4-C7CB-3863-6BC035870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E592391-DE1F-0BAC-C35B-EB8034D69A6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424C5-54D7-36B1-65A6-955C546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Repetidor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vs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Access Point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78FA6-6FA5-0407-9C13-E2C65211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0" y="1825625"/>
            <a:ext cx="5960634" cy="4351338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Repetidor (ou Extensor de Sinal)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O repetidor capta o sinal Wi-Fi de um roteador e o retransmite para ampliar a área de cobertura. Ele é usado principalmente para melhorar o sinal em áreas onde a conexão original não chega bem.</a:t>
            </a:r>
            <a:br>
              <a:rPr lang="pt-BR" sz="2000" dirty="0">
                <a:solidFill>
                  <a:schemeClr val="accent1"/>
                </a:solidFill>
              </a:rPr>
            </a:br>
            <a:endParaRPr lang="pt-BR" sz="2000" dirty="0">
              <a:solidFill>
                <a:schemeClr val="accent1"/>
              </a:solidFill>
            </a:endParaRPr>
          </a:p>
          <a:p>
            <a:r>
              <a:rPr lang="pt-BR" sz="2000" dirty="0">
                <a:solidFill>
                  <a:schemeClr val="accent1"/>
                </a:solidFill>
              </a:rPr>
              <a:t>A desvantagem é que o repetidor reduz a velocidade da rede à medida que retransmite o sinal, pois utiliza o mesmo canal tanto para receber quanto para enviar dados.</a:t>
            </a:r>
            <a:br>
              <a:rPr lang="pt-BR" sz="2000" dirty="0">
                <a:solidFill>
                  <a:schemeClr val="accent1"/>
                </a:solidFill>
              </a:rPr>
            </a:br>
            <a:endParaRPr lang="pt-BR" sz="2000" dirty="0">
              <a:solidFill>
                <a:schemeClr val="accent1"/>
              </a:solidFill>
            </a:endParaRPr>
          </a:p>
          <a:p>
            <a:r>
              <a:rPr lang="pt-BR" sz="2000" dirty="0">
                <a:solidFill>
                  <a:schemeClr val="accent1"/>
                </a:solidFill>
              </a:rPr>
              <a:t>É uma solução mais simples e rápida para resolver problemas de cobertura em áreas pequenas.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FAC85BA-5C29-45F5-CEF5-8735CAFF2321}"/>
              </a:ext>
            </a:extLst>
          </p:cNvPr>
          <p:cNvSpPr txBox="1">
            <a:spLocks/>
          </p:cNvSpPr>
          <p:nvPr/>
        </p:nvSpPr>
        <p:spPr>
          <a:xfrm>
            <a:off x="6380177" y="1782593"/>
            <a:ext cx="596063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accent1"/>
                </a:solidFill>
              </a:rPr>
              <a:t>Access Point (Ponto de Acesso)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O Access Point é um dispositivo que conecta-se diretamente à rede cabeada (via cabo Ethernet) e cria uma nova rede Wi-Fi para os usuários se conectarem.</a:t>
            </a:r>
            <a:br>
              <a:rPr lang="pt-BR" sz="2000" dirty="0">
                <a:solidFill>
                  <a:schemeClr val="accent1"/>
                </a:solidFill>
              </a:rPr>
            </a:br>
            <a:endParaRPr lang="pt-BR" sz="2000" dirty="0">
              <a:solidFill>
                <a:schemeClr val="accent1"/>
              </a:solidFill>
            </a:endParaRPr>
          </a:p>
          <a:p>
            <a:r>
              <a:rPr lang="pt-BR" sz="2000" dirty="0">
                <a:solidFill>
                  <a:schemeClr val="accent1"/>
                </a:solidFill>
              </a:rPr>
              <a:t>Ele é geralmente utilizado para ampliar a cobertura de Wi-Fi em locais maiores, como empresas, escolas e residências maiores, sem perda significativa de velocidade.</a:t>
            </a:r>
            <a:br>
              <a:rPr lang="pt-BR" sz="2000" dirty="0">
                <a:solidFill>
                  <a:schemeClr val="accent1"/>
                </a:solidFill>
              </a:rPr>
            </a:br>
            <a:endParaRPr lang="pt-BR" sz="2000" dirty="0">
              <a:solidFill>
                <a:schemeClr val="accent1"/>
              </a:solidFill>
            </a:endParaRPr>
          </a:p>
          <a:p>
            <a:r>
              <a:rPr lang="pt-BR" sz="2000" dirty="0">
                <a:solidFill>
                  <a:schemeClr val="accent1"/>
                </a:solidFill>
              </a:rPr>
              <a:t>Um AP pode ser configurado para se integrar ao mesmo SSID do roteador principal, criando uma cobertura mais estável e contínua.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62BF2B9-C157-3BBD-4147-311047A42C88}"/>
              </a:ext>
            </a:extLst>
          </p:cNvPr>
          <p:cNvCxnSpPr/>
          <p:nvPr/>
        </p:nvCxnSpPr>
        <p:spPr>
          <a:xfrm>
            <a:off x="6153370" y="1825625"/>
            <a:ext cx="0" cy="4351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550A-AD13-6AEA-BED6-5AD6A0178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11E367-3BDC-ECA8-D1E2-206957E7F05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3227A4-4D8B-1D54-FA0D-7CF8B4B8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Firewall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F0BF33-D888-FF74-A84A-5DDF4336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1661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Função</a:t>
            </a:r>
            <a:r>
              <a:rPr lang="pt-BR" dirty="0">
                <a:solidFill>
                  <a:schemeClr val="accent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Controla e filtra o tráfego de dados entre redes, oferecendo segurança.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Características</a:t>
            </a:r>
            <a:r>
              <a:rPr lang="pt-BR" dirty="0">
                <a:solidFill>
                  <a:schemeClr val="accent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Define regras para permitir ou bloquear o tráfego.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Pode ser físico (hardware) ou virtual (software).</a:t>
            </a:r>
          </a:p>
        </p:txBody>
      </p:sp>
    </p:spTree>
    <p:extLst>
      <p:ext uri="{BB962C8B-B14F-4D97-AF65-F5344CB8AC3E}">
        <p14:creationId xmlns:p14="http://schemas.microsoft.com/office/powerpoint/2010/main" val="192276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13DF1-FA35-CD0B-0245-05B5CE31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CBE4AC-132D-4BE5-3231-BFC4A358B05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A292B2-9169-3B56-26FB-93A22170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Firewall</a:t>
            </a:r>
          </a:p>
        </p:txBody>
      </p:sp>
      <p:pic>
        <p:nvPicPr>
          <p:cNvPr id="17410" name="Picture 2" descr="Understanding the Operations of a Firewall | by Mesut Oezdil | Medium">
            <a:extLst>
              <a:ext uri="{FF2B5EF4-FFF2-40B4-BE49-F238E27FC236}">
                <a16:creationId xmlns:a16="http://schemas.microsoft.com/office/drawing/2014/main" id="{4D2F5D02-D402-7499-085A-14F456DD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02" y="2068456"/>
            <a:ext cx="8430410" cy="440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0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685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AB37-5634-D32E-116C-C25832AE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28D287B-5356-A46E-DD09-B72EDA2E48C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75EF14-49B2-715E-49B1-1AF640A4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Introdução aos Equipamentos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F5883-A1B1-8062-A409-B0A86A83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1661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Definição</a:t>
            </a:r>
            <a:r>
              <a:rPr lang="pt-BR" dirty="0">
                <a:solidFill>
                  <a:schemeClr val="accent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Equipamentos de rede são dispositivos que permitem a comunicação entre computadores e controlam o fluxo de dados.</a:t>
            </a:r>
          </a:p>
          <a:p>
            <a:pPr lvl="1"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Importância</a:t>
            </a:r>
            <a:r>
              <a:rPr lang="pt-BR" dirty="0">
                <a:solidFill>
                  <a:schemeClr val="accent1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Essenciais para o funcionamento de redes locais (LAN) e redes de grande escala.</a:t>
            </a:r>
          </a:p>
        </p:txBody>
      </p:sp>
    </p:spTree>
    <p:extLst>
      <p:ext uri="{BB962C8B-B14F-4D97-AF65-F5344CB8AC3E}">
        <p14:creationId xmlns:p14="http://schemas.microsoft.com/office/powerpoint/2010/main" val="48710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60E35-5C29-DB68-8CCE-20F35FE1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2BA7F1-A8C1-426C-83B2-11818F795F7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B37A0F-D505-802D-0391-30CB1B03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Placa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7A8696-FDC2-632E-1ECE-B7881096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9701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A função da placa de rede é preparar, enviar e controlar os dados de uma rede. 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Geralmente possui dois leds, o </a:t>
            </a:r>
            <a:r>
              <a:rPr lang="pt-BR" sz="2400" b="1" dirty="0">
                <a:solidFill>
                  <a:schemeClr val="accent1"/>
                </a:solidFill>
              </a:rPr>
              <a:t>verde</a:t>
            </a:r>
            <a:r>
              <a:rPr lang="pt-BR" sz="2400" dirty="0">
                <a:solidFill>
                  <a:schemeClr val="accent1"/>
                </a:solidFill>
              </a:rPr>
              <a:t> que corresponde a </a:t>
            </a:r>
            <a:r>
              <a:rPr lang="pt-BR" sz="2400" b="1" dirty="0">
                <a:solidFill>
                  <a:schemeClr val="accent1"/>
                </a:solidFill>
              </a:rPr>
              <a:t>alimentação</a:t>
            </a:r>
            <a:r>
              <a:rPr lang="pt-BR" sz="2400" dirty="0">
                <a:solidFill>
                  <a:schemeClr val="accent1"/>
                </a:solidFill>
              </a:rPr>
              <a:t> da placa e o </a:t>
            </a:r>
            <a:r>
              <a:rPr lang="pt-BR" sz="2400" b="1" dirty="0">
                <a:solidFill>
                  <a:schemeClr val="accent1"/>
                </a:solidFill>
              </a:rPr>
              <a:t>laranja</a:t>
            </a:r>
            <a:r>
              <a:rPr lang="pt-BR" sz="2400" dirty="0">
                <a:solidFill>
                  <a:schemeClr val="accent1"/>
                </a:solidFill>
              </a:rPr>
              <a:t> indica uma atividade na rede (envio e recebimento de dados)</a:t>
            </a:r>
          </a:p>
        </p:txBody>
      </p:sp>
      <p:pic>
        <p:nvPicPr>
          <p:cNvPr id="7" name="Picture 2" descr="Placas de rede">
            <a:extLst>
              <a:ext uri="{FF2B5EF4-FFF2-40B4-BE49-F238E27FC236}">
                <a16:creationId xmlns:a16="http://schemas.microsoft.com/office/drawing/2014/main" id="{417754A2-31BB-F3F6-BCC7-874F2F3B7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290" y="1778859"/>
            <a:ext cx="3618155" cy="18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CA DE REDE SEM FIO PCI TP-LINK TL-WN781ND 150MBPS - Astemar Informática  e Automação Comercial - Loja Online">
            <a:extLst>
              <a:ext uri="{FF2B5EF4-FFF2-40B4-BE49-F238E27FC236}">
                <a16:creationId xmlns:a16="http://schemas.microsoft.com/office/drawing/2014/main" id="{5E4C9ED8-6F03-0718-14F9-017E3C03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071" y="4174602"/>
            <a:ext cx="2576595" cy="231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1B533-83BD-0784-6B01-20A2E8E4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2FD02E-23E9-38D8-64F2-237E0578905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7C0245-70E4-6FBF-1674-76D520D8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Cabos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A5D37-4FC0-D10E-F140-D5C0750A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381106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Cabo de Par Trançado (</a:t>
            </a:r>
            <a:r>
              <a:rPr lang="pt-BR" b="1" dirty="0" err="1">
                <a:solidFill>
                  <a:schemeClr val="accent1"/>
                </a:solidFill>
              </a:rPr>
              <a:t>Twisted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Pair</a:t>
            </a:r>
            <a:r>
              <a:rPr lang="pt-BR" b="1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9218" name="Picture 2" descr="Cabo de Rede Par Trançado RJ45 Categoria 5 com 3 metros">
            <a:extLst>
              <a:ext uri="{FF2B5EF4-FFF2-40B4-BE49-F238E27FC236}">
                <a16:creationId xmlns:a16="http://schemas.microsoft.com/office/drawing/2014/main" id="{E20C44F6-FEC1-9FE5-722F-C8CE1630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56" y="2311073"/>
            <a:ext cx="49978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bo de Rede Soho Plus - Cat.5e Trançado 4 Pares 24AWG - 305 Metros - Azul">
            <a:extLst>
              <a:ext uri="{FF2B5EF4-FFF2-40B4-BE49-F238E27FC236}">
                <a16:creationId xmlns:a16="http://schemas.microsoft.com/office/drawing/2014/main" id="{78772C55-5262-E33B-3A1D-724D6F2C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39" y="2421059"/>
            <a:ext cx="4093732" cy="409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340D-E8CB-F174-A279-BB18FB156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523E6C-04C0-F20D-9F57-DC832A39934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07AF20-21CE-A3D0-99D5-215E1C41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Cabos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E0CDF9-6397-B343-168B-ABA22AA5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55947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Cabo de Par Trançado (</a:t>
            </a:r>
            <a:r>
              <a:rPr lang="pt-BR" sz="2400" b="1" dirty="0" err="1">
                <a:solidFill>
                  <a:schemeClr val="accent1"/>
                </a:solidFill>
              </a:rPr>
              <a:t>Twisted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Pair</a:t>
            </a:r>
            <a:r>
              <a:rPr lang="pt-BR" sz="2400" b="1" dirty="0">
                <a:solidFill>
                  <a:schemeClr val="accent1"/>
                </a:solidFill>
              </a:rPr>
              <a:t>)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Tipos:</a:t>
            </a:r>
            <a:r>
              <a:rPr lang="pt-BR" sz="2400" dirty="0">
                <a:solidFill>
                  <a:schemeClr val="accent1"/>
                </a:solidFill>
              </a:rPr>
              <a:t> CAT5e, CAT6, CAT6a, CAT7, CAT8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Velocidade</a:t>
            </a:r>
            <a:r>
              <a:rPr lang="pt-BR" sz="24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pt-BR" sz="2000" dirty="0">
                <a:solidFill>
                  <a:schemeClr val="accent1"/>
                </a:solidFill>
              </a:rPr>
              <a:t>CAT5e: até 1 Gbps</a:t>
            </a:r>
          </a:p>
          <a:p>
            <a:pPr lvl="1"/>
            <a:r>
              <a:rPr lang="pt-BR" sz="2000" dirty="0">
                <a:solidFill>
                  <a:schemeClr val="accent1"/>
                </a:solidFill>
              </a:rPr>
              <a:t>CAT6: até 10 Gbps (em curtas distâncias)</a:t>
            </a:r>
          </a:p>
          <a:p>
            <a:pPr lvl="1"/>
            <a:r>
              <a:rPr lang="pt-BR" sz="2000" dirty="0">
                <a:solidFill>
                  <a:schemeClr val="accent1"/>
                </a:solidFill>
              </a:rPr>
              <a:t>CAT7 e CAT8: até 40 Gbps (curtas distâncias)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Aplicações:</a:t>
            </a:r>
            <a:r>
              <a:rPr lang="pt-BR" sz="2400" dirty="0">
                <a:solidFill>
                  <a:schemeClr val="accent1"/>
                </a:solidFill>
              </a:rPr>
              <a:t> Redes LAN em residências e empresas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Vantagens:</a:t>
            </a:r>
            <a:r>
              <a:rPr lang="pt-BR" sz="2400" dirty="0">
                <a:solidFill>
                  <a:schemeClr val="accent1"/>
                </a:solidFill>
              </a:rPr>
              <a:t> Boa relação custo-benefício, fácil instalação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Limitações:</a:t>
            </a:r>
            <a:r>
              <a:rPr lang="pt-BR" sz="2400" dirty="0">
                <a:solidFill>
                  <a:schemeClr val="accent1"/>
                </a:solidFill>
              </a:rPr>
              <a:t> Sensível a interferências em grandes distâncias (CAT5e e CAT6)</a:t>
            </a:r>
          </a:p>
        </p:txBody>
      </p:sp>
      <p:pic>
        <p:nvPicPr>
          <p:cNvPr id="1026" name="Picture 2" descr="Cabo par trançado: entenda a diferença entre U/UTP, F/UTP e S/FTP">
            <a:extLst>
              <a:ext uri="{FF2B5EF4-FFF2-40B4-BE49-F238E27FC236}">
                <a16:creationId xmlns:a16="http://schemas.microsoft.com/office/drawing/2014/main" id="{D64FD0D1-88D5-95C5-4928-F670B0CD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44522" y="2863738"/>
            <a:ext cx="4152452" cy="20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78F2-4D47-5FAB-8CAD-D4BC6A96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F59E285-57D3-412A-0FCB-112CFC9D3D6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57F55-3E05-68BA-39C0-B5E2B5E3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Cabos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F4CE4-BE98-F760-ACAE-2E4892F7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381106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Cabo Coaxial</a:t>
            </a:r>
          </a:p>
        </p:txBody>
      </p:sp>
      <p:pic>
        <p:nvPicPr>
          <p:cNvPr id="13314" name="Picture 2" descr="Cabos de Rede | biraoliver">
            <a:extLst>
              <a:ext uri="{FF2B5EF4-FFF2-40B4-BE49-F238E27FC236}">
                <a16:creationId xmlns:a16="http://schemas.microsoft.com/office/drawing/2014/main" id="{9268850D-FE64-6D83-FFF3-8EC7F269C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4" y="2747739"/>
            <a:ext cx="4591286" cy="296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Básico de redes de informatica: Cabo coaxial">
            <a:extLst>
              <a:ext uri="{FF2B5EF4-FFF2-40B4-BE49-F238E27FC236}">
                <a16:creationId xmlns:a16="http://schemas.microsoft.com/office/drawing/2014/main" id="{93CAFE04-2BA0-C35E-55E7-68DB03B8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405" y="2747739"/>
            <a:ext cx="3733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B9B45-A13A-16ED-44BF-E8329D10C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140480-E1CA-1FED-4CEF-6E3861D29A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0C97BE-8D7C-84B3-CB2C-F96CE611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Cabos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B0B895-65B8-38DB-761E-E1ACC1C7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5988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Cabo Coaxial</a:t>
            </a:r>
          </a:p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Tipos:</a:t>
            </a:r>
            <a:r>
              <a:rPr lang="pt-BR" sz="2400" dirty="0">
                <a:solidFill>
                  <a:schemeClr val="accent1"/>
                </a:solidFill>
              </a:rPr>
              <a:t> RG6, RG59</a:t>
            </a:r>
          </a:p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Velocidade</a:t>
            </a:r>
            <a:r>
              <a:rPr lang="pt-BR" sz="2400" dirty="0">
                <a:solidFill>
                  <a:schemeClr val="accent1"/>
                </a:solidFill>
              </a:rPr>
              <a:t>: Em média até 10 Mbps</a:t>
            </a:r>
          </a:p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Aplicações:</a:t>
            </a:r>
            <a:r>
              <a:rPr lang="pt-BR" sz="2400" dirty="0">
                <a:solidFill>
                  <a:schemeClr val="accent1"/>
                </a:solidFill>
              </a:rPr>
              <a:t> Conexões de TV a cabo, redes antigas de Ethernet e sistemas de segurança (CFTV)</a:t>
            </a:r>
          </a:p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Vantagens:</a:t>
            </a:r>
            <a:r>
              <a:rPr lang="pt-BR" sz="2400" dirty="0">
                <a:solidFill>
                  <a:schemeClr val="accent1"/>
                </a:solidFill>
              </a:rPr>
              <a:t> Boa imunidade a interferências</a:t>
            </a:r>
          </a:p>
          <a:p>
            <a:pPr>
              <a:lnSpc>
                <a:spcPct val="10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Limitações:</a:t>
            </a:r>
            <a:r>
              <a:rPr lang="pt-BR" sz="2400" dirty="0">
                <a:solidFill>
                  <a:schemeClr val="accent1"/>
                </a:solidFill>
              </a:rPr>
              <a:t> Velocidade limitada para redes modernas, mais grosso e rígido que o par trançado</a:t>
            </a:r>
          </a:p>
        </p:txBody>
      </p:sp>
      <p:pic>
        <p:nvPicPr>
          <p:cNvPr id="2050" name="Picture 2" descr="Cabo coaxial RG6 de 15 metros, vedação meteorológica, conectores de  compressão de latão anticorrosão nos EUA, certificação UL ETL CMR, CATV  RoHS, 75 ...">
            <a:extLst>
              <a:ext uri="{FF2B5EF4-FFF2-40B4-BE49-F238E27FC236}">
                <a16:creationId xmlns:a16="http://schemas.microsoft.com/office/drawing/2014/main" id="{AEECDFB1-C8B6-996B-725C-EDD56A7E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1" y="184445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3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88049-30D2-1E21-D45B-40B53FC77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B17FB1B-CAF9-F2E6-57F8-E0719696BAC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226BCE-C449-8DD5-7271-A7D476B8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Cabos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287AA-72DC-AD1E-53D5-386179B2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381106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Cabo de Fibra Óptica</a:t>
            </a:r>
          </a:p>
        </p:txBody>
      </p:sp>
      <p:pic>
        <p:nvPicPr>
          <p:cNvPr id="14338" name="Picture 2" descr="Fibra óptica: o que é, função, vantagens e desvantagens">
            <a:extLst>
              <a:ext uri="{FF2B5EF4-FFF2-40B4-BE49-F238E27FC236}">
                <a16:creationId xmlns:a16="http://schemas.microsoft.com/office/drawing/2014/main" id="{1D91CB3B-CF98-A0EF-97C3-41518A575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06" y="2185740"/>
            <a:ext cx="5134898" cy="363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nectores Fibra Óptica - Silexfiber - Especialistas en fibra óptica, FTTH,  Broadcast &amp; LAN 1">
            <a:extLst>
              <a:ext uri="{FF2B5EF4-FFF2-40B4-BE49-F238E27FC236}">
                <a16:creationId xmlns:a16="http://schemas.microsoft.com/office/drawing/2014/main" id="{C5ED50F3-4E77-15A3-7C00-FFC0EB713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9" y="2560319"/>
            <a:ext cx="5467591" cy="348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7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29503</TotalTime>
  <Words>1140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Ebrima</vt:lpstr>
      <vt:lpstr>Tema do Office</vt:lpstr>
      <vt:lpstr>Arquitetura de Redes Equipamento de redes</vt:lpstr>
      <vt:lpstr>Objetivos da Aula</vt:lpstr>
      <vt:lpstr>Introdução aos Equipamentos de Rede</vt:lpstr>
      <vt:lpstr>Placa de rede</vt:lpstr>
      <vt:lpstr>Tipos de Cabos de redes</vt:lpstr>
      <vt:lpstr>Tipos de Cabos de redes</vt:lpstr>
      <vt:lpstr>Tipos de Cabos de redes</vt:lpstr>
      <vt:lpstr>Tipos de Cabos de redes</vt:lpstr>
      <vt:lpstr>Tipos de Cabos de redes</vt:lpstr>
      <vt:lpstr>Tipos de Cabos de redes</vt:lpstr>
      <vt:lpstr>Conectores</vt:lpstr>
      <vt:lpstr>Conectores</vt:lpstr>
      <vt:lpstr>Conectores</vt:lpstr>
      <vt:lpstr>Conectores</vt:lpstr>
      <vt:lpstr>Conectores</vt:lpstr>
      <vt:lpstr>Hub</vt:lpstr>
      <vt:lpstr>Switch</vt:lpstr>
      <vt:lpstr>Roteador</vt:lpstr>
      <vt:lpstr>Access Point (Ponto de Acesso)</vt:lpstr>
      <vt:lpstr>Repetidor</vt:lpstr>
      <vt:lpstr>Repetidor vs Access Point</vt:lpstr>
      <vt:lpstr>Firewall</vt:lpstr>
      <vt:lpstr>Firewall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193</cp:revision>
  <dcterms:created xsi:type="dcterms:W3CDTF">2021-03-29T23:22:16Z</dcterms:created>
  <dcterms:modified xsi:type="dcterms:W3CDTF">2025-05-06T01:27:39Z</dcterms:modified>
</cp:coreProperties>
</file>