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3" r:id="rId2"/>
    <p:sldId id="292" r:id="rId3"/>
    <p:sldId id="299" r:id="rId4"/>
    <p:sldId id="295" r:id="rId5"/>
    <p:sldId id="296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6" r:id="rId22"/>
    <p:sldId id="319" r:id="rId23"/>
    <p:sldId id="317" r:id="rId24"/>
    <p:sldId id="318" r:id="rId25"/>
    <p:sldId id="281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VINÍCIUS MALHEIROS DUARTE" initials="CVMD" lastIdx="1" clrIdx="0">
    <p:extLst>
      <p:ext uri="{19B8F6BF-5375-455C-9EA6-DF929625EA0E}">
        <p15:presenceInfo xmlns:p15="http://schemas.microsoft.com/office/powerpoint/2012/main" userId="S::caio.mduarte@etec.sp.gov.br::42c29be6-65b4-41e7-bc1d-2d95f3ddf4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292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4A8B-2FA9-45CD-BE53-D964337B161E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6928F-8ACD-4594-9774-11192BE7B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39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4561D-982A-1252-F437-C3C592166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7A34189-ED83-155D-20E7-9F614FE179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ACAC28-6EE0-2A92-3001-717EF01CA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Essa classificação independe da estrutura física usada pela rede, isto é, como a rede está fisicamente montada,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mas sim da maneira com que ela está configurada em software.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7D17E0-DC67-5308-D5B6-B9CE0BF5E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60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11882-597F-0E80-E276-8ACE93A5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2E1A715-B02B-6E62-AAEC-C035ADE73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A1A8BDC-6F07-3686-9068-9897F7C5A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BCFD69-CD4F-1A7C-32BC-1C0F75DC5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13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03527-6CB0-6A1A-7600-A23304366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78C7CD4-F586-A319-24F5-F2936DD014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90DD6E0-538C-7CE8-1C6F-F77C042C8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821256-7087-83CE-701B-CA136076B0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980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71008-3FA6-A94D-1B59-763B87570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949FB57-13D3-B2DD-3775-763010D8E8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DC239DD-9BD7-4C91-D24C-F0E37A5D0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9AB5B9-BDEF-CE87-CB59-1C1B715F9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83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5201B-5B57-CFA4-C837-4A2772526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3DEC90D-372C-61F9-8748-08E0A3C3E8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69BF97C-51FE-0F41-16FD-0D1703158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9532E1-C470-499E-7221-1E95EFF42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466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91D67-0ECB-F3CB-2D66-183C46951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368234A-FDAF-5FAF-7590-C301093FE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7DFA6CC-2892-2A46-D6A2-AFD02BFFC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D666F3-3921-835E-BC68-BC0DB89CA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771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D3CBA-1146-3895-6FA5-5DFE54689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C15B12F-B2F0-AEAF-61E5-467A08195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EA39A1C-4A03-6D63-8EB4-5BA7030F2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CC2E1D-228F-B5DF-FAC3-401A21BD9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990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D3AD5-8A50-FC69-C008-90879416D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4740627-A2BB-8BF2-9674-15FDBD6E86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A1B0F0-9B6C-5BF1-2219-2D3A12C63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B0439A-DC45-FFDC-696D-A5F2D499D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992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D41ED-04FA-3547-FE06-3799AEE02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CC99254-CFB6-2F4D-29F0-9106254491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E01B9BC-74DD-901A-F29D-1C4BBE958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D9A537-D98D-D1A1-A37D-5B8ABF113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72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0E392-19AA-01C5-41CE-98DADF865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178F4B0-8157-38D5-D9B4-0E676C97D0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A2D9654-58A3-EF8F-7B4C-14A7589B2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A7087C-047A-3195-4E2F-EA22CDA78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948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6B0CF-0BEC-A2B8-CF49-78E5F16D0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B065CE1-8523-2AEE-C925-EB525F77E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73EFB0C-1552-A5C2-CD15-8E3889742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83BAF0-05E8-CCFF-A5D9-893C105CC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03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BE10D-1808-02C5-BEB7-44361D94C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A1470C0-78AA-D298-185C-7B818B892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C19BF4C-5547-4CDE-43D2-26D78714D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/>
              <a:t>Imagine um grupo de amigos trocando figurinhas. </a:t>
            </a:r>
          </a:p>
          <a:p>
            <a:pPr>
              <a:lnSpc>
                <a:spcPct val="100000"/>
              </a:lnSpc>
            </a:pPr>
            <a:r>
              <a:rPr lang="pt-BR" sz="2400" dirty="0"/>
              <a:t>Cada um pode </a:t>
            </a:r>
            <a:r>
              <a:rPr lang="pt-BR" sz="2400" b="1" dirty="0"/>
              <a:t>dar e receber figurinhas</a:t>
            </a:r>
            <a:r>
              <a:rPr lang="pt-BR" sz="2400" dirty="0"/>
              <a:t> diretamente com qualquer outro amigo. Ninguém precisa pedir permissão a um “chefe” ou “líder” do grupo — todos têm o mesmo “poder” na rede</a:t>
            </a:r>
            <a:endParaRPr lang="pt-BR" sz="2400" dirty="0">
              <a:solidFill>
                <a:schemeClr val="accent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307CB4-482A-979A-B6C5-590E6A188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007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564B3-4B23-1351-97FB-13CDC8995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32F915A-A48D-5932-F218-B17AD54128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B314544-BF84-95A3-9607-094EDDC13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AF71AD-E66E-1AED-8627-FD01D966E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108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E1130-6575-99F5-588E-1CEB9ABD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BDE513A-DEE0-E963-3BC4-B7DCC5B2C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4C90F08-E9EB-3DCF-9FAB-C18F71E92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E019AA-4350-CD36-322D-1B99BF0DB7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873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689B5-A219-670C-4197-7C06D3010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FC3035-68BF-AD41-EDDD-0EC00570F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B3ED1D-758A-FEBF-BA6F-FE6E270DF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ABF96B-C735-495F-3219-424C8A5454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42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BCEE4-104E-71A1-CFA8-87FCAC8C7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C88D66F-9C3E-A2A7-1DCE-CE9ED77E6E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02AD85D-83CE-5304-60F7-97FB1FCE5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80FD42-E196-315B-56C8-8394FDC64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213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FFBFA-E0D2-9EDF-0437-9C5AFB76D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7036D87-B50A-39DB-B847-07F59E629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FB79623-E617-D595-1C52-D0A3BA284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E83374-EADC-0F70-8311-F459EDA7C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901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C765D-6055-0C01-7A79-404A7A42E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9CFFF7-9166-7DF1-B440-DFEAFDDE7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EF29B7-1C90-F0DC-DA8A-226C7F0C0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FDF45B-A0B7-F420-A3F5-EB806D297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047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68A12-F7D7-24D0-98B7-F35057F1E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7D34959-9DD4-4B1C-BA2B-4D4596A338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32F2568-85AE-AEB0-2D57-CD028CEA2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9A73CA-E979-7297-7851-777F2BA56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837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6F962-A9EA-DF89-C8D8-FE3581AFB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C2F65E-7760-5D29-DA39-240A82D111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DF79565-E4BA-8523-A609-78B254A0D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Em redes de computadores, o </a:t>
            </a:r>
            <a:r>
              <a:rPr lang="pt-BR" sz="2400" b="1" dirty="0"/>
              <a:t>enlace</a:t>
            </a:r>
            <a:r>
              <a:rPr lang="pt-BR" sz="2400" dirty="0"/>
              <a:t> é o meio físico ou lógico que conecta dois ou mais dispositivos para permitir a transmissão de dados entre eles. </a:t>
            </a:r>
          </a:p>
          <a:p>
            <a:r>
              <a:rPr lang="pt-BR" sz="3200" dirty="0"/>
              <a:t>Ele é responsável pelo transporte da informação de um ponto a outro e pode ser um cabo de rede, como o </a:t>
            </a:r>
            <a:r>
              <a:rPr lang="pt-BR" sz="3200" b="1" dirty="0"/>
              <a:t>Ethernet</a:t>
            </a:r>
            <a:r>
              <a:rPr lang="pt-BR" sz="3200" dirty="0"/>
              <a:t>, um link sem fio, como o </a:t>
            </a:r>
            <a:r>
              <a:rPr lang="pt-BR" sz="3200" b="1" dirty="0"/>
              <a:t>Wi-Fi</a:t>
            </a:r>
            <a:r>
              <a:rPr lang="pt-BR" sz="3200" dirty="0"/>
              <a:t>, ou até uma conexão de fibra óptica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2E099E-2465-2D9A-0453-187100B259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36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5A1D-C824-470D-9D81-65870A70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6F7BB-431C-4B75-93A4-E85786612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02E2B-4497-4C73-9EB2-E06F8B07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1F01C-216E-4349-8E17-EBDDA95E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C3264-5C10-400D-92EC-CAE859F2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09E87-AAB9-4A05-A1C5-B51BF45E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30DE79-61FB-495F-AB96-0943B94F2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85342-0CF3-4F06-9E06-A84D914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FD5C7-2591-4436-A9D7-DED3B624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1A8D29-1DF0-4704-B6E0-2478DE8C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14FB1B-99D7-4EC4-A3CE-75AD4C42A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EDDA23-2900-47FB-A31B-E5F022F64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1618D-C0F0-448C-A5C1-A7FD8E53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8D84A-7E7D-4A41-8F56-43FB73A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98300-76D7-475E-975B-38B8AD56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40D2E-BDE9-449B-869A-75F81B7A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0E2E9-B177-47E0-B817-4043A76D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5F5C9-17E7-4612-8EB1-C816E1D8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11488-36F8-462C-922F-3E340FBA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0CE30F-50B5-42D0-A77A-2C7FC9FD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C1DB4-83C0-44C8-97DE-4D5DEEC8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282B1-5FDE-475E-B75B-06B61B3E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502EA4-2938-4DC2-B942-82A9F40D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77118-BFAD-4D58-B264-50AD8F5A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548EE-4B5E-4127-97DA-2420AE50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4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659C5-52C4-4949-B25A-79DA1E7F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E87CC-1195-4BAE-A32A-039941554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95AA78-C404-4151-A5EC-4E38A0CAC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2DFCE0-2077-468D-BF77-9BE553AB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512B0-68FD-442C-B609-97A097AC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BAE6AE-203A-45CC-8101-40D18E1D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8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6E56-81B0-4AAE-827E-CDCB85A3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26FDA-9E15-4305-8D46-B7DD57D3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EF8C51-9548-4B36-A931-7A039822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8187C8-6155-4BF9-A785-7CA598D9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A7E2B6-C04F-41EA-905A-76E464DE8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EFABBB-2072-4CF6-B71C-C16351C9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B946FB-779C-4D2A-9FFD-D0AD9A2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7564D-C507-4FF1-92C2-7F0C96D2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0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30458-EE1B-4AC9-BB52-0B7739D8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A1A8CE-E854-4B78-8B51-1AE2970E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48EE5-097E-46AD-B227-574A823D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B87AAB-8C52-4EBB-B278-FA7D8F67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7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EA4588-5887-43F7-BC20-79797E7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745FF2-D8AD-4E05-89CE-9410CC37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A31A2-29E4-47C0-93F3-41CA810B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23B4-8161-47EE-9C2C-7660D54D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2888B-0080-4235-AC7D-197E7A40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94A505-0019-4779-9637-66FFFC55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FA1D07-12FE-412E-965F-D504515A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DD3FC5-5DEB-41AE-8A33-77D7A63D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EE230-987E-4557-BB90-E14E0FF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9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D204B-613E-488A-A852-BD79B887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DA33AA-5D31-49BA-BDA9-ABD39A9BB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1CE49-76BC-47A8-99FA-749C895B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3F6A13-2A51-449D-BC2A-3F68F80B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02F108-D0FB-4A45-A0A0-759AB04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F96C98-A845-4605-AADA-5483ABFD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64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7E3254-05BF-40B7-A776-F977D937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FD5742-CC0B-47EE-AA55-1129D31B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839EA4-C3A6-4D53-85DC-1723B5D65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1421CC-304C-45B4-9823-6C3510F39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F2D0D-6E7D-4247-8137-C981781A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39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52NN3ByxqA?si=UypxKoxM6BfQzyc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506627"/>
            <a:ext cx="12192000" cy="39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886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Arquitetura </a:t>
            </a:r>
            <a:r>
              <a:rPr lang="pt-BR" b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 Redes</a:t>
            </a:r>
            <a:endParaRPr lang="pt-BR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91F944-8FD2-4B4C-9705-D7873C3C1D84}"/>
              </a:ext>
            </a:extLst>
          </p:cNvPr>
          <p:cNvSpPr txBox="1"/>
          <p:nvPr/>
        </p:nvSpPr>
        <p:spPr>
          <a:xfrm>
            <a:off x="7792993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caio.duarte@sp.senai.br</a:t>
            </a:r>
            <a:endParaRPr lang="pt-BR" sz="2000" b="1" dirty="0">
              <a:solidFill>
                <a:schemeClr val="accent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8D95A0-53CF-4A0A-98AE-785D942444C3}"/>
              </a:ext>
            </a:extLst>
          </p:cNvPr>
          <p:cNvSpPr txBox="1"/>
          <p:nvPr/>
        </p:nvSpPr>
        <p:spPr>
          <a:xfrm>
            <a:off x="838200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Prof.: Caio Malheiros</a:t>
            </a:r>
            <a:endParaRPr lang="pt-BR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CAA94-46D1-B3D3-BA81-41EEC3FB1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C8B279-45D6-1C1C-3A42-2149A0CB0A9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D63E32-85E9-D985-33F2-74BABA6C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Redes Clientes / Servidor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BA469-D5A9-1A9B-B1C8-458FB2ED4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64276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sz="3200" dirty="0">
                <a:solidFill>
                  <a:schemeClr val="accent1"/>
                </a:solidFill>
              </a:rPr>
              <a:t>Manutenção e configuração de maneira centralizada, pelo administrador da rede.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sz="3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sz="3200" dirty="0">
                <a:solidFill>
                  <a:schemeClr val="accent1"/>
                </a:solidFill>
              </a:rPr>
              <a:t>Possibilidade de uso de aplicações cliente/servidor, como banco de dados.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sz="3200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4345BC-5CBC-5888-8FDF-1647E7C70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029" y="2032439"/>
            <a:ext cx="3937710" cy="393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2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EA1E1-7A80-C5DB-0C5F-7DA57CA6C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C2915AD-1C5A-3D7D-2D56-949F4737998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05B219-120F-8F1F-9882-3431FE8B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Abrangência geográfica das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1AEAF1-A250-8BB2-C9C8-580EC02DF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7542009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sz="2400" dirty="0">
                <a:solidFill>
                  <a:schemeClr val="accent1"/>
                </a:solidFill>
              </a:rPr>
              <a:t>A implementação de redes de computadores variam significativamente de acordo com a extensão geográfica que ela abrange;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sz="2400" dirty="0">
                <a:solidFill>
                  <a:schemeClr val="accent1"/>
                </a:solidFill>
              </a:rPr>
              <a:t>As redes são classificadas de acordo com a máxima distância entre computadores a ela conectadas;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sz="2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00000"/>
              </a:lnSpc>
            </a:pPr>
            <a:r>
              <a:rPr lang="pt-BR" sz="2400" dirty="0">
                <a:solidFill>
                  <a:schemeClr val="accent1"/>
                </a:solidFill>
              </a:rPr>
              <a:t>A classificação mais usual define três categorias: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sz="2400" b="1" dirty="0">
                <a:solidFill>
                  <a:schemeClr val="accent1"/>
                </a:solidFill>
              </a:rPr>
              <a:t> Redes Locais (LAN);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sz="2400" b="1" dirty="0">
                <a:solidFill>
                  <a:schemeClr val="accent1"/>
                </a:solidFill>
              </a:rPr>
              <a:t> Redes Metropolitanas (MAN);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pt-BR" sz="2400" b="1" dirty="0">
                <a:solidFill>
                  <a:schemeClr val="accent1"/>
                </a:solidFill>
              </a:rPr>
              <a:t> Redes de Longa Distância (WAN);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sz="2400" dirty="0">
              <a:solidFill>
                <a:schemeClr val="accent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4504699-57B1-6049-4D01-9679C2CB7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379" y="2478740"/>
            <a:ext cx="3270325" cy="32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6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317C1-4EC7-44A2-EE4E-86A04F713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8A412AE-EDDE-79F6-25AF-FA4D53F676F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EEA01-A3EA-3F45-7722-5288B198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Classificação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6CB8A-8D7C-CF32-7ED1-DBC22AD7B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7251553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sz="3200" b="1" dirty="0">
                <a:solidFill>
                  <a:schemeClr val="accent1"/>
                </a:solidFill>
              </a:rPr>
              <a:t>LAN (Local Area Network – Rede Local)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Uma rede de área local em computação consiste de uma rede de computadores utilizada na interconexão de equipamentos processadores, cuja finalidade é a troca de dados.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dirty="0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C2E8C0-7514-4BA4-AF49-844EDA249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264" y="2635195"/>
            <a:ext cx="4156934" cy="311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DA093-A638-E7AB-619E-124195291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A6155F7-504B-20A5-8B07-2C930A73C521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725A44-5D0B-FA46-57FE-CE69573F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Classificação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6006B-8CB9-5809-9BFC-51218C047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7251553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sz="3200" b="1" dirty="0">
                <a:solidFill>
                  <a:schemeClr val="accent1"/>
                </a:solidFill>
              </a:rPr>
              <a:t>MAN (Metropolitan Area Network)</a:t>
            </a:r>
            <a:endParaRPr lang="pt-BR" altLang="pt-BR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Rede de área metropolitana. 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São projetadas justamente para </a:t>
            </a:r>
            <a:r>
              <a:rPr lang="pt-BR" altLang="pt-BR" b="1" dirty="0">
                <a:solidFill>
                  <a:schemeClr val="accent1"/>
                </a:solidFill>
              </a:rPr>
              <a:t>interconectar</a:t>
            </a:r>
            <a:r>
              <a:rPr lang="pt-BR" altLang="pt-BR" dirty="0">
                <a:solidFill>
                  <a:schemeClr val="accent1"/>
                </a:solidFill>
              </a:rPr>
              <a:t> </a:t>
            </a:r>
            <a:r>
              <a:rPr lang="pt-BR" altLang="pt-BR" b="1" dirty="0">
                <a:solidFill>
                  <a:schemeClr val="accent1"/>
                </a:solidFill>
              </a:rPr>
              <a:t>sistemas de cidades </a:t>
            </a:r>
            <a:r>
              <a:rPr lang="pt-BR" altLang="pt-BR" dirty="0">
                <a:solidFill>
                  <a:schemeClr val="accent1"/>
                </a:solidFill>
              </a:rPr>
              <a:t>próximas ou de uma </a:t>
            </a:r>
            <a:r>
              <a:rPr lang="pt-BR" altLang="pt-BR" b="1" dirty="0">
                <a:solidFill>
                  <a:schemeClr val="accent1"/>
                </a:solidFill>
              </a:rPr>
              <a:t>região metropolitana. 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Este tipo de rede é </a:t>
            </a:r>
            <a:r>
              <a:rPr lang="pt-BR" altLang="pt-BR" b="1" dirty="0">
                <a:solidFill>
                  <a:schemeClr val="accent1"/>
                </a:solidFill>
              </a:rPr>
              <a:t>caracterizado</a:t>
            </a:r>
            <a:r>
              <a:rPr lang="pt-BR" altLang="pt-BR" dirty="0">
                <a:solidFill>
                  <a:schemeClr val="accent1"/>
                </a:solidFill>
              </a:rPr>
              <a:t> por ter um </a:t>
            </a:r>
            <a:r>
              <a:rPr lang="pt-BR" altLang="pt-BR" b="1" dirty="0">
                <a:solidFill>
                  <a:schemeClr val="accent1"/>
                </a:solidFill>
              </a:rPr>
              <a:t>alcance</a:t>
            </a:r>
            <a:r>
              <a:rPr lang="pt-BR" altLang="pt-BR" dirty="0">
                <a:solidFill>
                  <a:schemeClr val="accent1"/>
                </a:solidFill>
              </a:rPr>
              <a:t> maior que as do tipo </a:t>
            </a:r>
            <a:r>
              <a:rPr lang="pt-BR" altLang="pt-BR" dirty="0" err="1">
                <a:solidFill>
                  <a:schemeClr val="accent1"/>
                </a:solidFill>
              </a:rPr>
              <a:t>LANs</a:t>
            </a:r>
            <a:r>
              <a:rPr lang="pt-BR" altLang="pt-BR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C9956A9-17EE-4189-8714-CA2DB53D24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315"/>
          <a:stretch/>
        </p:blipFill>
        <p:spPr>
          <a:xfrm>
            <a:off x="7985352" y="2572344"/>
            <a:ext cx="4095894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3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06393-DDAE-41A4-0C4F-4E11D14D5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C8FA362-59E1-0763-164B-76873C46263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D5907B-D47B-D015-582F-5D020B24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Classificação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7AD387-D4A8-EAD3-6439-593353147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7251553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sz="3200" b="1" dirty="0">
                <a:solidFill>
                  <a:schemeClr val="accent1"/>
                </a:solidFill>
              </a:rPr>
              <a:t>WAN (</a:t>
            </a:r>
            <a:r>
              <a:rPr lang="pt-BR" altLang="pt-BR" sz="3200" b="1" dirty="0" err="1">
                <a:solidFill>
                  <a:schemeClr val="accent1"/>
                </a:solidFill>
              </a:rPr>
              <a:t>Wide</a:t>
            </a:r>
            <a:r>
              <a:rPr lang="pt-BR" altLang="pt-BR" sz="3200" b="1" dirty="0">
                <a:solidFill>
                  <a:schemeClr val="accent1"/>
                </a:solidFill>
              </a:rPr>
              <a:t> Area Network)</a:t>
            </a:r>
            <a:endParaRPr lang="pt-BR" altLang="pt-BR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Uma rede de longa distância ou rede de área alargada é uma rede de computadores que abrange uma grande área geográfica, com frequência um país ou continente.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 Difere, assim, da Rede pessoal, da Rede de área local e da Rede de área metropolitana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dirty="0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1D088B-788E-4B7C-AB5F-3D005537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079" y="2847254"/>
            <a:ext cx="4202556" cy="24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9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0F4B-B3B3-ECED-FE9F-058B99C77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A22A26-B959-27E4-FB7F-F06E4CFF5C0C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FDF6D6-4277-7D12-C5A2-021A5614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Classificação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B54FF0-1E1B-F954-E370-CADB7E30B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sz="3600" dirty="0">
                <a:solidFill>
                  <a:schemeClr val="accent1"/>
                </a:solidFill>
              </a:rPr>
              <a:t>FIBRA ÓPTICA NO FUNDO DO MAR! 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sz="36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sz="3600" b="1" dirty="0">
                <a:solidFill>
                  <a:schemeClr val="accent1"/>
                </a:solidFill>
              </a:rPr>
              <a:t>Como funcionam os cabos submarinos de internet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sz="3200" dirty="0">
                <a:solidFill>
                  <a:schemeClr val="accent1"/>
                </a:solidFill>
                <a:hlinkClick r:id="rId3"/>
              </a:rPr>
              <a:t>https://youtu.be/K52NN3ByxqA?si=UypxKoxM6BfQzycJ</a:t>
            </a:r>
            <a:endParaRPr lang="pt-BR" altLang="pt-BR" sz="3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3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68540-5A7B-638D-9878-B2AADC9F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B0778A-3D89-E5A5-51E8-B141B2AC0F63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ABAFF8-3498-0CDE-07AA-4188B219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Classificação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FE9750-E4C3-84CA-50F0-B1BD9087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7649587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sz="3200" b="1" dirty="0">
                <a:solidFill>
                  <a:schemeClr val="accent1"/>
                </a:solidFill>
              </a:rPr>
              <a:t>WLAN (Rede Local Sem Fio)</a:t>
            </a:r>
            <a:endParaRPr lang="pt-BR" altLang="pt-BR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Para quem quer acabar com os cabos, a WLAN, ou Rede Local Sem Fio, pode ser uma opção. 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Esse tipo de rede conecta-se à internet e é bastante usado tanto em ambientes residenciais quanto em empresas e em lugares públicos.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endParaRPr lang="pt-BR" altLang="pt-BR" dirty="0">
              <a:solidFill>
                <a:schemeClr val="accent1"/>
              </a:solidFill>
            </a:endParaRPr>
          </a:p>
        </p:txBody>
      </p:sp>
      <p:pic>
        <p:nvPicPr>
          <p:cNvPr id="13314" name="Picture 2" descr="Wi-Fi Direct: what it is and why you should care, wi fi - 3-port.si">
            <a:extLst>
              <a:ext uri="{FF2B5EF4-FFF2-40B4-BE49-F238E27FC236}">
                <a16:creationId xmlns:a16="http://schemas.microsoft.com/office/drawing/2014/main" id="{6866B1BD-5B38-FF3C-8CFF-C4C5DA914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816" y="3156473"/>
            <a:ext cx="300566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8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ABDBD-7F65-4815-E584-6A5C5AACF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4B5CDA-3DB9-C533-4F1F-75C252576E1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A48C7B-712F-44BB-6354-7386F3E2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Classificação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6F8BAB-5629-4DE7-228E-BA9CC560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875036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sz="3200" b="1" dirty="0">
                <a:solidFill>
                  <a:schemeClr val="accent1"/>
                </a:solidFill>
              </a:rPr>
              <a:t>WMAN (Rede Metropolitana Sem Fio)</a:t>
            </a:r>
            <a:endParaRPr lang="pt-BR" altLang="pt-BR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Esta é a versão sem fio da MAN, com um alcance de dezenas de quilômetros.</a:t>
            </a: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endParaRPr lang="pt-BR" altLang="pt-BR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Sendo possível conectar redes de escritórios de uma mesma </a:t>
            </a:r>
            <a:r>
              <a:rPr lang="pt-BR" altLang="pt-BR" b="1" dirty="0">
                <a:solidFill>
                  <a:schemeClr val="accent1"/>
                </a:solidFill>
              </a:rPr>
              <a:t>empresa</a:t>
            </a:r>
            <a:r>
              <a:rPr lang="pt-BR" altLang="pt-BR" dirty="0">
                <a:solidFill>
                  <a:schemeClr val="accent1"/>
                </a:solidFill>
              </a:rPr>
              <a:t> ou de </a:t>
            </a:r>
            <a:r>
              <a:rPr lang="pt-BR" altLang="pt-BR" b="1" dirty="0">
                <a:solidFill>
                  <a:schemeClr val="accent1"/>
                </a:solidFill>
              </a:rPr>
              <a:t>campus</a:t>
            </a:r>
            <a:r>
              <a:rPr lang="pt-BR" altLang="pt-BR" dirty="0">
                <a:solidFill>
                  <a:schemeClr val="accent1"/>
                </a:solidFill>
              </a:rPr>
              <a:t> </a:t>
            </a:r>
            <a:r>
              <a:rPr lang="pt-BR" altLang="pt-BR" b="1" dirty="0">
                <a:solidFill>
                  <a:schemeClr val="accent1"/>
                </a:solidFill>
              </a:rPr>
              <a:t>de</a:t>
            </a:r>
            <a:r>
              <a:rPr lang="pt-BR" altLang="pt-BR" dirty="0">
                <a:solidFill>
                  <a:schemeClr val="accent1"/>
                </a:solidFill>
              </a:rPr>
              <a:t> </a:t>
            </a:r>
            <a:r>
              <a:rPr lang="pt-BR" altLang="pt-BR" b="1" dirty="0">
                <a:solidFill>
                  <a:schemeClr val="accent1"/>
                </a:solidFill>
              </a:rPr>
              <a:t>universidades</a:t>
            </a: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endParaRPr lang="pt-BR" altLang="pt-BR" dirty="0">
              <a:solidFill>
                <a:schemeClr val="accent1"/>
              </a:solidFill>
            </a:endParaRPr>
          </a:p>
        </p:txBody>
      </p:sp>
      <p:pic>
        <p:nvPicPr>
          <p:cNvPr id="20484" name="Picture 4" descr="Tipos de redes wam lan - Arquitetura de Rede">
            <a:extLst>
              <a:ext uri="{FF2B5EF4-FFF2-40B4-BE49-F238E27FC236}">
                <a16:creationId xmlns:a16="http://schemas.microsoft.com/office/drawing/2014/main" id="{F0FFD3A7-1718-9AE7-E04D-620DF6351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051" y="3060200"/>
            <a:ext cx="4166795" cy="311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17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2F106-4F82-8F52-ADD6-B32B2D461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B890E37-A0AA-5FCA-28F2-055DA13F260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A39794-8A60-79C0-8A31-92C383E2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Classificação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60B51D-F475-A51B-7E65-265AF269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11027488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sz="3200" b="1" dirty="0">
                <a:solidFill>
                  <a:schemeClr val="accent1"/>
                </a:solidFill>
              </a:rPr>
              <a:t>WWMAN (Rede de longa distância sem fio</a:t>
            </a:r>
            <a:endParaRPr lang="pt-BR" altLang="pt-BR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Com um alcance ainda maior, a WWAN, ou </a:t>
            </a:r>
          </a:p>
          <a:p>
            <a:pPr lvl="1"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Rede de Longa Distância Sem Fio,</a:t>
            </a:r>
          </a:p>
          <a:p>
            <a:pPr lvl="1"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Alcança diversas partes do mundo. </a:t>
            </a:r>
          </a:p>
          <a:p>
            <a:pPr lvl="1"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Justamente por isso, a WWAN está mais sujeita a ruídos.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b="1" dirty="0">
                <a:solidFill>
                  <a:schemeClr val="accent1"/>
                </a:solidFill>
              </a:rPr>
              <a:t>PAN – Rede de Área Pessoal</a:t>
            </a:r>
          </a:p>
          <a:p>
            <a:pPr lvl="1"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As redes do tipo PAN, ou Redes de Área Pessoal, </a:t>
            </a:r>
          </a:p>
          <a:p>
            <a:pPr lvl="1"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São usadas para que dispositivos se comuniquem dentro de uma distância bastante limitada. </a:t>
            </a:r>
          </a:p>
          <a:p>
            <a:pPr lvl="1"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Um exemplo disso são as redes Bluetooth.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endParaRPr lang="pt-BR" alt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61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522A8-ACF8-D290-8F17-8150907BF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F7C4608-2DFC-8E06-3FCA-AFADB308897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925D09-1F99-B25C-91E4-CB3F2A6C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Classificação de Redes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EBF479-D0C8-05B1-5A54-0CC834D99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790777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b="1" dirty="0">
                <a:solidFill>
                  <a:schemeClr val="accent1"/>
                </a:solidFill>
              </a:rPr>
              <a:t>PAN – Rede de Área Pessoal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As redes do tipo PAN, ou Redes de Área Pessoal </a:t>
            </a:r>
            <a:br>
              <a:rPr lang="pt-BR" altLang="pt-BR" dirty="0">
                <a:solidFill>
                  <a:schemeClr val="accent1"/>
                </a:solidFill>
              </a:rPr>
            </a:br>
            <a:endParaRPr lang="pt-BR" altLang="pt-BR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Usadas para que dispositivos se comuniquem dentro de uma distância bastante limitada. 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Um exemplo disso são as redes Bluetooth.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endParaRPr lang="pt-BR" altLang="pt-BR" dirty="0">
              <a:solidFill>
                <a:schemeClr val="accent1"/>
              </a:solidFill>
            </a:endParaRPr>
          </a:p>
        </p:txBody>
      </p:sp>
      <p:pic>
        <p:nvPicPr>
          <p:cNvPr id="21506" name="Picture 2" descr="Bluetooth versus el infrarrojo">
            <a:extLst>
              <a:ext uri="{FF2B5EF4-FFF2-40B4-BE49-F238E27FC236}">
                <a16:creationId xmlns:a16="http://schemas.microsoft.com/office/drawing/2014/main" id="{FBC6144C-57D2-FB5D-3641-DAF5F0863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98" y="2529686"/>
            <a:ext cx="4161579" cy="312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85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Introdução a Redes de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85792" cy="4351338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O </a:t>
            </a:r>
            <a:r>
              <a:rPr lang="pt-BR" sz="2400" b="1" dirty="0">
                <a:solidFill>
                  <a:schemeClr val="accent1"/>
                </a:solidFill>
              </a:rPr>
              <a:t>objetivo</a:t>
            </a:r>
            <a:r>
              <a:rPr lang="pt-BR" sz="2400" dirty="0">
                <a:solidFill>
                  <a:schemeClr val="accent1"/>
                </a:solidFill>
              </a:rPr>
              <a:t> de uma </a:t>
            </a:r>
            <a:r>
              <a:rPr lang="pt-BR" sz="2400" b="1" dirty="0">
                <a:solidFill>
                  <a:schemeClr val="accent1"/>
                </a:solidFill>
              </a:rPr>
              <a:t>rede de computadores</a:t>
            </a:r>
            <a:r>
              <a:rPr lang="pt-BR" sz="2400" dirty="0">
                <a:solidFill>
                  <a:schemeClr val="accent1"/>
                </a:solidFill>
              </a:rPr>
              <a:t> é descomplicar a vida de seus usuários. </a:t>
            </a:r>
          </a:p>
          <a:p>
            <a:pPr marL="342900" indent="-342900" algn="just"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Entre as facilidades estão: </a:t>
            </a:r>
            <a:r>
              <a:rPr lang="pt-BR" sz="2400" b="1" dirty="0">
                <a:solidFill>
                  <a:schemeClr val="accent1"/>
                </a:solidFill>
              </a:rPr>
              <a:t>compartilhamento</a:t>
            </a:r>
            <a:r>
              <a:rPr lang="pt-BR" sz="2400" dirty="0">
                <a:solidFill>
                  <a:schemeClr val="accent1"/>
                </a:solidFill>
              </a:rPr>
              <a:t> de </a:t>
            </a:r>
            <a:r>
              <a:rPr lang="pt-BR" sz="2400" b="1" dirty="0">
                <a:solidFill>
                  <a:schemeClr val="accent1"/>
                </a:solidFill>
              </a:rPr>
              <a:t>impressoras</a:t>
            </a:r>
            <a:r>
              <a:rPr lang="pt-BR" sz="2400" dirty="0">
                <a:solidFill>
                  <a:schemeClr val="accent1"/>
                </a:solidFill>
              </a:rPr>
              <a:t> e de </a:t>
            </a:r>
            <a:r>
              <a:rPr lang="pt-BR" sz="2400" b="1" dirty="0">
                <a:solidFill>
                  <a:schemeClr val="accent1"/>
                </a:solidFill>
              </a:rPr>
              <a:t>documentos</a:t>
            </a:r>
            <a:r>
              <a:rPr lang="pt-BR" sz="2400" dirty="0">
                <a:solidFill>
                  <a:schemeClr val="accent1"/>
                </a:solidFill>
              </a:rPr>
              <a:t>, </a:t>
            </a:r>
            <a:r>
              <a:rPr lang="pt-BR" sz="2400" b="1" dirty="0">
                <a:solidFill>
                  <a:schemeClr val="accent1"/>
                </a:solidFill>
              </a:rPr>
              <a:t>comunicação</a:t>
            </a:r>
            <a:r>
              <a:rPr lang="pt-BR" sz="2400" dirty="0">
                <a:solidFill>
                  <a:schemeClr val="accent1"/>
                </a:solidFill>
              </a:rPr>
              <a:t>, </a:t>
            </a:r>
            <a:r>
              <a:rPr lang="pt-BR" sz="2400" b="1" dirty="0">
                <a:solidFill>
                  <a:schemeClr val="accent1"/>
                </a:solidFill>
              </a:rPr>
              <a:t>videoconferência</a:t>
            </a:r>
            <a:r>
              <a:rPr lang="pt-BR" sz="2400" dirty="0">
                <a:solidFill>
                  <a:schemeClr val="accent1"/>
                </a:solidFill>
              </a:rPr>
              <a:t> e </a:t>
            </a:r>
            <a:r>
              <a:rPr lang="pt-BR" sz="2400" b="1" dirty="0">
                <a:solidFill>
                  <a:schemeClr val="accent1"/>
                </a:solidFill>
              </a:rPr>
              <a:t>backup de dados.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720BC0-E081-6CE2-0B83-B4EF1EE90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984" y="2237591"/>
            <a:ext cx="3242534" cy="32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85840-E4AB-15F9-B789-460A966DE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867BA9-4EFE-BF26-1FBC-3404BF38B233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F2F796-E3CE-6A97-721E-D0A36F89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Topologia de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84E94B-558E-FD69-AD1F-D9224829D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7434434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r>
              <a:rPr lang="pt-BR" b="1" dirty="0">
                <a:solidFill>
                  <a:schemeClr val="accent1"/>
                </a:solidFill>
              </a:rPr>
              <a:t>Topologia de rede</a:t>
            </a:r>
            <a:r>
              <a:rPr lang="pt-BR" dirty="0">
                <a:solidFill>
                  <a:schemeClr val="accent1"/>
                </a:solidFill>
              </a:rPr>
              <a:t> é o </a:t>
            </a:r>
            <a:r>
              <a:rPr lang="pt-BR" b="1" dirty="0">
                <a:solidFill>
                  <a:schemeClr val="accent1"/>
                </a:solidFill>
              </a:rPr>
              <a:t>jeito como os computadores e dispositivos estão conectados entre si</a:t>
            </a:r>
            <a:r>
              <a:rPr lang="pt-BR" dirty="0">
                <a:solidFill>
                  <a:schemeClr val="accent1"/>
                </a:solidFill>
              </a:rPr>
              <a:t> dentro de uma rede.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dirty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pt-BR" b="1" dirty="0">
                <a:solidFill>
                  <a:schemeClr val="accent1"/>
                </a:solidFill>
              </a:rPr>
              <a:t>É como o "desenho" ou o "formato" da rede.</a:t>
            </a:r>
          </a:p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Imagine que você vai ligar vários computadores com cabos. A </a:t>
            </a:r>
            <a:r>
              <a:rPr lang="pt-BR" b="1" dirty="0">
                <a:solidFill>
                  <a:schemeClr val="accent1"/>
                </a:solidFill>
              </a:rPr>
              <a:t>topologia</a:t>
            </a:r>
            <a:r>
              <a:rPr lang="pt-BR" dirty="0">
                <a:solidFill>
                  <a:schemeClr val="accent1"/>
                </a:solidFill>
              </a:rPr>
              <a:t> define se esses cabos vão formar uma linha, um círculo, uma estrela, etc.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1100A5-4784-5D52-47BF-BDBA5C8F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753" y="2546770"/>
            <a:ext cx="2909047" cy="29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2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FA804-0117-6104-C4AA-D6FC5875B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1012E45-E14E-92B5-F9CF-B74B7BBB3D0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EC9E64-17AF-C239-9E87-867B11D5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Topologia de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3BC16A-6531-CBAB-42C3-2B1ADB0A6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7498979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r>
              <a:rPr lang="pt-BR" altLang="pt-BR" b="1" dirty="0">
                <a:solidFill>
                  <a:schemeClr val="accent1"/>
                </a:solidFill>
              </a:rPr>
              <a:t>Topologia em estrela</a:t>
            </a:r>
            <a:r>
              <a:rPr lang="pt-BR" altLang="pt-BR" dirty="0">
                <a:solidFill>
                  <a:schemeClr val="accent1"/>
                </a:solidFill>
              </a:rPr>
              <a:t>: todos os computadores se conectam a um ponto central (como um roteador).</a:t>
            </a: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endParaRPr lang="pt-BR" altLang="pt-BR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r>
              <a:rPr lang="pt-BR" altLang="pt-BR" b="1" dirty="0">
                <a:solidFill>
                  <a:schemeClr val="accent1"/>
                </a:solidFill>
              </a:rPr>
              <a:t>Topologia em barramento</a:t>
            </a:r>
            <a:r>
              <a:rPr lang="pt-BR" altLang="pt-BR" dirty="0">
                <a:solidFill>
                  <a:schemeClr val="accent1"/>
                </a:solidFill>
              </a:rPr>
              <a:t>: todos os computadores se ligam ao mesmo cabo principal.</a:t>
            </a: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endParaRPr lang="pt-BR" altLang="pt-BR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r>
              <a:rPr lang="pt-BR" altLang="pt-BR" b="1" dirty="0">
                <a:solidFill>
                  <a:schemeClr val="accent1"/>
                </a:solidFill>
              </a:rPr>
              <a:t>Topologia em anel</a:t>
            </a:r>
            <a:r>
              <a:rPr lang="pt-BR" altLang="pt-BR" dirty="0">
                <a:solidFill>
                  <a:schemeClr val="accent1"/>
                </a:solidFill>
              </a:rPr>
              <a:t>: cada computador se conecta ao próximo, formando um círculo.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8BFD2B-360C-EE48-07E3-4E3248FC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265" y="2064917"/>
            <a:ext cx="3872753" cy="38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0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4F16F-A71D-B8F1-BB93-24E46EECA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BED9F78-24F4-5CB3-72FE-61391C8DA25F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1099BE-08AB-7CFF-BFE1-9D7E7AD6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Topologia de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803620-8B86-FA02-D9DA-DF5F74ED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836383"/>
            <a:ext cx="6982613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r>
              <a:rPr lang="pt-BR" altLang="pt-BR" sz="2400" b="1" dirty="0">
                <a:solidFill>
                  <a:schemeClr val="accent1"/>
                </a:solidFill>
              </a:rPr>
              <a:t>Topologia em estrela</a:t>
            </a:r>
            <a:r>
              <a:rPr lang="pt-BR" altLang="pt-BR" sz="2400" dirty="0">
                <a:solidFill>
                  <a:schemeClr val="accent1"/>
                </a:solidFill>
              </a:rPr>
              <a:t>: todos os computadores se conectam a um ponto central (como um roteador).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r>
              <a:rPr lang="pt-BR" altLang="pt-BR" sz="2400" dirty="0">
                <a:solidFill>
                  <a:schemeClr val="accent1"/>
                </a:solidFill>
              </a:rPr>
              <a:t>Na topologia de rede designada por rede em estrela, toda a informação deve passar obrigatoriamente por uma estação central inteligente.</a:t>
            </a: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endParaRPr lang="pt-BR" altLang="pt-BR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r>
              <a:rPr lang="pt-BR" altLang="pt-BR" sz="2400" dirty="0">
                <a:solidFill>
                  <a:schemeClr val="accent1"/>
                </a:solidFill>
              </a:rPr>
              <a:t>Onde deve conectar cada estação da rede e distribuir o tráfego para que uma estação não receba, indevidamente, dados destinados às outras.</a:t>
            </a: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endParaRPr lang="pt-BR" altLang="pt-BR" dirty="0">
              <a:solidFill>
                <a:schemeClr val="accent1"/>
              </a:solidFill>
            </a:endParaRPr>
          </a:p>
        </p:txBody>
      </p:sp>
      <p:pic>
        <p:nvPicPr>
          <p:cNvPr id="23554" name="Picture 2" descr="Fábrica de Software » Redes de Computadores – Parte II">
            <a:extLst>
              <a:ext uri="{FF2B5EF4-FFF2-40B4-BE49-F238E27FC236}">
                <a16:creationId xmlns:a16="http://schemas.microsoft.com/office/drawing/2014/main" id="{8D674DCF-32A6-7BBA-6898-52F386B3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504" y="2194560"/>
            <a:ext cx="3829529" cy="33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80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0D690-EB01-8A88-C42E-6C79D4E70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15D1C52-681A-FB1F-E7BC-3BE5600C5CC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194E43-6EBC-4002-5922-9C152151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Topologia de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9E15E4-2D2B-63BB-F92D-DC12FE15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36383"/>
            <a:ext cx="6401699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r>
              <a:rPr lang="pt-BR" altLang="pt-BR" sz="3200" b="1" dirty="0">
                <a:solidFill>
                  <a:schemeClr val="accent1"/>
                </a:solidFill>
              </a:rPr>
              <a:t>Topologia em barramento</a:t>
            </a:r>
            <a:r>
              <a:rPr lang="pt-BR" altLang="pt-BR" sz="3200" dirty="0">
                <a:solidFill>
                  <a:schemeClr val="accent1"/>
                </a:solidFill>
              </a:rPr>
              <a:t>: </a:t>
            </a: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endParaRPr lang="pt-BR" altLang="pt-BR" sz="32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r>
              <a:rPr lang="pt-BR" altLang="pt-BR" sz="3200" dirty="0">
                <a:solidFill>
                  <a:schemeClr val="accent1"/>
                </a:solidFill>
              </a:rPr>
              <a:t>Todos os computadores se ligam ao mesmo cabo principal.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sz="2400" dirty="0">
              <a:solidFill>
                <a:schemeClr val="accent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D27F9F-D9AF-4E7D-8711-A7278740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159" y="2156359"/>
            <a:ext cx="3381847" cy="14480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8052FAD-C651-4BE9-9766-F06398CD2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159" y="4811874"/>
            <a:ext cx="3525109" cy="15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2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15679-2FF6-660B-A107-EC8FA0259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924D1D-FAE3-B633-5360-6BB2899D2EC3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44DB8E-C4CB-491D-4632-C26F58E4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Topologia de Rede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3FFC6-FE3C-15C6-7336-1DAD1128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36383"/>
            <a:ext cx="7187008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r>
              <a:rPr lang="pt-BR" altLang="pt-BR" sz="2400" b="1" dirty="0">
                <a:solidFill>
                  <a:schemeClr val="accent1"/>
                </a:solidFill>
              </a:rPr>
              <a:t>Topologia em anel</a:t>
            </a:r>
            <a:r>
              <a:rPr lang="pt-BR" altLang="pt-BR" sz="2400" dirty="0">
                <a:solidFill>
                  <a:schemeClr val="accent1"/>
                </a:solidFill>
              </a:rPr>
              <a:t>: cada computador se conecta ao próximo, formando um círculo.</a:t>
            </a:r>
          </a:p>
          <a:p>
            <a:pPr>
              <a:lnSpc>
                <a:spcPct val="100000"/>
              </a:lnSpc>
              <a:spcBef>
                <a:spcPts val="238"/>
              </a:spcBef>
            </a:pPr>
            <a:endParaRPr lang="pt-BR" altLang="pt-BR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r>
              <a:rPr lang="pt-BR" altLang="pt-BR" sz="2400" dirty="0">
                <a:solidFill>
                  <a:schemeClr val="accent1"/>
                </a:solidFill>
              </a:rPr>
              <a:t>O anel não interliga as estações diretamente, mas consiste de uma série de repetidores ligados por um meio físico, sendo cada estação ligada a estes repetidores. </a:t>
            </a: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endParaRPr lang="pt-BR" altLang="pt-BR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r>
              <a:rPr lang="pt-BR" altLang="pt-BR" sz="2400" dirty="0">
                <a:solidFill>
                  <a:schemeClr val="accent1"/>
                </a:solidFill>
              </a:rPr>
              <a:t>É uma configuração em desuso</a:t>
            </a:r>
          </a:p>
          <a:p>
            <a:pPr marL="0" indent="0">
              <a:lnSpc>
                <a:spcPct val="100000"/>
              </a:lnSpc>
              <a:spcBef>
                <a:spcPts val="238"/>
              </a:spcBef>
              <a:buNone/>
            </a:pPr>
            <a:endParaRPr lang="pt-BR" altLang="pt-BR" dirty="0">
              <a:solidFill>
                <a:schemeClr val="accent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21FF71-55F6-489B-AD0B-76311E8AC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509" y="2214287"/>
            <a:ext cx="3111035" cy="33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9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1688126"/>
            <a:ext cx="12192000" cy="275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294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Dúvidas?</a:t>
            </a:r>
            <a:b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Ótimo dia para todos!</a:t>
            </a:r>
          </a:p>
        </p:txBody>
      </p:sp>
    </p:spTree>
    <p:extLst>
      <p:ext uri="{BB962C8B-B14F-4D97-AF65-F5344CB8AC3E}">
        <p14:creationId xmlns:p14="http://schemas.microsoft.com/office/powerpoint/2010/main" val="266857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09691-A960-CF23-D1AB-89F88E27B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F277BA-0296-4A50-4F25-95533DE7E3D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59C10E-1044-B8E1-ECF4-A0EE6CF3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Redes (Conexão)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8C781-127B-DBF9-32C1-BD9C83FB6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3200" dirty="0">
                <a:solidFill>
                  <a:schemeClr val="accent1"/>
                </a:solidFill>
              </a:rPr>
              <a:t>Existem dois tipos básicos de redes:</a:t>
            </a:r>
          </a:p>
          <a:p>
            <a:pPr>
              <a:lnSpc>
                <a:spcPct val="150000"/>
              </a:lnSpc>
            </a:pPr>
            <a:r>
              <a:rPr lang="pt-BR" sz="3200" b="1" dirty="0">
                <a:solidFill>
                  <a:schemeClr val="accent1"/>
                </a:solidFill>
              </a:rPr>
              <a:t>Redes ponto-a-ponto;</a:t>
            </a:r>
          </a:p>
          <a:p>
            <a:pPr>
              <a:lnSpc>
                <a:spcPct val="150000"/>
              </a:lnSpc>
            </a:pPr>
            <a:r>
              <a:rPr lang="pt-BR" sz="3200" b="1" dirty="0">
                <a:solidFill>
                  <a:schemeClr val="accent1"/>
                </a:solidFill>
              </a:rPr>
              <a:t>Redes cliente/servidor.</a:t>
            </a:r>
          </a:p>
          <a:p>
            <a:pPr>
              <a:lnSpc>
                <a:spcPct val="150000"/>
              </a:lnSpc>
            </a:pPr>
            <a:endParaRPr lang="pt-BR" sz="32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sz="32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sz="3200" dirty="0">
              <a:solidFill>
                <a:schemeClr val="accent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95DDAC-EDBE-27B4-4E92-30C017DD44F1}"/>
              </a:ext>
            </a:extLst>
          </p:cNvPr>
          <p:cNvSpPr txBox="1"/>
          <p:nvPr/>
        </p:nvSpPr>
        <p:spPr>
          <a:xfrm>
            <a:off x="763792" y="5019238"/>
            <a:ext cx="10515600" cy="129266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dirty="0">
                <a:solidFill>
                  <a:schemeClr val="accent1"/>
                </a:solidFill>
              </a:rPr>
              <a:t>Essa classificação </a:t>
            </a:r>
            <a:r>
              <a:rPr lang="pt-BR" sz="2000" b="1" dirty="0">
                <a:solidFill>
                  <a:schemeClr val="accent1"/>
                </a:solidFill>
              </a:rPr>
              <a:t>independe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  <a:r>
              <a:rPr lang="pt-BR" sz="2000" b="1" dirty="0">
                <a:solidFill>
                  <a:schemeClr val="accent1"/>
                </a:solidFill>
              </a:rPr>
              <a:t>da estrutura física usada pela rede</a:t>
            </a:r>
            <a:r>
              <a:rPr lang="pt-BR" sz="2000" dirty="0">
                <a:solidFill>
                  <a:schemeClr val="accent1"/>
                </a:solidFill>
              </a:rPr>
              <a:t>, isto é, como a rede está fisicamente montada, mas sim da maneira com que ela está configurada em software.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24FCD6A-1550-FCB2-633E-26E87F573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167" y="1690688"/>
            <a:ext cx="2959010" cy="29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4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9633-DB3D-2602-37D3-DA7208272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1E51F79-BB3F-11C9-31C6-1A3CDFC325B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2E7B5F-B100-EFC0-32F7-A4FEE677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Componentes de uma Rede de Computadores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B775B717-B0E5-A463-E957-886200089064}"/>
              </a:ext>
            </a:extLst>
          </p:cNvPr>
          <p:cNvGrpSpPr/>
          <p:nvPr/>
        </p:nvGrpSpPr>
        <p:grpSpPr>
          <a:xfrm>
            <a:off x="826096" y="1937245"/>
            <a:ext cx="2034092" cy="2236863"/>
            <a:chOff x="826096" y="1937245"/>
            <a:chExt cx="2034092" cy="2236863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AF29D91A-91BE-FAA1-C91E-8739EC94C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937245"/>
              <a:ext cx="1790251" cy="1790251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77201C1-5EF5-8E77-1CFB-1CEF14FB47EE}"/>
                </a:ext>
              </a:extLst>
            </p:cNvPr>
            <p:cNvSpPr txBox="1"/>
            <p:nvPr/>
          </p:nvSpPr>
          <p:spPr>
            <a:xfrm>
              <a:off x="826096" y="3773998"/>
              <a:ext cx="2034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accent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Computadores</a:t>
              </a:r>
              <a:endParaRPr lang="pt-BR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4FC0882-7B78-0DD8-9D2F-140173B3BEE6}"/>
              </a:ext>
            </a:extLst>
          </p:cNvPr>
          <p:cNvGrpSpPr/>
          <p:nvPr/>
        </p:nvGrpSpPr>
        <p:grpSpPr>
          <a:xfrm>
            <a:off x="3826136" y="1936900"/>
            <a:ext cx="2034092" cy="2237208"/>
            <a:chOff x="3826136" y="1936900"/>
            <a:chExt cx="2034092" cy="2237208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4ECC5DF-A60A-2694-9D50-42105055D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34118" y="1936900"/>
              <a:ext cx="1618129" cy="1618129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89AAC2F-3CAA-D155-E018-3CB26A7FAFE3}"/>
                </a:ext>
              </a:extLst>
            </p:cNvPr>
            <p:cNvSpPr txBox="1"/>
            <p:nvPr/>
          </p:nvSpPr>
          <p:spPr>
            <a:xfrm>
              <a:off x="3826136" y="3773998"/>
              <a:ext cx="2034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accent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Impressoras</a:t>
              </a:r>
              <a:endParaRPr lang="pt-BR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9E709D3-E276-7668-80C9-42A528AC6402}"/>
              </a:ext>
            </a:extLst>
          </p:cNvPr>
          <p:cNvGrpSpPr/>
          <p:nvPr/>
        </p:nvGrpSpPr>
        <p:grpSpPr>
          <a:xfrm>
            <a:off x="6657507" y="1876809"/>
            <a:ext cx="2034092" cy="2276794"/>
            <a:chOff x="6657507" y="1876809"/>
            <a:chExt cx="2034092" cy="2276794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7E164A8C-7E21-EB90-BF74-C6EF97763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6698" y="1876809"/>
              <a:ext cx="1738312" cy="1738312"/>
            </a:xfrm>
            <a:prstGeom prst="rect">
              <a:avLst/>
            </a:prstGeom>
          </p:spPr>
        </p:pic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A320CD9-3480-EC11-9366-1CCBFB37F2FA}"/>
                </a:ext>
              </a:extLst>
            </p:cNvPr>
            <p:cNvSpPr txBox="1"/>
            <p:nvPr/>
          </p:nvSpPr>
          <p:spPr>
            <a:xfrm>
              <a:off x="6657507" y="3753493"/>
              <a:ext cx="2034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accent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Smartphones</a:t>
              </a:r>
              <a:endParaRPr lang="pt-BR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E9A25C9C-502E-5CAD-5824-17F00CA2F64B}"/>
              </a:ext>
            </a:extLst>
          </p:cNvPr>
          <p:cNvGrpSpPr/>
          <p:nvPr/>
        </p:nvGrpSpPr>
        <p:grpSpPr>
          <a:xfrm>
            <a:off x="9488878" y="1876809"/>
            <a:ext cx="2034092" cy="2250797"/>
            <a:chOff x="9488878" y="1876809"/>
            <a:chExt cx="2034092" cy="2250797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3038AAC0-DB55-2F2B-AB54-5C0B580A1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50069" y="1876809"/>
              <a:ext cx="1618129" cy="1618129"/>
            </a:xfrm>
            <a:prstGeom prst="rect">
              <a:avLst/>
            </a:prstGeom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7E0A5A4-362E-0DEB-6EAB-BB9FAC9F11FE}"/>
                </a:ext>
              </a:extLst>
            </p:cNvPr>
            <p:cNvSpPr txBox="1"/>
            <p:nvPr/>
          </p:nvSpPr>
          <p:spPr>
            <a:xfrm>
              <a:off x="9488878" y="3727496"/>
              <a:ext cx="2034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accent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Cabeamentos</a:t>
              </a:r>
              <a:endParaRPr lang="pt-BR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92D1737-ED5D-C321-C6D2-F1CD87FF8CFF}"/>
              </a:ext>
            </a:extLst>
          </p:cNvPr>
          <p:cNvGrpSpPr/>
          <p:nvPr/>
        </p:nvGrpSpPr>
        <p:grpSpPr>
          <a:xfrm>
            <a:off x="1519418" y="4689284"/>
            <a:ext cx="2034092" cy="1759509"/>
            <a:chOff x="724984" y="4733366"/>
            <a:chExt cx="2034092" cy="1759509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9D9FAAE-4232-5EC1-5A84-FB1FB0469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2072" y="4733366"/>
              <a:ext cx="1242506" cy="1242506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B5992039-72CC-80CE-03FE-92592F27285F}"/>
                </a:ext>
              </a:extLst>
            </p:cNvPr>
            <p:cNvSpPr txBox="1"/>
            <p:nvPr/>
          </p:nvSpPr>
          <p:spPr>
            <a:xfrm>
              <a:off x="724984" y="6092765"/>
              <a:ext cx="203409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accent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Redes sem fio</a:t>
              </a:r>
              <a:endParaRPr lang="pt-BR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224DDE3-E5D9-CCAA-0CB9-9151F55C9832}"/>
              </a:ext>
            </a:extLst>
          </p:cNvPr>
          <p:cNvGrpSpPr/>
          <p:nvPr/>
        </p:nvGrpSpPr>
        <p:grpSpPr>
          <a:xfrm>
            <a:off x="4803289" y="4384635"/>
            <a:ext cx="2585422" cy="2064158"/>
            <a:chOff x="3550471" y="4598892"/>
            <a:chExt cx="2585422" cy="2064158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7851FA8-406D-3463-74BE-79BF416F5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118" y="4598892"/>
              <a:ext cx="1618129" cy="1618129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B2336719-B8BC-20D0-1C71-C491585A8365}"/>
                </a:ext>
              </a:extLst>
            </p:cNvPr>
            <p:cNvSpPr txBox="1"/>
            <p:nvPr/>
          </p:nvSpPr>
          <p:spPr>
            <a:xfrm>
              <a:off x="3550471" y="6262940"/>
              <a:ext cx="25854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accent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Roteadores e </a:t>
              </a:r>
              <a:r>
                <a:rPr lang="pt-BR" sz="2000" b="1" dirty="0" err="1">
                  <a:solidFill>
                    <a:schemeClr val="accent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etc</a:t>
              </a:r>
              <a:endParaRPr lang="pt-BR" sz="20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3334D2BF-2874-E4EE-7BA7-EE605816F50C}"/>
              </a:ext>
            </a:extLst>
          </p:cNvPr>
          <p:cNvGrpSpPr/>
          <p:nvPr/>
        </p:nvGrpSpPr>
        <p:grpSpPr>
          <a:xfrm>
            <a:off x="7443655" y="4300747"/>
            <a:ext cx="4949154" cy="2250862"/>
            <a:chOff x="6927288" y="4426102"/>
            <a:chExt cx="4949154" cy="2250862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F39527EA-2153-98EC-DC58-B2F4D9BE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17903" y="4426102"/>
              <a:ext cx="1738312" cy="1738312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D8A67C4B-F4E9-A49B-A31F-5E496D970781}"/>
                </a:ext>
              </a:extLst>
            </p:cNvPr>
            <p:cNvSpPr txBox="1"/>
            <p:nvPr/>
          </p:nvSpPr>
          <p:spPr>
            <a:xfrm>
              <a:off x="6927288" y="6276854"/>
              <a:ext cx="494915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accent1"/>
                  </a:solidFill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Protocolos de comunicação</a:t>
              </a:r>
              <a:endParaRPr lang="pt-BR" sz="2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40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F09BB-E12F-A9F4-F064-DB52C3716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DF293C5-1DA5-7023-72A8-C9A2714A8C63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DBF213-37BA-5FCB-922A-794EF552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Para que serve uma rede de computadores?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8F85EC-CA52-B00A-4357-880F2D527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400073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Objetivos típicos de redes de computadores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Compartilhamento de recursos (disco, impressora, etc.)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Acesso a informações remotas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Comunicação entre pessoas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8F89870-BEA5-1580-128E-40D792094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384" y="2398955"/>
            <a:ext cx="2904976" cy="290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4F59B-CEC6-8DD3-095F-A686F19EF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1FE1506-E101-67CA-567F-19225DFA1C6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588142-ADEA-EA2A-13B1-618CFF71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Redes Ponto a Ponto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266C56-316A-8B56-FD59-B8A338307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7423675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accent1"/>
                </a:solidFill>
              </a:rPr>
              <a:t>Uma </a:t>
            </a:r>
            <a:r>
              <a:rPr lang="pt-BR" sz="2400" b="1" dirty="0">
                <a:solidFill>
                  <a:schemeClr val="accent1"/>
                </a:solidFill>
              </a:rPr>
              <a:t>rede ponto a ponto (ou P2P – </a:t>
            </a:r>
            <a:r>
              <a:rPr lang="pt-BR" sz="2400" b="1" dirty="0" err="1">
                <a:solidFill>
                  <a:schemeClr val="accent1"/>
                </a:solidFill>
              </a:rPr>
              <a:t>peer-to-peer</a:t>
            </a:r>
            <a:r>
              <a:rPr lang="pt-BR" sz="2400" b="1" dirty="0">
                <a:solidFill>
                  <a:schemeClr val="accent1"/>
                </a:solidFill>
              </a:rPr>
              <a:t>)</a:t>
            </a:r>
            <a:r>
              <a:rPr lang="pt-BR" sz="2400" dirty="0">
                <a:solidFill>
                  <a:schemeClr val="accent1"/>
                </a:solidFill>
              </a:rPr>
              <a:t> é um tipo de rede onde </a:t>
            </a:r>
            <a:r>
              <a:rPr lang="pt-BR" sz="2400" b="1" dirty="0">
                <a:solidFill>
                  <a:schemeClr val="accent1"/>
                </a:solidFill>
              </a:rPr>
              <a:t>todos os computadores se comunicam diretamente entre si</a:t>
            </a:r>
            <a:r>
              <a:rPr lang="pt-BR" sz="2400" dirty="0">
                <a:solidFill>
                  <a:schemeClr val="accent1"/>
                </a:solidFill>
              </a:rPr>
              <a:t>, sem precisar de um servidor central.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Topologia Ponto a Ponto: conheça esse formato de rede!">
            <a:extLst>
              <a:ext uri="{FF2B5EF4-FFF2-40B4-BE49-F238E27FC236}">
                <a16:creationId xmlns:a16="http://schemas.microsoft.com/office/drawing/2014/main" id="{7793884A-8C85-3884-1471-B16873A67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608" y="3816286"/>
            <a:ext cx="6950784" cy="221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0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FCF04-2750-C075-AAD4-5F39A4A72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FA862F6-A363-27A4-7A60-161EBD59500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C673F4-E749-9D35-E706-92832533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Redes Ponto a Ponto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4622D2-D2C4-A772-512F-A7B4BC9A8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629453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b="1" dirty="0">
                <a:solidFill>
                  <a:schemeClr val="accent1"/>
                </a:solidFill>
              </a:rPr>
              <a:t>Características:</a:t>
            </a:r>
          </a:p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accent1"/>
                </a:solidFill>
              </a:rPr>
              <a:t> Usada em pequenas redes;</a:t>
            </a:r>
          </a:p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accent1"/>
                </a:solidFill>
              </a:rPr>
              <a:t> Fácil implementação;</a:t>
            </a:r>
          </a:p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accent1"/>
                </a:solidFill>
              </a:rPr>
              <a:t> Baixo custo;</a:t>
            </a:r>
          </a:p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accent1"/>
                </a:solidFill>
              </a:rPr>
              <a:t> Sistema simples de cabeamento;</a:t>
            </a:r>
          </a:p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accent1"/>
                </a:solidFill>
              </a:rPr>
              <a:t> Não existem “servidores”;</a:t>
            </a:r>
          </a:p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accent1"/>
                </a:solidFill>
              </a:rPr>
              <a:t> Pouca segurança.</a:t>
            </a:r>
          </a:p>
          <a:p>
            <a:pPr>
              <a:lnSpc>
                <a:spcPct val="100000"/>
              </a:lnSpc>
            </a:pPr>
            <a:endParaRPr lang="pt-BR" sz="3200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DA13B7-6073-D620-3FEB-A01F9D10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800" y="1891105"/>
            <a:ext cx="4220377" cy="422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6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D97F0-CACC-65C0-CF66-1E0BD9227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A81ACBF-7DA8-54B4-F2AF-0E32DA0CC6FF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1487ED-E162-B782-5522-5C977E5B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Redes Clientes / Servidor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9DCFE2-076C-19C3-60B8-E7C54062A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7512209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accent1"/>
                </a:solidFill>
              </a:rPr>
              <a:t>Neste tipo de rede existe a </a:t>
            </a:r>
            <a:r>
              <a:rPr lang="pt-BR" sz="3200" b="1" dirty="0">
                <a:solidFill>
                  <a:schemeClr val="accent1"/>
                </a:solidFill>
              </a:rPr>
              <a:t>figura</a:t>
            </a:r>
            <a:r>
              <a:rPr lang="pt-BR" sz="3200" dirty="0">
                <a:solidFill>
                  <a:schemeClr val="accent1"/>
                </a:solidFill>
              </a:rPr>
              <a:t> do </a:t>
            </a:r>
            <a:r>
              <a:rPr lang="pt-BR" sz="3200" b="1" dirty="0">
                <a:solidFill>
                  <a:schemeClr val="accent1"/>
                </a:solidFill>
              </a:rPr>
              <a:t>servidor</a:t>
            </a:r>
            <a:r>
              <a:rPr lang="pt-BR" sz="3200" dirty="0">
                <a:solidFill>
                  <a:schemeClr val="accent1"/>
                </a:solidFill>
              </a:rPr>
              <a:t>, normalmente um </a:t>
            </a:r>
            <a:r>
              <a:rPr lang="pt-BR" sz="3200" b="1" dirty="0">
                <a:solidFill>
                  <a:schemeClr val="accent1"/>
                </a:solidFill>
              </a:rPr>
              <a:t>computador</a:t>
            </a:r>
            <a:r>
              <a:rPr lang="pt-BR" sz="3200" dirty="0">
                <a:solidFill>
                  <a:schemeClr val="accent1"/>
                </a:solidFill>
              </a:rPr>
              <a:t> </a:t>
            </a:r>
            <a:r>
              <a:rPr lang="pt-BR" sz="3200" b="1" dirty="0">
                <a:solidFill>
                  <a:schemeClr val="accent1"/>
                </a:solidFill>
              </a:rPr>
              <a:t>que</a:t>
            </a:r>
            <a:r>
              <a:rPr lang="pt-BR" sz="3200" dirty="0">
                <a:solidFill>
                  <a:schemeClr val="accent1"/>
                </a:solidFill>
              </a:rPr>
              <a:t> </a:t>
            </a:r>
            <a:r>
              <a:rPr lang="pt-BR" sz="3200" b="1" dirty="0">
                <a:solidFill>
                  <a:schemeClr val="accent1"/>
                </a:solidFill>
              </a:rPr>
              <a:t>gera recursos </a:t>
            </a:r>
            <a:r>
              <a:rPr lang="pt-BR" sz="3200" dirty="0">
                <a:solidFill>
                  <a:schemeClr val="accent1"/>
                </a:solidFill>
              </a:rPr>
              <a:t>para os demais </a:t>
            </a:r>
            <a:r>
              <a:rPr lang="pt-BR" sz="3200" b="1" dirty="0">
                <a:solidFill>
                  <a:schemeClr val="accent1"/>
                </a:solidFill>
              </a:rPr>
              <a:t>micros</a:t>
            </a:r>
            <a:r>
              <a:rPr lang="pt-BR" sz="3200" dirty="0">
                <a:solidFill>
                  <a:schemeClr val="accent1"/>
                </a:solidFill>
              </a:rPr>
              <a:t> da </a:t>
            </a:r>
            <a:r>
              <a:rPr lang="pt-BR" sz="3200" b="1" dirty="0">
                <a:solidFill>
                  <a:schemeClr val="accent1"/>
                </a:solidFill>
              </a:rPr>
              <a:t>rede</a:t>
            </a:r>
            <a:r>
              <a:rPr lang="pt-BR" sz="3200" dirty="0">
                <a:solidFill>
                  <a:schemeClr val="accent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endParaRPr lang="pt-BR" sz="3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accent1"/>
                </a:solidFill>
              </a:rPr>
              <a:t> A </a:t>
            </a:r>
            <a:r>
              <a:rPr lang="pt-BR" sz="3200" b="1" dirty="0">
                <a:solidFill>
                  <a:schemeClr val="accent1"/>
                </a:solidFill>
              </a:rPr>
              <a:t>administração</a:t>
            </a:r>
            <a:r>
              <a:rPr lang="pt-BR" sz="3200" dirty="0">
                <a:solidFill>
                  <a:schemeClr val="accent1"/>
                </a:solidFill>
              </a:rPr>
              <a:t> e </a:t>
            </a:r>
            <a:r>
              <a:rPr lang="pt-BR" sz="3200" b="1" dirty="0">
                <a:solidFill>
                  <a:schemeClr val="accent1"/>
                </a:solidFill>
              </a:rPr>
              <a:t>configuração</a:t>
            </a:r>
            <a:r>
              <a:rPr lang="pt-BR" sz="3200" dirty="0">
                <a:solidFill>
                  <a:schemeClr val="accent1"/>
                </a:solidFill>
              </a:rPr>
              <a:t> é </a:t>
            </a:r>
            <a:r>
              <a:rPr lang="pt-BR" sz="3200" b="1" dirty="0">
                <a:solidFill>
                  <a:schemeClr val="accent1"/>
                </a:solidFill>
              </a:rPr>
              <a:t>centralizada</a:t>
            </a:r>
            <a:r>
              <a:rPr lang="pt-BR" sz="3200" dirty="0">
                <a:solidFill>
                  <a:schemeClr val="accent1"/>
                </a:solidFill>
              </a:rPr>
              <a:t>, o que melhora a </a:t>
            </a:r>
            <a:r>
              <a:rPr lang="pt-BR" sz="3200" b="1" dirty="0">
                <a:solidFill>
                  <a:schemeClr val="accent1"/>
                </a:solidFill>
              </a:rPr>
              <a:t>organização</a:t>
            </a:r>
            <a:r>
              <a:rPr lang="pt-BR" sz="3200" dirty="0">
                <a:solidFill>
                  <a:schemeClr val="accent1"/>
                </a:solidFill>
              </a:rPr>
              <a:t> e </a:t>
            </a:r>
            <a:r>
              <a:rPr lang="pt-BR" sz="3200" b="1" dirty="0">
                <a:solidFill>
                  <a:schemeClr val="accent1"/>
                </a:solidFill>
              </a:rPr>
              <a:t>segurança</a:t>
            </a:r>
            <a:r>
              <a:rPr lang="pt-BR" sz="3200" dirty="0">
                <a:solidFill>
                  <a:schemeClr val="accent1"/>
                </a:solidFill>
              </a:rPr>
              <a:t> da </a:t>
            </a:r>
            <a:r>
              <a:rPr lang="pt-BR" sz="3200" b="1" dirty="0">
                <a:solidFill>
                  <a:schemeClr val="accent1"/>
                </a:solidFill>
              </a:rPr>
              <a:t>rede</a:t>
            </a:r>
            <a:r>
              <a:rPr lang="pt-BR" sz="3200" dirty="0">
                <a:solidFill>
                  <a:schemeClr val="accent1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endParaRPr lang="pt-BR" sz="3200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2F7E46-B0BE-B3E8-4329-7DB4B2138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320" y="1860271"/>
            <a:ext cx="3293353" cy="32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2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2D2DC-9169-F3AC-3BB7-E547A577E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4BD169-3FF4-E2D2-0685-B629BC29C4B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69D08F-4BBA-92CF-B1E5-7512CD3D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Redes Clientes / Servidor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09F0CF-A8F0-F858-2DE6-46674CE28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875035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238"/>
              </a:spcBef>
            </a:pPr>
            <a:r>
              <a:rPr lang="pt-BR" altLang="pt-BR" b="1" dirty="0">
                <a:solidFill>
                  <a:schemeClr val="accent1"/>
                </a:solidFill>
              </a:rPr>
              <a:t>Características</a:t>
            </a:r>
          </a:p>
          <a:p>
            <a:pPr>
              <a:lnSpc>
                <a:spcPct val="15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Usada em redes maiores ou que necessitam de maior segurança;</a:t>
            </a:r>
          </a:p>
          <a:p>
            <a:pPr>
              <a:lnSpc>
                <a:spcPct val="15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Custo maior e Maior desempenho</a:t>
            </a:r>
          </a:p>
          <a:p>
            <a:pPr>
              <a:lnSpc>
                <a:spcPct val="15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Necessita de especialistas para implementação;</a:t>
            </a:r>
          </a:p>
          <a:p>
            <a:pPr>
              <a:lnSpc>
                <a:spcPct val="150000"/>
              </a:lnSpc>
              <a:spcBef>
                <a:spcPts val="238"/>
              </a:spcBef>
            </a:pPr>
            <a:r>
              <a:rPr lang="pt-BR" altLang="pt-BR" dirty="0">
                <a:solidFill>
                  <a:schemeClr val="accent1"/>
                </a:solidFill>
              </a:rPr>
              <a:t>Alta segurança;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64CE16-EBCB-A029-5373-79A539398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993" y="2138427"/>
            <a:ext cx="3446033" cy="34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25305</TotalTime>
  <Words>2383</Words>
  <Application>Microsoft Office PowerPoint</Application>
  <PresentationFormat>Widescreen</PresentationFormat>
  <Paragraphs>196</Paragraphs>
  <Slides>25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Ebrima</vt:lpstr>
      <vt:lpstr>Tema do Office</vt:lpstr>
      <vt:lpstr>Arquitetura de Redes</vt:lpstr>
      <vt:lpstr>Introdução a Redes de Computadores</vt:lpstr>
      <vt:lpstr>Tipos de Redes (Conexão)</vt:lpstr>
      <vt:lpstr>Componentes de uma Rede de Computadores</vt:lpstr>
      <vt:lpstr>Para que serve uma rede de computadores?</vt:lpstr>
      <vt:lpstr>Redes Ponto a Ponto</vt:lpstr>
      <vt:lpstr>Redes Ponto a Ponto</vt:lpstr>
      <vt:lpstr>Redes Clientes / Servidor</vt:lpstr>
      <vt:lpstr>Redes Clientes / Servidor</vt:lpstr>
      <vt:lpstr>Redes Clientes / Servidor</vt:lpstr>
      <vt:lpstr>Abrangência geográfica das redes</vt:lpstr>
      <vt:lpstr>Classificação de Redes</vt:lpstr>
      <vt:lpstr>Classificação de Redes</vt:lpstr>
      <vt:lpstr>Classificação de Redes</vt:lpstr>
      <vt:lpstr>Classificação de Redes</vt:lpstr>
      <vt:lpstr>Classificação de Redes</vt:lpstr>
      <vt:lpstr>Classificação de Redes</vt:lpstr>
      <vt:lpstr>Classificação de Redes</vt:lpstr>
      <vt:lpstr>Classificação de Redes</vt:lpstr>
      <vt:lpstr>Topologia de Rede</vt:lpstr>
      <vt:lpstr>Topologia de Rede</vt:lpstr>
      <vt:lpstr>Topologia de Rede</vt:lpstr>
      <vt:lpstr>Topologia de Rede</vt:lpstr>
      <vt:lpstr>Topologia de Rede</vt:lpstr>
      <vt:lpstr>Dúvidas? Ótimo dia para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VINÍCIUS MALHEIROS DUARTE</dc:creator>
  <cp:lastModifiedBy>Caio Malheiros</cp:lastModifiedBy>
  <cp:revision>181</cp:revision>
  <dcterms:created xsi:type="dcterms:W3CDTF">2021-03-29T23:22:16Z</dcterms:created>
  <dcterms:modified xsi:type="dcterms:W3CDTF">2025-05-05T22:48:46Z</dcterms:modified>
</cp:coreProperties>
</file>