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3" r:id="rId2"/>
    <p:sldId id="323" r:id="rId3"/>
    <p:sldId id="290" r:id="rId4"/>
    <p:sldId id="308" r:id="rId5"/>
    <p:sldId id="324" r:id="rId6"/>
    <p:sldId id="325" r:id="rId7"/>
    <p:sldId id="326" r:id="rId8"/>
    <p:sldId id="327" r:id="rId9"/>
    <p:sldId id="328" r:id="rId10"/>
    <p:sldId id="330" r:id="rId11"/>
    <p:sldId id="329" r:id="rId12"/>
    <p:sldId id="331" r:id="rId13"/>
    <p:sldId id="332" r:id="rId14"/>
    <p:sldId id="333" r:id="rId15"/>
    <p:sldId id="334" r:id="rId16"/>
    <p:sldId id="281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35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O VINÍCIUS MALHEIROS DUARTE" initials="CVMD" lastIdx="1" clrIdx="0">
    <p:extLst>
      <p:ext uri="{19B8F6BF-5375-455C-9EA6-DF929625EA0E}">
        <p15:presenceInfo xmlns:p15="http://schemas.microsoft.com/office/powerpoint/2012/main" userId="S::caio.mduarte@etec.sp.gov.br::42c29be6-65b4-41e7-bc1d-2d95f3ddf4d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B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3595" autoAdjust="0"/>
  </p:normalViewPr>
  <p:slideViewPr>
    <p:cSldViewPr snapToGrid="0">
      <p:cViewPr varScale="1">
        <p:scale>
          <a:sx n="77" d="100"/>
          <a:sy n="77" d="100"/>
        </p:scale>
        <p:origin x="3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4A8B-2FA9-45CD-BE53-D964337B161E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6928F-8ACD-4594-9774-11192BE7B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39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35A1D-C824-470D-9D81-65870A703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E6F7BB-431C-4B75-93A4-E85786612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302E2B-4497-4C73-9EB2-E06F8B07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1F01C-216E-4349-8E17-EBDDA95E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8C3264-5C10-400D-92EC-CAE859F2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551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09E87-AAB9-4A05-A1C5-B51BF45E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30DE79-61FB-495F-AB96-0943B94F2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185342-0CF3-4F06-9E06-A84D9140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0FD5C7-2591-4436-A9D7-DED3B624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1A8D29-1DF0-4704-B6E0-2478DE8C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376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14FB1B-99D7-4EC4-A3CE-75AD4C42A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EDDA23-2900-47FB-A31B-E5F022F64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1618D-C0F0-448C-A5C1-A7FD8E53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A8D84A-7E7D-4A41-8F56-43FB73A6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98300-76D7-475E-975B-38B8AD56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854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40D2E-BDE9-449B-869A-75F81B7A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C0E2E9-B177-47E0-B817-4043A76D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E5F5C9-17E7-4612-8EB1-C816E1D8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811488-36F8-462C-922F-3E340FBA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0CE30F-50B5-42D0-A77A-2C7FC9FD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2590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C1DB4-83C0-44C8-97DE-4D5DEEC8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282B1-5FDE-475E-B75B-06B61B3EE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502EA4-2938-4DC2-B942-82A9F40D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477118-BFAD-4D58-B264-50AD8F5A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6548EE-4B5E-4127-97DA-2420AE50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945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659C5-52C4-4949-B25A-79DA1E7F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CE87CC-1195-4BAE-A32A-039941554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95AA78-C404-4151-A5EC-4E38A0CAC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2DFCE0-2077-468D-BF77-9BE553AB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5512B0-68FD-442C-B609-97A097AC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BAE6AE-203A-45CC-8101-40D18E1D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885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66E56-81B0-4AAE-827E-CDCB85A3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926FDA-9E15-4305-8D46-B7DD57D32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EF8C51-9548-4B36-A931-7A039822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8187C8-6155-4BF9-A785-7CA598D92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A7E2B6-C04F-41EA-905A-76E464DE8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EFABBB-2072-4CF6-B71C-C16351C9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B946FB-779C-4D2A-9FFD-D0AD9A2F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A7564D-C507-4FF1-92C2-7F0C96D2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005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30458-EE1B-4AC9-BB52-0B7739D8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A1A8CE-E854-4B78-8B51-1AE2970E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148EE5-097E-46AD-B227-574A823D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B87AAB-8C52-4EBB-B278-FA7D8F67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728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EA4588-5887-43F7-BC20-79797E7B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745FF2-D8AD-4E05-89CE-9410CC37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AA31A2-29E4-47C0-93F3-41CA810B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39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23B4-8161-47EE-9C2C-7660D54D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C2888B-0080-4235-AC7D-197E7A408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94A505-0019-4779-9637-66FFFC552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FA1D07-12FE-412E-965F-D504515A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DD3FC5-5DEB-41AE-8A33-77D7A63D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3EE230-987E-4557-BB90-E14E0FFD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9618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D204B-613E-488A-A852-BD79B887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5DA33AA-5D31-49BA-BDA9-ABD39A9BB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31CE49-76BC-47A8-99FA-749C895B9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3F6A13-2A51-449D-BC2A-3F68F80B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02F108-D0FB-4A45-A0A0-759AB040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F96C98-A845-4605-AADA-5483ABFD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640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7E3254-05BF-40B7-A776-F977D937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FD5742-CC0B-47EE-AA55-1129D31BA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839EA4-C3A6-4D53-85DC-1723B5D65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C854-AFD2-43C8-BD20-342EAAC37438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1421CC-304C-45B4-9823-6C3510F39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3F2D0D-6E7D-4247-8137-C981781A4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39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271E322-D222-4DE7-98E9-D379F8D925EB}"/>
              </a:ext>
            </a:extLst>
          </p:cNvPr>
          <p:cNvSpPr/>
          <p:nvPr/>
        </p:nvSpPr>
        <p:spPr>
          <a:xfrm>
            <a:off x="0" y="506627"/>
            <a:ext cx="12192000" cy="39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986EC8-09C0-4A3E-ACBD-BFA84643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6886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Levantamento de Requisitos</a:t>
            </a:r>
            <a:b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Conceito sobre Requisitos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91F944-8FD2-4B4C-9705-D7873C3C1D84}"/>
              </a:ext>
            </a:extLst>
          </p:cNvPr>
          <p:cNvSpPr txBox="1"/>
          <p:nvPr/>
        </p:nvSpPr>
        <p:spPr>
          <a:xfrm>
            <a:off x="7792993" y="5690972"/>
            <a:ext cx="6104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caio.duarte@sp.senai.br</a:t>
            </a:r>
            <a:endParaRPr lang="pt-BR" sz="2000" b="1" dirty="0">
              <a:solidFill>
                <a:schemeClr val="accent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E8D95A0-53CF-4A0A-98AE-785D942444C3}"/>
              </a:ext>
            </a:extLst>
          </p:cNvPr>
          <p:cNvSpPr txBox="1"/>
          <p:nvPr/>
        </p:nvSpPr>
        <p:spPr>
          <a:xfrm>
            <a:off x="838200" y="5690972"/>
            <a:ext cx="6104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Prof.: Caio Malheiros</a:t>
            </a:r>
            <a:endParaRPr lang="pt-BR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2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31963-771C-D2C4-765B-25373AC01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7D0BC73-03B6-B58C-854B-63B00D2BAC0A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F892FD-6887-B57E-80DD-BD7FEFD7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Requisitos de Sistema  (Exemplos)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C46AB9-22D7-005C-E0F0-895A07856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686"/>
            <a:ext cx="10721009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accent1"/>
                </a:solidFill>
              </a:rPr>
              <a:t>Requisito de Usuário: </a:t>
            </a:r>
            <a:r>
              <a:rPr lang="pt-BR" dirty="0">
                <a:solidFill>
                  <a:schemeClr val="accent1"/>
                </a:solidFill>
              </a:rPr>
              <a:t>O veterinário precisa acessar o histórico médico dos pacientes durante as consultas.</a:t>
            </a:r>
          </a:p>
          <a:p>
            <a:pPr>
              <a:lnSpc>
                <a:spcPct val="150000"/>
              </a:lnSpc>
            </a:pPr>
            <a:endParaRPr lang="pt-B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accent1"/>
                </a:solidFill>
              </a:rPr>
              <a:t>Requisito de Sistema: </a:t>
            </a:r>
            <a:r>
              <a:rPr lang="pt-BR" dirty="0">
                <a:solidFill>
                  <a:schemeClr val="accent1"/>
                </a:solidFill>
              </a:rPr>
              <a:t>O sistema deve fornecer acesso ao histórico médico de cada paciente em até 5 segundos após a solicitação do veterinário.</a:t>
            </a:r>
          </a:p>
          <a:p>
            <a:pPr>
              <a:lnSpc>
                <a:spcPct val="150000"/>
              </a:lnSpc>
            </a:pPr>
            <a:endParaRPr lang="pt-BR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886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FD7E5-BE13-A72A-C538-8DA5E4414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9A73F9E-1DB8-CA2C-5CA2-FFF6D4CBBEF5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3A2F47-D87E-DF8C-9096-65CFFB2E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Requisitos de Sistema  (Exemplos)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CAB293-3BDA-BDD6-7748-109561874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686"/>
            <a:ext cx="10074965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Requisito de Usuário: </a:t>
            </a:r>
            <a:r>
              <a:rPr lang="pt-BR" sz="2400" dirty="0">
                <a:solidFill>
                  <a:schemeClr val="accent1"/>
                </a:solidFill>
              </a:rPr>
              <a:t>O cliente deseja receber lembretes sobre consultas agendadas via SMS.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Requisito de Sistema: </a:t>
            </a:r>
            <a:r>
              <a:rPr lang="pt-BR" sz="2400" dirty="0">
                <a:solidFill>
                  <a:schemeClr val="accent1"/>
                </a:solidFill>
              </a:rPr>
              <a:t>O sistema deve enviar um SMS de lembrete ao cliente 24 horas antes da consulta agendada.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Um requisito de usuário pode gerar muitos requisitos de sistemas.</a:t>
            </a:r>
          </a:p>
        </p:txBody>
      </p:sp>
    </p:spTree>
    <p:extLst>
      <p:ext uri="{BB962C8B-B14F-4D97-AF65-F5344CB8AC3E}">
        <p14:creationId xmlns:p14="http://schemas.microsoft.com/office/powerpoint/2010/main" val="677773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655DC-9464-5C49-E56B-C4542C466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DE1D8E-1FA8-14CA-0C38-DD848D9B758C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3AEDF6-2139-ED92-B0C2-FA64E188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Requisitos de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65F5D9-7EF2-F51A-3E5C-E5F2AC1C2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686"/>
            <a:ext cx="103632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Os requisitos de sistema podem ser: 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Requisitos funcionais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Requisitos não funcionais 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Requisitos de domínio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396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A13E1-2FF0-BD6B-ECE2-C259E5779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75EE1EB-6225-E51E-4874-AACC990587CB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0BCE49-929B-14C4-D358-FE9C563A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Requisitos de Sistema (Funcionais)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C79C99-8B3C-0BCA-9772-551F411BF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686"/>
            <a:ext cx="1070113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Descrevem o que o sistema deve fazer.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Especifica as funções e comportamentos que o sistema deve ter para atender aos requisitos de usuário.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É mais técnico e detalhado, descrevendo como o sistema deve operar.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Também podem estabelecer explicitamente o que o sistema não deve fazer. 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313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13CE0-0181-C79B-3D40-712F44AD6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9D54037-1D23-8D70-7A55-4A7AA796D3FD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603617-9A5D-DCBA-ED34-78A78B12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Requisitos de Sistema (Funcionais)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50A44C-B120-C161-6B0C-242DEF58A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686"/>
            <a:ext cx="1070113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CUIDADO! A imprecisão na especificação de requisitos é o motivo de muitos problemas de engenharia de software. 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A especificação dos requisitos deve ser completa e consistente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187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FFC18-2E19-F58B-E78E-24DFDFDF6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59B06E2-FFEA-6933-2C8A-B530BBB115EA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DCB231-7EF0-9D87-70F5-49F585F1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Analise está imagem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477C89C-B4B7-3853-48DC-2CE508601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645" y="1767579"/>
            <a:ext cx="6694316" cy="500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279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271E322-D222-4DE7-98E9-D379F8D925EB}"/>
              </a:ext>
            </a:extLst>
          </p:cNvPr>
          <p:cNvSpPr/>
          <p:nvPr/>
        </p:nvSpPr>
        <p:spPr>
          <a:xfrm>
            <a:off x="0" y="1688126"/>
            <a:ext cx="12192000" cy="2757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986EC8-09C0-4A3E-ACBD-BFA84643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294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Quais foram os problemas?</a:t>
            </a:r>
          </a:p>
        </p:txBody>
      </p:sp>
    </p:spTree>
    <p:extLst>
      <p:ext uri="{BB962C8B-B14F-4D97-AF65-F5344CB8AC3E}">
        <p14:creationId xmlns:p14="http://schemas.microsoft.com/office/powerpoint/2010/main" val="2668574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E32C6-8E92-331A-4380-D99ECEAE1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CCCC3C2-5171-71A5-06F7-FA45B4A4B288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BB394B-BC0F-67C9-F64B-B7B94362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Requisitos de Sistema (Não Funcionais)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9E8BED-EC9F-EF29-1A45-D52E4D63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5686"/>
            <a:ext cx="7669696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Um requisito não funcional refere-se a características do sistema que não estão diretamente relacionadas a comportamentos ou funções específicas, </a:t>
            </a:r>
            <a:r>
              <a:rPr lang="pt-BR" sz="2400" b="1" dirty="0">
                <a:solidFill>
                  <a:schemeClr val="accent1"/>
                </a:solidFill>
              </a:rPr>
              <a:t>mas sim a qualidades que o sistema deve ter</a:t>
            </a:r>
            <a:r>
              <a:rPr lang="pt-BR" sz="2400" dirty="0">
                <a:solidFill>
                  <a:schemeClr val="accent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Esses requisitos abordam aspectos como </a:t>
            </a:r>
            <a:r>
              <a:rPr lang="pt-BR" sz="2400" b="1" dirty="0">
                <a:solidFill>
                  <a:schemeClr val="accent1"/>
                </a:solidFill>
              </a:rPr>
              <a:t>desempenho</a:t>
            </a:r>
            <a:r>
              <a:rPr lang="pt-BR" sz="2400" dirty="0">
                <a:solidFill>
                  <a:schemeClr val="accent1"/>
                </a:solidFill>
              </a:rPr>
              <a:t>, </a:t>
            </a:r>
            <a:r>
              <a:rPr lang="pt-BR" sz="2400" b="1" dirty="0">
                <a:solidFill>
                  <a:schemeClr val="accent1"/>
                </a:solidFill>
              </a:rPr>
              <a:t>segurança</a:t>
            </a:r>
            <a:r>
              <a:rPr lang="pt-BR" sz="2400" dirty="0">
                <a:solidFill>
                  <a:schemeClr val="accent1"/>
                </a:solidFill>
              </a:rPr>
              <a:t>, </a:t>
            </a:r>
            <a:r>
              <a:rPr lang="pt-BR" sz="2400" b="1" dirty="0">
                <a:solidFill>
                  <a:schemeClr val="accent1"/>
                </a:solidFill>
              </a:rPr>
              <a:t>usabilidade</a:t>
            </a:r>
            <a:r>
              <a:rPr lang="pt-BR" sz="2400" dirty="0">
                <a:solidFill>
                  <a:schemeClr val="accent1"/>
                </a:solidFill>
              </a:rPr>
              <a:t>, </a:t>
            </a:r>
            <a:r>
              <a:rPr lang="pt-BR" sz="2400" b="1" dirty="0">
                <a:solidFill>
                  <a:schemeClr val="accent1"/>
                </a:solidFill>
              </a:rPr>
              <a:t>confiabilidade</a:t>
            </a:r>
            <a:r>
              <a:rPr lang="pt-BR" sz="2400" dirty="0">
                <a:solidFill>
                  <a:schemeClr val="accent1"/>
                </a:solidFill>
              </a:rPr>
              <a:t>, </a:t>
            </a:r>
            <a:r>
              <a:rPr lang="pt-BR" sz="2400" b="1" i="1" dirty="0">
                <a:solidFill>
                  <a:schemeClr val="accent1"/>
                </a:solidFill>
              </a:rPr>
              <a:t>manutenibilidade</a:t>
            </a:r>
            <a:r>
              <a:rPr lang="pt-BR" sz="2400" dirty="0">
                <a:solidFill>
                  <a:schemeClr val="accent1"/>
                </a:solidFill>
              </a:rPr>
              <a:t>, entre outros. 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accent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C2D2C9D-8F4B-887D-F769-31AF04161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791" y="2723321"/>
            <a:ext cx="2120348" cy="21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08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C8CF5-4DE0-2B6F-7824-36DA49882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60CBEBA-07BA-B4A5-A58D-1AAA237CD9DB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F79DBC-B1A3-2A2A-8D7B-0AA57E1C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Requisitos de Sistema (Não Funcionais)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F97753-3C51-907B-CC75-E886C377B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5686"/>
            <a:ext cx="7888356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Os requisitos não funcionais podem ser classificados como:</a:t>
            </a:r>
            <a:br>
              <a:rPr lang="pt-BR" sz="2400" dirty="0">
                <a:solidFill>
                  <a:schemeClr val="accent1"/>
                </a:solidFill>
              </a:rPr>
            </a:br>
            <a:endParaRPr lang="pt-BR" sz="2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Desempenho</a:t>
            </a:r>
            <a:r>
              <a:rPr lang="pt-BR" sz="2400" dirty="0">
                <a:solidFill>
                  <a:schemeClr val="accent1"/>
                </a:solidFill>
              </a:rPr>
              <a:t>: "O sistema deve suportar até 500 usuários simultâneos sem degradação no desempenho."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Usabilidade</a:t>
            </a:r>
            <a:r>
              <a:rPr lang="pt-BR" sz="2400" dirty="0">
                <a:solidFill>
                  <a:schemeClr val="accent1"/>
                </a:solidFill>
              </a:rPr>
              <a:t>: "O sistema deve permitir que novos usuários completem a tarefa de cadastro em menos de 5 minutos."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accent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45DD389-86B3-7F41-F358-80926322B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103" y="2485127"/>
            <a:ext cx="2269435" cy="226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76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6FE25-2E2F-1A60-E1FB-6F16EA52F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F0AFFAD-7DB0-D445-1295-A21DEF25FEE1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9FE72E-8446-8913-DCE4-5E691582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Requisitos de Sistema (Não Funcionais)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595F43-7FED-2732-0C0E-9B3C12C7C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5686"/>
            <a:ext cx="8335616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Compatibilidade</a:t>
            </a:r>
            <a:r>
              <a:rPr lang="pt-BR" sz="2400" dirty="0">
                <a:solidFill>
                  <a:schemeClr val="accent1"/>
                </a:solidFill>
              </a:rPr>
              <a:t>: "O sistema deve ser compatível com os principais navegadores da web, incluindo Chrome, Firefox e Safari.“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Escalabilidade</a:t>
            </a:r>
            <a:r>
              <a:rPr lang="pt-BR" sz="2400" dirty="0">
                <a:solidFill>
                  <a:schemeClr val="accent1"/>
                </a:solidFill>
              </a:rPr>
              <a:t>: "O sistema deve permitir a adição de novos módulos sem impactar o desempenho.“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Segurança</a:t>
            </a:r>
            <a:r>
              <a:rPr lang="pt-BR" sz="2400" dirty="0">
                <a:solidFill>
                  <a:schemeClr val="accent1"/>
                </a:solidFill>
              </a:rPr>
              <a:t>: "Os dados do usuário devem ser criptografados durante a transmissão e armazenados em formato seguro."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accent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7929E59-5342-1AE1-2312-11A5094FA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530" y="2782094"/>
            <a:ext cx="2418522" cy="241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52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E75F1-2B0F-07A3-F67F-BC375462D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10B51F-3A33-CF9C-484E-4675A2547413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ED45E7-E817-B2CF-5E01-0EC0AF51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438BA4-A5AB-823C-73D2-009D84F17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40888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/>
                </a:solidFill>
              </a:rPr>
              <a:t>O que são </a:t>
            </a:r>
            <a:r>
              <a:rPr lang="pt-BR" b="1" dirty="0">
                <a:solidFill>
                  <a:schemeClr val="accent1"/>
                </a:solidFill>
              </a:rPr>
              <a:t>requisitos</a:t>
            </a:r>
            <a:r>
              <a:rPr lang="pt-BR" dirty="0">
                <a:solidFill>
                  <a:schemeClr val="accent1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accent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2755B7-58B9-92D6-FF5D-781BE52F2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277" y="2798800"/>
            <a:ext cx="7888356" cy="240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763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79BD9-36BC-EFF1-9C16-AB6A7F49A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22875DC-1768-9AA7-652C-A8F43B22482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C8DD18-BDCA-3662-D704-6FC8AAEB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Requisitos de Sistema (Domínios)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C8ED05-DDD8-9BA0-E8E0-8B61B2BC2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5686"/>
            <a:ext cx="8325677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/>
                </a:solidFill>
              </a:rPr>
              <a:t>Um </a:t>
            </a:r>
            <a:r>
              <a:rPr lang="pt-BR" b="1" dirty="0">
                <a:solidFill>
                  <a:schemeClr val="accent1"/>
                </a:solidFill>
              </a:rPr>
              <a:t>requisito de domínio </a:t>
            </a:r>
            <a:r>
              <a:rPr lang="pt-BR" dirty="0">
                <a:solidFill>
                  <a:schemeClr val="accent1"/>
                </a:solidFill>
              </a:rPr>
              <a:t>refere-se a uma necessidade específica relacionada ao contexto ou ao ambiente em que o sistema será utilizado.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/>
                </a:solidFill>
              </a:rPr>
              <a:t>Esses requisitos estão frequentemente ligados às </a:t>
            </a:r>
            <a:r>
              <a:rPr lang="pt-BR" b="1" dirty="0">
                <a:solidFill>
                  <a:schemeClr val="accent1"/>
                </a:solidFill>
              </a:rPr>
              <a:t>regras de negócio </a:t>
            </a:r>
            <a:r>
              <a:rPr lang="pt-BR" dirty="0">
                <a:solidFill>
                  <a:schemeClr val="accent1"/>
                </a:solidFill>
              </a:rPr>
              <a:t>e às </a:t>
            </a:r>
            <a:r>
              <a:rPr lang="pt-BR" b="1" dirty="0">
                <a:solidFill>
                  <a:schemeClr val="accent1"/>
                </a:solidFill>
              </a:rPr>
              <a:t>particularidades do setor ou área de aplicação.</a:t>
            </a:r>
          </a:p>
          <a:p>
            <a:pPr>
              <a:lnSpc>
                <a:spcPct val="150000"/>
              </a:lnSpc>
            </a:pPr>
            <a:endParaRPr lang="pt-BR" sz="18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pt-BR" sz="1800" dirty="0">
              <a:solidFill>
                <a:schemeClr val="accent1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17B7164-32A7-EC6E-235B-58856B93D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326" y="2822714"/>
            <a:ext cx="2085836" cy="208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21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F8D22-5B97-BFFA-7BE9-7FE9D2E96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FE9587A-A52F-9FA5-7513-43A55216F75F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D8DDC3-AB63-8578-349A-6FA1D356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Requisitos de Sistema (Domínios)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F6003C-F67B-6417-8A5C-43CC8627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5686"/>
            <a:ext cx="8335616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accent1"/>
                </a:solidFill>
              </a:rPr>
              <a:t>Características</a:t>
            </a:r>
            <a:r>
              <a:rPr lang="pt-BR" dirty="0">
                <a:solidFill>
                  <a:schemeClr val="accent1"/>
                </a:solidFill>
              </a:rPr>
              <a:t> dos </a:t>
            </a:r>
            <a:r>
              <a:rPr lang="pt-BR" b="1" dirty="0">
                <a:solidFill>
                  <a:schemeClr val="accent1"/>
                </a:solidFill>
              </a:rPr>
              <a:t>requisitos de domínio</a:t>
            </a:r>
            <a:r>
              <a:rPr lang="pt-BR" sz="2000" b="1" dirty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chemeClr val="accent1"/>
                </a:solidFill>
              </a:rPr>
              <a:t>Contexto Específico</a:t>
            </a:r>
            <a:r>
              <a:rPr lang="pt-BR" sz="2000" dirty="0">
                <a:solidFill>
                  <a:schemeClr val="accent1"/>
                </a:solidFill>
              </a:rPr>
              <a:t>: Eles são baseados nas condições e exigências do domínio em que o sistema opera (por exemplo, saúde, finanças, educação).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chemeClr val="accent1"/>
                </a:solidFill>
              </a:rPr>
              <a:t>Regras de Negócio</a:t>
            </a:r>
            <a:r>
              <a:rPr lang="pt-BR" sz="2000" dirty="0">
                <a:solidFill>
                  <a:schemeClr val="accent1"/>
                </a:solidFill>
              </a:rPr>
              <a:t>: Muitas vezes, incluem regras que definem como os processos devem ser executados dentro do domínio.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chemeClr val="accent1"/>
                </a:solidFill>
              </a:rPr>
              <a:t>Terminologia Especializada</a:t>
            </a:r>
            <a:r>
              <a:rPr lang="pt-BR" sz="2000" dirty="0">
                <a:solidFill>
                  <a:schemeClr val="accent1"/>
                </a:solidFill>
              </a:rPr>
              <a:t>: Podem incluir termos e conceitos específicos da área de atuação, que precisam ser compreendidos para o correto funcionamento do sistema.</a:t>
            </a:r>
          </a:p>
          <a:p>
            <a:pPr>
              <a:lnSpc>
                <a:spcPct val="150000"/>
              </a:lnSpc>
            </a:pPr>
            <a:endParaRPr lang="pt-BR" sz="2000" dirty="0">
              <a:solidFill>
                <a:schemeClr val="accent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4D50085-55B7-4F98-6DFC-636F82B53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044" y="1909349"/>
            <a:ext cx="1974574" cy="197457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3D5F313-C2E1-EB91-0E73-28859DF43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044" y="4518299"/>
            <a:ext cx="1974575" cy="197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37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E4F83-3E1C-3196-041D-519453106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E1E167D-053B-0937-EDA4-6AEFCB248225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C96AEF-67C2-D6E3-6E96-B1F5153D1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Requisitos de Sistema (Domínios)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6806BD-F0C0-660D-4AB1-509EBC767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5686"/>
            <a:ext cx="7918173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Exemplos de requisitos de domínio: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No setor financeiro</a:t>
            </a:r>
            <a:r>
              <a:rPr lang="pt-BR" sz="2400" dirty="0">
                <a:solidFill>
                  <a:schemeClr val="accent1"/>
                </a:solidFill>
              </a:rPr>
              <a:t>: "O sistema deve calcular os juros de um empréstimo de acordo com a taxa vigente da instituição, considerando o tipo de crédito."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Na área da saúde</a:t>
            </a:r>
            <a:r>
              <a:rPr lang="pt-BR" sz="2400" dirty="0">
                <a:solidFill>
                  <a:schemeClr val="accent1"/>
                </a:solidFill>
              </a:rPr>
              <a:t>: "O sistema deve registrar todas as interações do paciente com os médicos, seguindo as diretrizes de privacidade da HIPAA."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accent1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D166251-CE76-60B6-C6AA-C8D345B88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402" y="2160160"/>
            <a:ext cx="1444376" cy="144437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93D22CF-B5A1-15B6-C270-37F485301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023" y="4427674"/>
            <a:ext cx="1557134" cy="155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90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B60F8-9668-FCDF-28DC-22ABB64F1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32F6EC7-E3E3-7E16-C649-8692408C1BC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CB3E7C-1B77-E756-F5F4-B3C14B0B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Requisitos de Sistema (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Dominios</a:t>
            </a:r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FA9F42-0F35-B7CA-AB9D-AB45FA178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686"/>
            <a:ext cx="6308035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Exemplos de requisitos de domínio: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Na indústria de e-commerce</a:t>
            </a:r>
            <a:r>
              <a:rPr lang="pt-BR" sz="2400" dirty="0">
                <a:solidFill>
                  <a:schemeClr val="accent1"/>
                </a:solidFill>
              </a:rPr>
              <a:t>: "Os produtos devem ser categorizados de acordo com as normas do setor, permitindo uma navegação eficiente pelos clientes."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accent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319535A-C70E-F73C-6910-35D06FB62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426" y="2704479"/>
            <a:ext cx="2879034" cy="28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46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4654F-61B6-44EC-CEBB-21F2AA7DA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CA9BE83-6E71-2FCA-C78F-36FA2AF524BC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E8600E-2BF7-3F3A-A0CA-021BEBB2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Regras de negócio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C95E70-8C46-F3D5-E036-99A36368F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686"/>
            <a:ext cx="8504583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O que são Regras de Negócio? Regras de negócio são diretrizes ou condições que definem ou restringem algum aspecto do negócio. Elas determinam o que pode ou não ser feito dentro do sistema.</a:t>
            </a:r>
            <a:br>
              <a:rPr lang="pt-BR" sz="2400" dirty="0">
                <a:solidFill>
                  <a:schemeClr val="accent1"/>
                </a:solidFill>
              </a:rPr>
            </a:br>
            <a:endParaRPr lang="pt-BR" sz="2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Exemplos</a:t>
            </a:r>
            <a:r>
              <a:rPr lang="pt-BR" sz="2400" dirty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"Um cliente pode agendar apenas uma consulta por vez."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"O pagamento deve ser realizado antes do atendimento."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accent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96BD3A8-AB5D-5226-DDA1-FC3B29F3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061" y="3180521"/>
            <a:ext cx="2405270" cy="240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36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091C9-EE96-B3C1-F4DA-84DDBB1BD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9D12B-7215-BCC7-2C4E-E9BF28813E6E}"/>
              </a:ext>
            </a:extLst>
          </p:cNvPr>
          <p:cNvSpPr/>
          <p:nvPr/>
        </p:nvSpPr>
        <p:spPr>
          <a:xfrm>
            <a:off x="0" y="1688126"/>
            <a:ext cx="12192000" cy="2757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A5BE82-75C2-4113-CB23-5FBEC60AC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294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Dúvidas?</a:t>
            </a:r>
            <a:b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Ótimo dia para todos!</a:t>
            </a:r>
          </a:p>
        </p:txBody>
      </p:sp>
    </p:spTree>
    <p:extLst>
      <p:ext uri="{BB962C8B-B14F-4D97-AF65-F5344CB8AC3E}">
        <p14:creationId xmlns:p14="http://schemas.microsoft.com/office/powerpoint/2010/main" val="505163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3F0D-BA46-461A-8293-A44617C9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361584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chemeClr val="accent1"/>
                </a:solidFill>
              </a:rPr>
              <a:t>Refletem a necessidade dos clientes de um sistema. </a:t>
            </a:r>
          </a:p>
          <a:p>
            <a:pPr>
              <a:lnSpc>
                <a:spcPct val="150000"/>
              </a:lnSpc>
            </a:pPr>
            <a:endParaRPr lang="pt-BR" sz="20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chemeClr val="accent1"/>
                </a:solidFill>
              </a:rPr>
              <a:t>Requisitos são definições claras e específicas</a:t>
            </a:r>
            <a:r>
              <a:rPr lang="pt-BR" sz="2000" dirty="0">
                <a:solidFill>
                  <a:schemeClr val="accent1"/>
                </a:solidFill>
              </a:rPr>
              <a:t> do que um sistema deve fazer ou como ele deve se comportar</a:t>
            </a:r>
          </a:p>
          <a:p>
            <a:pPr>
              <a:lnSpc>
                <a:spcPct val="150000"/>
              </a:lnSpc>
            </a:pPr>
            <a:endParaRPr lang="pt-BR" sz="2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accent1"/>
                </a:solidFill>
              </a:rPr>
              <a:t>Eles são fundamentais para orientar o desenvolvimento, garantir que o produto atenda às necessidades dos usuários e stakeholders, e servir como base para testes e validações</a:t>
            </a:r>
            <a:r>
              <a:rPr lang="pt-BR" sz="2400" dirty="0">
                <a:solidFill>
                  <a:schemeClr val="accent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accent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D722ABC-041F-2023-F62B-C441282F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352" y="2648709"/>
            <a:ext cx="2705170" cy="270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27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Engenharia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3F0D-BA46-461A-8293-A44617C9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795053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/>
                </a:solidFill>
              </a:rPr>
              <a:t>O </a:t>
            </a:r>
            <a:r>
              <a:rPr lang="en-US" sz="2400" dirty="0" err="1">
                <a:solidFill>
                  <a:schemeClr val="accent1"/>
                </a:solidFill>
              </a:rPr>
              <a:t>processo</a:t>
            </a:r>
            <a:r>
              <a:rPr lang="en-US" sz="2400" dirty="0">
                <a:solidFill>
                  <a:schemeClr val="accent1"/>
                </a:solidFill>
              </a:rPr>
              <a:t> de </a:t>
            </a:r>
            <a:r>
              <a:rPr lang="en-US" sz="2400" b="1" dirty="0" err="1">
                <a:solidFill>
                  <a:schemeClr val="accent1"/>
                </a:solidFill>
              </a:rPr>
              <a:t>descobrir</a:t>
            </a:r>
            <a:r>
              <a:rPr lang="en-US" sz="2400" dirty="0">
                <a:solidFill>
                  <a:schemeClr val="accent1"/>
                </a:solidFill>
              </a:rPr>
              <a:t>, </a:t>
            </a:r>
            <a:r>
              <a:rPr lang="en-US" sz="2400" b="1" dirty="0" err="1">
                <a:solidFill>
                  <a:schemeClr val="accent1"/>
                </a:solidFill>
              </a:rPr>
              <a:t>analisar</a:t>
            </a:r>
            <a:r>
              <a:rPr lang="en-US" sz="2400" dirty="0">
                <a:solidFill>
                  <a:schemeClr val="accent1"/>
                </a:solidFill>
              </a:rPr>
              <a:t>, </a:t>
            </a:r>
            <a:r>
              <a:rPr lang="en-US" sz="2400" b="1" dirty="0" err="1">
                <a:solidFill>
                  <a:schemeClr val="accent1"/>
                </a:solidFill>
              </a:rPr>
              <a:t>documentar</a:t>
            </a:r>
            <a:r>
              <a:rPr lang="en-US" sz="2400" dirty="0">
                <a:solidFill>
                  <a:schemeClr val="accent1"/>
                </a:solidFill>
              </a:rPr>
              <a:t> e </a:t>
            </a:r>
            <a:r>
              <a:rPr lang="en-US" sz="2400" b="1" dirty="0" err="1">
                <a:solidFill>
                  <a:schemeClr val="accent1"/>
                </a:solidFill>
              </a:rPr>
              <a:t>verificar</a:t>
            </a:r>
            <a:r>
              <a:rPr lang="en-US" sz="2400" dirty="0">
                <a:solidFill>
                  <a:schemeClr val="accent1"/>
                </a:solidFill>
              </a:rPr>
              <a:t> esses </a:t>
            </a:r>
            <a:r>
              <a:rPr lang="en-US" sz="2400" b="1" dirty="0" err="1">
                <a:solidFill>
                  <a:schemeClr val="accent1"/>
                </a:solidFill>
              </a:rPr>
              <a:t>serviços</a:t>
            </a:r>
            <a:r>
              <a:rPr lang="en-US" sz="2400" dirty="0">
                <a:solidFill>
                  <a:schemeClr val="accent1"/>
                </a:solidFill>
              </a:rPr>
              <a:t> e </a:t>
            </a:r>
            <a:r>
              <a:rPr lang="en-US" sz="2400" b="1" dirty="0" err="1">
                <a:solidFill>
                  <a:schemeClr val="accent1"/>
                </a:solidFill>
              </a:rPr>
              <a:t>restrições</a:t>
            </a:r>
            <a:r>
              <a:rPr lang="en-US" sz="2400" dirty="0">
                <a:solidFill>
                  <a:schemeClr val="accent1"/>
                </a:solidFill>
              </a:rPr>
              <a:t> é </a:t>
            </a:r>
            <a:r>
              <a:rPr lang="en-US" sz="2400" dirty="0" err="1">
                <a:solidFill>
                  <a:schemeClr val="accent1"/>
                </a:solidFill>
              </a:rPr>
              <a:t>chamado</a:t>
            </a:r>
            <a:r>
              <a:rPr lang="en-US" sz="2400" dirty="0">
                <a:solidFill>
                  <a:schemeClr val="accent1"/>
                </a:solidFill>
              </a:rPr>
              <a:t> de </a:t>
            </a:r>
            <a:r>
              <a:rPr lang="en-US" sz="2400" b="1" dirty="0" err="1">
                <a:solidFill>
                  <a:schemeClr val="accent1"/>
                </a:solidFill>
              </a:rPr>
              <a:t>engenharia</a:t>
            </a:r>
            <a:r>
              <a:rPr lang="en-US" sz="2400" b="1" dirty="0">
                <a:solidFill>
                  <a:schemeClr val="accent1"/>
                </a:solidFill>
              </a:rPr>
              <a:t> de </a:t>
            </a:r>
            <a:r>
              <a:rPr lang="en-US" sz="2400" b="1" dirty="0" err="1">
                <a:solidFill>
                  <a:schemeClr val="accent1"/>
                </a:solidFill>
              </a:rPr>
              <a:t>requisitos</a:t>
            </a:r>
            <a:r>
              <a:rPr lang="en-US" sz="2400" b="1" dirty="0">
                <a:solidFill>
                  <a:schemeClr val="accent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Documentação de Requisitos</a:t>
            </a:r>
            <a:r>
              <a:rPr lang="pt-BR" sz="2400" dirty="0">
                <a:solidFill>
                  <a:schemeClr val="accent1"/>
                </a:solidFill>
              </a:rPr>
              <a:t>: Criação de documentos que descrevem </a:t>
            </a:r>
            <a:r>
              <a:rPr lang="pt-BR" sz="2400" b="1" dirty="0">
                <a:solidFill>
                  <a:schemeClr val="accent1"/>
                </a:solidFill>
              </a:rPr>
              <a:t>requisitos</a:t>
            </a:r>
            <a:r>
              <a:rPr lang="pt-BR" sz="2400" dirty="0">
                <a:solidFill>
                  <a:schemeClr val="accent1"/>
                </a:solidFill>
              </a:rPr>
              <a:t> de forma </a:t>
            </a:r>
            <a:r>
              <a:rPr lang="pt-BR" sz="2400" b="1" dirty="0">
                <a:solidFill>
                  <a:schemeClr val="accent1"/>
                </a:solidFill>
              </a:rPr>
              <a:t>clara</a:t>
            </a:r>
            <a:r>
              <a:rPr lang="pt-BR" sz="2400" dirty="0">
                <a:solidFill>
                  <a:schemeClr val="accent1"/>
                </a:solidFill>
              </a:rPr>
              <a:t> e </a:t>
            </a:r>
            <a:r>
              <a:rPr lang="pt-BR" sz="2400" b="1" dirty="0">
                <a:solidFill>
                  <a:schemeClr val="accent1"/>
                </a:solidFill>
              </a:rPr>
              <a:t>concisa</a:t>
            </a:r>
            <a:endParaRPr lang="en-US" sz="2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Document, money, report, sheet, shopping icon - Free download">
            <a:extLst>
              <a:ext uri="{FF2B5EF4-FFF2-40B4-BE49-F238E27FC236}">
                <a16:creationId xmlns:a16="http://schemas.microsoft.com/office/drawing/2014/main" id="{7A89C92B-F459-0746-A38B-FD0890328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882" y="2055813"/>
            <a:ext cx="3620466" cy="362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636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29B38-FF6B-073D-57CB-7C5FC3397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CE50750-4777-3277-9745-75A9335456E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1AD089-EC9F-378C-B384-48F929B9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Requisitos de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06A90C-BFA4-1ADD-EF1A-C040DBD60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686"/>
            <a:ext cx="6795053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Os requisitos podem ser classificados de acordo com seu nível de detalhe: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Requisitos de usuário</a:t>
            </a:r>
            <a:r>
              <a:rPr lang="pt-BR" sz="2400" dirty="0">
                <a:solidFill>
                  <a:schemeClr val="accent1"/>
                </a:solidFill>
              </a:rPr>
              <a:t>: </a:t>
            </a:r>
            <a:r>
              <a:rPr lang="pt-BR" sz="2400" b="1" dirty="0">
                <a:solidFill>
                  <a:schemeClr val="accent1"/>
                </a:solidFill>
              </a:rPr>
              <a:t>são as declarações do usuário.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  <a:r>
              <a:rPr lang="pt-BR" sz="2400" b="1" dirty="0">
                <a:solidFill>
                  <a:schemeClr val="accent1"/>
                </a:solidFill>
              </a:rPr>
              <a:t>Escrito em linguagem (natural) </a:t>
            </a:r>
            <a:r>
              <a:rPr lang="pt-BR" sz="2400" dirty="0">
                <a:solidFill>
                  <a:schemeClr val="accent1"/>
                </a:solidFill>
              </a:rPr>
              <a:t>simples ou em diagramas, que descrevem os serviços esperados do sistema e suas restrições.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accent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5C36838-458E-3CE3-AF79-8440308B9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147" y="1901686"/>
            <a:ext cx="3756991" cy="375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00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BA6F7-A60B-FF54-D87D-4BFBFBA74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79AAF3D-8B24-DA1F-5B11-4A02E9248CDD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D586D9-A154-9EF0-2CF2-F335B2A4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Requisitos de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30DBFA-3360-D636-E97D-FB13E10C0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686"/>
            <a:ext cx="7858539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Exemplo de Requisito de Usuário para um Jogo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Como um jogador novo, eu quero um tutorial interativo e claro que me ensine os controles básicos do jogo (movimentação, interação com objetos, uso de habilidades) para que eu possa aprender a jogar de forma rápida e sem frustração antes de começar a campanha principal.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accent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8CB796-49A6-67E2-B7A4-5AF012809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557" y="2845902"/>
            <a:ext cx="2117035" cy="211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58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D9E0E-2B29-EBA2-59A3-1D64BFC82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1F671AB-0721-EAAA-4E3A-32CB8F49AB7B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7168D8-F1B0-3B3D-66AA-67FB8248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Requisitos de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406807-5011-BDB4-C3C8-DFC0CEDCC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686"/>
            <a:ext cx="8017565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accent1"/>
                </a:solidFill>
              </a:rPr>
              <a:t>Exemplos de Requisitos de Usuário para um Sistema Escolar: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chemeClr val="accent1"/>
                </a:solidFill>
              </a:rPr>
              <a:t>Como um aluno</a:t>
            </a:r>
            <a:r>
              <a:rPr lang="pt-BR" sz="2000" dirty="0">
                <a:solidFill>
                  <a:schemeClr val="accent1"/>
                </a:solidFill>
              </a:rPr>
              <a:t>, eu quero ver minhas notas e faltas para acompanhar meu desempenho escolar.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chemeClr val="accent1"/>
                </a:solidFill>
              </a:rPr>
              <a:t>Como um professor</a:t>
            </a:r>
            <a:r>
              <a:rPr lang="pt-BR" sz="2000" dirty="0">
                <a:solidFill>
                  <a:schemeClr val="accent1"/>
                </a:solidFill>
              </a:rPr>
              <a:t>, eu quero registrar as notas e faltas dos alunos de forma fácil e rápida para manter os registros atualizados.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chemeClr val="accent1"/>
                </a:solidFill>
              </a:rPr>
              <a:t>Como um pai/responsável</a:t>
            </a:r>
            <a:r>
              <a:rPr lang="pt-BR" sz="2000" dirty="0">
                <a:solidFill>
                  <a:schemeClr val="accent1"/>
                </a:solidFill>
              </a:rPr>
              <a:t>, eu quero receber notificações sobre o desempenho e frequência do meu filho para poder acompanhar sua vida escolar.</a:t>
            </a:r>
            <a:endParaRPr lang="pt-BR" sz="2400" dirty="0">
              <a:solidFill>
                <a:schemeClr val="accent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5339F89-D190-729B-84A3-1DCD588B3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722" y="2179983"/>
            <a:ext cx="3220278" cy="322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17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7FAD6-C755-B82F-2432-CA9445FBB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7440ECB-3AC9-7C0B-0880-01C01745009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AA958-E40B-6CDB-DAFE-42BE0CA7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Requisitos de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8EB24B-C641-F0DF-5261-76F9F8CF8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686"/>
            <a:ext cx="8067261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accent1"/>
                </a:solidFill>
              </a:rPr>
              <a:t>Requisitos</a:t>
            </a:r>
            <a:r>
              <a:rPr lang="en-US" sz="2400" b="1" dirty="0">
                <a:solidFill>
                  <a:schemeClr val="accent1"/>
                </a:solidFill>
              </a:rPr>
              <a:t> de </a:t>
            </a:r>
            <a:r>
              <a:rPr lang="en-US" sz="2400" b="1" dirty="0" err="1">
                <a:solidFill>
                  <a:schemeClr val="accent1"/>
                </a:solidFill>
              </a:rPr>
              <a:t>sistema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Requisito de sistema é o que o sistema (software, aplicativo, etc.) precisa fazer para funcionar corretamente e atender às necessidades dos usuários. É uma descrição técnica de uma funcionalidade ou característica do sistema.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accent1"/>
                </a:solidFill>
              </a:rPr>
              <a:t>Definem</a:t>
            </a:r>
            <a:r>
              <a:rPr lang="en-US" sz="2400" dirty="0">
                <a:solidFill>
                  <a:schemeClr val="accent1"/>
                </a:solidFill>
              </a:rPr>
              <a:t>, </a:t>
            </a:r>
            <a:r>
              <a:rPr lang="en-US" sz="2400" dirty="0" err="1">
                <a:solidFill>
                  <a:schemeClr val="accent1"/>
                </a:solidFill>
              </a:rPr>
              <a:t>detalhadamente</a:t>
            </a:r>
            <a:r>
              <a:rPr lang="en-US" sz="2400" dirty="0">
                <a:solidFill>
                  <a:schemeClr val="accent1"/>
                </a:solidFill>
              </a:rPr>
              <a:t>, as funções, </a:t>
            </a:r>
            <a:r>
              <a:rPr lang="en-US" sz="2400" dirty="0" err="1">
                <a:solidFill>
                  <a:schemeClr val="accent1"/>
                </a:solidFill>
              </a:rPr>
              <a:t>os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serviços</a:t>
            </a:r>
            <a:r>
              <a:rPr lang="en-US" sz="2400" dirty="0">
                <a:solidFill>
                  <a:schemeClr val="accent1"/>
                </a:solidFill>
              </a:rPr>
              <a:t> e </a:t>
            </a:r>
            <a:r>
              <a:rPr lang="en-US" sz="2400" dirty="0" err="1">
                <a:solidFill>
                  <a:schemeClr val="accent1"/>
                </a:solidFill>
              </a:rPr>
              <a:t>restrições</a:t>
            </a:r>
            <a:r>
              <a:rPr lang="en-US" sz="2400" dirty="0">
                <a:solidFill>
                  <a:schemeClr val="accent1"/>
                </a:solidFill>
              </a:rPr>
              <a:t> do </a:t>
            </a:r>
            <a:r>
              <a:rPr lang="en-US" sz="2400" dirty="0" err="1">
                <a:solidFill>
                  <a:schemeClr val="accent1"/>
                </a:solidFill>
              </a:rPr>
              <a:t>sistema</a:t>
            </a:r>
            <a:r>
              <a:rPr lang="en-US" sz="2400" dirty="0">
                <a:solidFill>
                  <a:schemeClr val="accent1"/>
                </a:solidFill>
              </a:rPr>
              <a:t>. </a:t>
            </a:r>
            <a:r>
              <a:rPr lang="en-US" sz="2400" b="1" dirty="0">
                <a:solidFill>
                  <a:schemeClr val="accent1"/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032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8FA58-24BB-E4B4-15FD-BD7422BBE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9B51250-E1ED-41ED-9341-2606A0493C3C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B30CFA-663B-B879-BCE9-FAC8A5C0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Requisitos de Sistema  (Exemplos)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938530-F66B-F9EC-9494-24211DB6F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686"/>
            <a:ext cx="10323443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accent1"/>
                </a:solidFill>
              </a:rPr>
              <a:t>Requisito de Usuário</a:t>
            </a:r>
            <a:r>
              <a:rPr lang="pt-BR" dirty="0">
                <a:solidFill>
                  <a:schemeClr val="accent1"/>
                </a:solidFill>
              </a:rPr>
              <a:t>: O usuário deseja agendar consultas de forma rápida e fácil pelo aplicativo.</a:t>
            </a:r>
          </a:p>
          <a:p>
            <a:pPr>
              <a:lnSpc>
                <a:spcPct val="150000"/>
              </a:lnSpc>
            </a:pPr>
            <a:endParaRPr lang="pt-B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accent1"/>
                </a:solidFill>
              </a:rPr>
              <a:t>Requisito de Sistema: </a:t>
            </a:r>
            <a:r>
              <a:rPr lang="pt-BR" dirty="0">
                <a:solidFill>
                  <a:schemeClr val="accent1"/>
                </a:solidFill>
              </a:rPr>
              <a:t>O sistema deve permitir que o usuário agende uma consulta em menos de 3 cliques na interface do aplicativo</a:t>
            </a:r>
            <a:endParaRPr lang="pt-BR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14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19349</TotalTime>
  <Words>1118</Words>
  <Application>Microsoft Office PowerPoint</Application>
  <PresentationFormat>Widescreen</PresentationFormat>
  <Paragraphs>96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Aptos</vt:lpstr>
      <vt:lpstr>Arial</vt:lpstr>
      <vt:lpstr>Calibri</vt:lpstr>
      <vt:lpstr>Calibri Light</vt:lpstr>
      <vt:lpstr>Ebrima</vt:lpstr>
      <vt:lpstr>Tema do Office</vt:lpstr>
      <vt:lpstr>Levantamento de Requisitos Conceito sobre Requisitos</vt:lpstr>
      <vt:lpstr>Definição</vt:lpstr>
      <vt:lpstr>Definição</vt:lpstr>
      <vt:lpstr>Engenharia de requisitos</vt:lpstr>
      <vt:lpstr>Requisitos de Usuário</vt:lpstr>
      <vt:lpstr>Requisitos de Usuário</vt:lpstr>
      <vt:lpstr>Requisitos de Usuário</vt:lpstr>
      <vt:lpstr>Requisitos de Sistema</vt:lpstr>
      <vt:lpstr>Requisitos de Sistema  (Exemplos)</vt:lpstr>
      <vt:lpstr>Requisitos de Sistema  (Exemplos)</vt:lpstr>
      <vt:lpstr>Requisitos de Sistema  (Exemplos)</vt:lpstr>
      <vt:lpstr>Requisitos de Sistema</vt:lpstr>
      <vt:lpstr>Requisitos de Sistema (Funcionais)</vt:lpstr>
      <vt:lpstr>Requisitos de Sistema (Funcionais)</vt:lpstr>
      <vt:lpstr>Analise está imagem</vt:lpstr>
      <vt:lpstr>Quais foram os problemas?</vt:lpstr>
      <vt:lpstr>Requisitos de Sistema (Não Funcionais)</vt:lpstr>
      <vt:lpstr>Requisitos de Sistema (Não Funcionais)</vt:lpstr>
      <vt:lpstr>Requisitos de Sistema (Não Funcionais)</vt:lpstr>
      <vt:lpstr>Requisitos de Sistema (Domínios)</vt:lpstr>
      <vt:lpstr>Requisitos de Sistema (Domínios)</vt:lpstr>
      <vt:lpstr>Requisitos de Sistema (Domínios)</vt:lpstr>
      <vt:lpstr>Requisitos de Sistema (Dominios)</vt:lpstr>
      <vt:lpstr>Regras de negócio</vt:lpstr>
      <vt:lpstr>Dúvidas? Ótimo dia para todos!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VINÍCIUS MALHEIROS DUARTE</dc:creator>
  <cp:lastModifiedBy>Caio Malheiros</cp:lastModifiedBy>
  <cp:revision>151</cp:revision>
  <dcterms:created xsi:type="dcterms:W3CDTF">2021-03-29T23:22:16Z</dcterms:created>
  <dcterms:modified xsi:type="dcterms:W3CDTF">2025-04-14T22:32:23Z</dcterms:modified>
</cp:coreProperties>
</file>