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3" r:id="rId2"/>
    <p:sldId id="323" r:id="rId3"/>
    <p:sldId id="324" r:id="rId4"/>
    <p:sldId id="327" r:id="rId5"/>
    <p:sldId id="328" r:id="rId6"/>
    <p:sldId id="343" r:id="rId7"/>
    <p:sldId id="344" r:id="rId8"/>
    <p:sldId id="345" r:id="rId9"/>
    <p:sldId id="346" r:id="rId10"/>
    <p:sldId id="347" r:id="rId11"/>
    <p:sldId id="350" r:id="rId12"/>
    <p:sldId id="348" r:id="rId13"/>
    <p:sldId id="352" r:id="rId14"/>
    <p:sldId id="353" r:id="rId15"/>
    <p:sldId id="354" r:id="rId16"/>
    <p:sldId id="355" r:id="rId17"/>
    <p:sldId id="356" r:id="rId18"/>
    <p:sldId id="357" r:id="rId19"/>
    <p:sldId id="358" r:id="rId20"/>
    <p:sldId id="359" r:id="rId21"/>
    <p:sldId id="335"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IO VINÍCIUS MALHEIROS DUARTE" initials="CVMD" lastIdx="1" clrIdx="0">
    <p:extLst>
      <p:ext uri="{19B8F6BF-5375-455C-9EA6-DF929625EA0E}">
        <p15:presenceInfo xmlns:p15="http://schemas.microsoft.com/office/powerpoint/2012/main" userId="S::caio.mduarte@etec.sp.gov.br::42c29be6-65b4-41e7-bc1d-2d95f3ddf4d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DB8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8366" autoAdjust="0"/>
  </p:normalViewPr>
  <p:slideViewPr>
    <p:cSldViewPr snapToGrid="0">
      <p:cViewPr varScale="1">
        <p:scale>
          <a:sx n="73" d="100"/>
          <a:sy n="73" d="100"/>
        </p:scale>
        <p:origin x="10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4A8B-2FA9-45CD-BE53-D964337B161E}" type="datetimeFigureOut">
              <a:rPr lang="pt-BR" smtClean="0"/>
              <a:t>22/04/2025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6928F-8ACD-4594-9774-11192BE7B833}" type="slidenum">
              <a:rPr lang="pt-BR" smtClean="0"/>
              <a:t>‹nº›</a:t>
            </a:fld>
            <a:endParaRPr lang="pt-BR"/>
          </a:p>
        </p:txBody>
      </p:sp>
    </p:spTree>
    <p:extLst>
      <p:ext uri="{BB962C8B-B14F-4D97-AF65-F5344CB8AC3E}">
        <p14:creationId xmlns:p14="http://schemas.microsoft.com/office/powerpoint/2010/main" val="3121393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B96928F-8ACD-4594-9774-11192BE7B833}" type="slidenum">
              <a:rPr lang="pt-BR" smtClean="0"/>
              <a:t>1</a:t>
            </a:fld>
            <a:endParaRPr lang="pt-BR"/>
          </a:p>
        </p:txBody>
      </p:sp>
    </p:spTree>
    <p:extLst>
      <p:ext uri="{BB962C8B-B14F-4D97-AF65-F5344CB8AC3E}">
        <p14:creationId xmlns:p14="http://schemas.microsoft.com/office/powerpoint/2010/main" val="609914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F4AA5-1799-1FE2-EC81-2FD7ECA0EF3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44C2C37-3241-5C29-D483-DBF74926F9A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6F40201-054B-AF68-50AE-715F8587768A}"/>
              </a:ext>
            </a:extLst>
          </p:cNvPr>
          <p:cNvSpPr>
            <a:spLocks noGrp="1"/>
          </p:cNvSpPr>
          <p:nvPr>
            <p:ph type="body" idx="1"/>
          </p:nvPr>
        </p:nvSpPr>
        <p:spPr/>
        <p:txBody>
          <a:bodyPr/>
          <a:lstStyle/>
          <a:p>
            <a:pPr algn="l" rtl="0">
              <a:buNone/>
            </a:pPr>
            <a:r>
              <a:rPr lang="pt-BR" b="1" dirty="0">
                <a:effectLst/>
              </a:rPr>
              <a:t>Dicas para Utilizar a Técnica de Entrevistas</a:t>
            </a:r>
          </a:p>
          <a:p>
            <a:pPr algn="l" rtl="0">
              <a:spcAft>
                <a:spcPts val="800"/>
              </a:spcAft>
              <a:buFont typeface="+mj-lt"/>
              <a:buAutoNum type="arabicPeriod"/>
            </a:pPr>
            <a:endParaRPr lang="pt-BR" dirty="0"/>
          </a:p>
          <a:p>
            <a:pPr algn="l" rtl="0">
              <a:spcAft>
                <a:spcPts val="800"/>
              </a:spcAft>
              <a:buFont typeface="+mj-lt"/>
              <a:buAutoNum type="arabicPeriod"/>
            </a:pPr>
            <a:r>
              <a:rPr lang="pt-BR" b="1" dirty="0">
                <a:effectLst/>
              </a:rPr>
              <a:t>Prepare-se Adequadamente</a:t>
            </a:r>
            <a:r>
              <a:rPr lang="pt-BR" dirty="0">
                <a:effectLst/>
              </a:rPr>
              <a:t>:</a:t>
            </a:r>
          </a:p>
          <a:p>
            <a:pPr marL="742950" lvl="1" indent="-285750" algn="l" rtl="0">
              <a:spcAft>
                <a:spcPts val="800"/>
              </a:spcAft>
              <a:buFont typeface="+mj-lt"/>
              <a:buAutoNum type="arabicPeriod"/>
            </a:pPr>
            <a:r>
              <a:rPr lang="pt-BR" dirty="0">
                <a:effectLst/>
              </a:rPr>
              <a:t>Defina claramente os objetivos da entrevista. O que você quer descobrir? Quais perguntas são essenciais?</a:t>
            </a:r>
          </a:p>
          <a:p>
            <a:pPr>
              <a:spcAft>
                <a:spcPts val="800"/>
              </a:spcAft>
              <a:buFont typeface="+mj-lt"/>
              <a:buAutoNum type="arabicPeriod"/>
            </a:pPr>
            <a:endParaRPr lang="pt-BR" dirty="0"/>
          </a:p>
          <a:p>
            <a:pPr>
              <a:spcAft>
                <a:spcPts val="800"/>
              </a:spcAft>
              <a:buFont typeface="+mj-lt"/>
              <a:buAutoNum type="arabicPeriod"/>
            </a:pPr>
            <a:r>
              <a:rPr lang="pt-BR" b="1" dirty="0">
                <a:effectLst/>
              </a:rPr>
              <a:t>Escolha os Participantes Certos</a:t>
            </a:r>
            <a:r>
              <a:rPr lang="pt-BR" dirty="0">
                <a:effectLst/>
              </a:rPr>
              <a:t>:</a:t>
            </a:r>
          </a:p>
          <a:p>
            <a:pPr marL="742950" lvl="1" indent="-285750">
              <a:spcAft>
                <a:spcPts val="800"/>
              </a:spcAft>
              <a:buFont typeface="+mj-lt"/>
              <a:buAutoNum type="arabicPeriod"/>
            </a:pPr>
            <a:r>
              <a:rPr lang="pt-BR" dirty="0">
                <a:effectLst/>
              </a:rPr>
              <a:t>Selecione stakeholders representativos, como usuários finais, gerentes e clientes. Isso garantirá uma variedade de perspectivas.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Crie um Roteiro de Perguntas</a:t>
            </a:r>
            <a:r>
              <a:rPr lang="pt-BR" dirty="0">
                <a:effectLst/>
              </a:rPr>
              <a:t>:</a:t>
            </a:r>
          </a:p>
          <a:p>
            <a:pPr marL="742950" lvl="1" indent="-285750">
              <a:spcAft>
                <a:spcPts val="800"/>
              </a:spcAft>
              <a:buFont typeface="+mj-lt"/>
              <a:buAutoNum type="arabicPeriod"/>
            </a:pPr>
            <a:r>
              <a:rPr lang="pt-BR" dirty="0">
                <a:effectLst/>
              </a:rPr>
              <a:t>Desenvolva um conjunto de perguntas abertas que incentivem respostas detalhadas. Por exemplo, em vez de perguntar "Você gosta do sistema atual?", pergunte "O que você acha que poderia ser melhorado no sistema atual?"</a:t>
            </a:r>
          </a:p>
          <a:p>
            <a:pPr>
              <a:spcAft>
                <a:spcPts val="800"/>
              </a:spcAft>
              <a:buFont typeface="+mj-lt"/>
              <a:buAutoNum type="arabicPeriod"/>
            </a:pPr>
            <a:endParaRPr lang="pt-BR" dirty="0"/>
          </a:p>
          <a:p>
            <a:pPr>
              <a:spcAft>
                <a:spcPts val="800"/>
              </a:spcAft>
              <a:buFont typeface="+mj-lt"/>
              <a:buAutoNum type="arabicPeriod"/>
            </a:pPr>
            <a:r>
              <a:rPr lang="pt-BR" b="1" dirty="0">
                <a:effectLst/>
              </a:rPr>
              <a:t>Inicie com Perguntas Gerais</a:t>
            </a:r>
            <a:r>
              <a:rPr lang="pt-BR" dirty="0">
                <a:effectLst/>
              </a:rPr>
              <a:t>:</a:t>
            </a:r>
          </a:p>
          <a:p>
            <a:pPr marL="742950" lvl="1" indent="-285750">
              <a:spcAft>
                <a:spcPts val="800"/>
              </a:spcAft>
              <a:buFont typeface="+mj-lt"/>
              <a:buAutoNum type="arabicPeriod"/>
            </a:pPr>
            <a:r>
              <a:rPr lang="pt-BR" dirty="0">
                <a:effectLst/>
              </a:rPr>
              <a:t>Comece com questões amplas para relaxar o entrevistado e permitir que ele compartilhe suas opiniões livremente antes de abordar tópicos mais específicos.</a:t>
            </a:r>
          </a:p>
          <a:p>
            <a:pPr>
              <a:spcAft>
                <a:spcPts val="800"/>
              </a:spcAft>
              <a:buFont typeface="+mj-lt"/>
              <a:buAutoNum type="arabicPeriod"/>
            </a:pPr>
            <a:endParaRPr lang="pt-BR" b="1" dirty="0">
              <a:effectLst/>
            </a:endParaRP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Escute</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 Atentamente</a:t>
            </a:r>
            <a:r>
              <a:rPr lang="pt-BR" dirty="0">
                <a:effectLst/>
              </a:rPr>
              <a:t>:</a:t>
            </a:r>
          </a:p>
          <a:p>
            <a:pPr marL="742950" lvl="1" indent="-285750">
              <a:spcAft>
                <a:spcPts val="800"/>
              </a:spcAft>
              <a:buFont typeface="+mj-lt"/>
              <a:buAutoNum type="arabicPeriod"/>
            </a:pPr>
            <a:r>
              <a:rPr lang="pt-BR" dirty="0">
                <a:effectLst/>
              </a:rPr>
              <a:t>Preste atenção às respostas e não interrompa. Use técnicas de escuta ativa, como acenar com a cabeça ou fazer perguntas de acompanhamento.</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Explore Mais a Fundo</a:t>
            </a:r>
            <a:r>
              <a:rPr lang="pt-BR" dirty="0">
                <a:effectLst/>
              </a:rPr>
              <a:t>:</a:t>
            </a:r>
          </a:p>
          <a:p>
            <a:pPr marL="742950" lvl="1" indent="-285750">
              <a:spcAft>
                <a:spcPts val="800"/>
              </a:spcAft>
              <a:buFont typeface="+mj-lt"/>
              <a:buAutoNum type="arabicPeriod"/>
            </a:pPr>
            <a:r>
              <a:rPr lang="pt-BR" dirty="0">
                <a:effectLst/>
              </a:rPr>
              <a:t>Se um entrevistado menciona algo interessante ou vago, faça perguntas adicionais para esclarecer ou aprofundar a discussão. Perguntas como </a:t>
            </a:r>
            <a:r>
              <a:rPr lang="pt-BR" b="1" dirty="0">
                <a:effectLst/>
              </a:rPr>
              <a:t>"Pode me dar um exemplo</a:t>
            </a:r>
            <a:r>
              <a:rPr lang="pt-BR" dirty="0">
                <a:effectLst/>
              </a:rPr>
              <a:t>?" são úteis.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Mantenha um Ambiente Confortável</a:t>
            </a:r>
            <a:r>
              <a:rPr lang="pt-BR" dirty="0">
                <a:effectLst/>
              </a:rPr>
              <a:t>:</a:t>
            </a:r>
          </a:p>
          <a:p>
            <a:pPr marL="742950" lvl="1" indent="-285750">
              <a:spcAft>
                <a:spcPts val="800"/>
              </a:spcAft>
              <a:buFont typeface="+mj-lt"/>
              <a:buAutoNum type="arabicPeriod"/>
            </a:pPr>
            <a:r>
              <a:rPr lang="pt-BR" dirty="0">
                <a:effectLst/>
              </a:rPr>
              <a:t>Crie um espaço seguro onde o entrevistado se sinta à vontade para compartilhar suas opiniões, sem medo de julgamentos.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Registre as Respostas</a:t>
            </a:r>
            <a:r>
              <a:rPr lang="pt-BR" dirty="0">
                <a:effectLst/>
              </a:rPr>
              <a:t>:</a:t>
            </a:r>
          </a:p>
          <a:p>
            <a:pPr marL="742950" lvl="1" indent="-285750">
              <a:spcAft>
                <a:spcPts val="800"/>
              </a:spcAft>
              <a:buFont typeface="+mj-lt"/>
              <a:buAutoNum type="arabicPeriod"/>
            </a:pPr>
            <a:r>
              <a:rPr lang="pt-BR" dirty="0">
                <a:effectLst/>
              </a:rPr>
              <a:t>Anote as respostas ou grave a entrevista (com permissão) para que você possa revisar as informações posteriormente. Certifique-se de capturar detalhes importantes e nuances.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Seja Flexível</a:t>
            </a:r>
            <a:r>
              <a:rPr lang="pt-BR" dirty="0">
                <a:effectLst/>
              </a:rPr>
              <a:t>:</a:t>
            </a:r>
          </a:p>
          <a:p>
            <a:pPr marL="742950" lvl="1" indent="-285750">
              <a:spcAft>
                <a:spcPts val="800"/>
              </a:spcAft>
              <a:buFont typeface="+mj-lt"/>
              <a:buAutoNum type="arabicPeriod"/>
            </a:pPr>
            <a:r>
              <a:rPr lang="pt-BR" dirty="0">
                <a:effectLst/>
              </a:rPr>
              <a:t>Esteja aberto a seguir novos caminhos que surjam durante a conversa. Às vezes, as melhores informações vêm de tópicos inesperados.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Finalize com um Resumo</a:t>
            </a:r>
            <a:r>
              <a:rPr lang="pt-BR" dirty="0">
                <a:effectLst/>
              </a:rPr>
              <a:t>:</a:t>
            </a:r>
          </a:p>
          <a:p>
            <a:pPr marL="742950" lvl="1" indent="-285750">
              <a:spcAft>
                <a:spcPts val="800"/>
              </a:spcAft>
              <a:buFont typeface="+mj-lt"/>
              <a:buAutoNum type="arabicPeriod"/>
            </a:pPr>
            <a:r>
              <a:rPr lang="pt-BR" dirty="0">
                <a:effectLst/>
              </a:rPr>
              <a:t>No final da entrevista, resuma os principais pontos discutidos e pergunte se o entrevistado gostaria de adicionar algo mais. Isso pode ajudar a esclarecer dúvidas.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Agradeça ao Entrevistado</a:t>
            </a:r>
            <a:r>
              <a:rPr lang="pt-BR" dirty="0">
                <a:effectLst/>
              </a:rPr>
              <a:t>:</a:t>
            </a:r>
          </a:p>
          <a:p>
            <a:pPr marL="742950" lvl="1" indent="-285750">
              <a:spcAft>
                <a:spcPts val="800"/>
              </a:spcAft>
              <a:buFont typeface="+mj-lt"/>
              <a:buAutoNum type="arabicPeriod"/>
            </a:pPr>
            <a:r>
              <a:rPr lang="pt-BR" dirty="0">
                <a:effectLst/>
              </a:rPr>
              <a:t>Sempre agradeça a participação do entrevistado. Isso ajuda a construir um relacionamento positivo para futuras interações.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Análise e Sintetize os Dados</a:t>
            </a:r>
            <a:r>
              <a:rPr lang="pt-BR" dirty="0">
                <a:effectLst/>
              </a:rPr>
              <a:t>:</a:t>
            </a:r>
          </a:p>
          <a:p>
            <a:pPr marL="742950" lvl="1" indent="-285750">
              <a:spcAft>
                <a:spcPts val="800"/>
              </a:spcAft>
              <a:buFont typeface="+mj-lt"/>
              <a:buAutoNum type="arabicPeriod"/>
            </a:pPr>
            <a:r>
              <a:rPr lang="pt-BR" dirty="0">
                <a:effectLst/>
              </a:rPr>
              <a:t>Após as entrevistas, revise suas anotações e identifique padrões, necessidades e requisitos comuns. Organize as informações de forma que fiquem claras e acessíveis.</a:t>
            </a:r>
          </a:p>
          <a:p>
            <a:endParaRPr lang="pt-BR" sz="1800" dirty="0"/>
          </a:p>
        </p:txBody>
      </p:sp>
      <p:sp>
        <p:nvSpPr>
          <p:cNvPr id="4" name="Espaço Reservado para Número de Slide 3">
            <a:extLst>
              <a:ext uri="{FF2B5EF4-FFF2-40B4-BE49-F238E27FC236}">
                <a16:creationId xmlns:a16="http://schemas.microsoft.com/office/drawing/2014/main" id="{60ABF32C-C734-B173-7E0D-424E08258689}"/>
              </a:ext>
            </a:extLst>
          </p:cNvPr>
          <p:cNvSpPr>
            <a:spLocks noGrp="1"/>
          </p:cNvSpPr>
          <p:nvPr>
            <p:ph type="sldNum" sz="quarter" idx="5"/>
          </p:nvPr>
        </p:nvSpPr>
        <p:spPr/>
        <p:txBody>
          <a:bodyPr/>
          <a:lstStyle/>
          <a:p>
            <a:fld id="{0B96928F-8ACD-4594-9774-11192BE7B833}" type="slidenum">
              <a:rPr lang="pt-BR" smtClean="0"/>
              <a:t>19</a:t>
            </a:fld>
            <a:endParaRPr lang="pt-BR"/>
          </a:p>
        </p:txBody>
      </p:sp>
    </p:spTree>
    <p:extLst>
      <p:ext uri="{BB962C8B-B14F-4D97-AF65-F5344CB8AC3E}">
        <p14:creationId xmlns:p14="http://schemas.microsoft.com/office/powerpoint/2010/main" val="2835824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E555D-D3C8-C451-4CC7-D77CC65B503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AB25F7E-E2A8-90AC-0524-3FE6E7831245}"/>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AF8370D-B1F2-CC44-77FB-9562EFD835AF}"/>
              </a:ext>
            </a:extLst>
          </p:cNvPr>
          <p:cNvSpPr>
            <a:spLocks noGrp="1"/>
          </p:cNvSpPr>
          <p:nvPr>
            <p:ph type="body" idx="1"/>
          </p:nvPr>
        </p:nvSpPr>
        <p:spPr/>
        <p:txBody>
          <a:bodyPr/>
          <a:lstStyle/>
          <a:p>
            <a:pPr algn="l" rtl="0">
              <a:buNone/>
            </a:pPr>
            <a:r>
              <a:rPr lang="pt-BR" b="1" dirty="0">
                <a:effectLst/>
              </a:rPr>
              <a:t>Dicas para Utilizar Brainstorm no Levantamento de Requisitos</a:t>
            </a:r>
          </a:p>
          <a:p>
            <a:pPr algn="l" rtl="0">
              <a:buNone/>
            </a:pPr>
            <a:endParaRPr lang="pt-BR" b="1" dirty="0">
              <a:effectLst/>
            </a:endParaRPr>
          </a:p>
          <a:p>
            <a:pPr algn="l" rtl="0">
              <a:buNone/>
            </a:pPr>
            <a:endParaRPr lang="pt-BR" b="1" dirty="0">
              <a:effectLst/>
            </a:endParaRPr>
          </a:p>
          <a:p>
            <a:pPr algn="l" rtl="0">
              <a:spcAft>
                <a:spcPts val="800"/>
              </a:spcAft>
              <a:buFont typeface="+mj-lt"/>
              <a:buAutoNum type="arabicPeriod"/>
            </a:pPr>
            <a:r>
              <a:rPr lang="pt-BR" b="1" dirty="0">
                <a:effectLst/>
              </a:rPr>
              <a:t>Defina o Objetivo</a:t>
            </a:r>
            <a:r>
              <a:rPr lang="pt-BR" dirty="0">
                <a:effectLst/>
              </a:rPr>
              <a:t>:</a:t>
            </a:r>
          </a:p>
          <a:p>
            <a:pPr marL="742950" lvl="1" indent="-285750" algn="l" rtl="0">
              <a:spcAft>
                <a:spcPts val="800"/>
              </a:spcAft>
              <a:buFont typeface="+mj-lt"/>
              <a:buAutoNum type="arabicPeriod"/>
            </a:pPr>
            <a:r>
              <a:rPr lang="pt-BR" dirty="0">
                <a:effectLst/>
              </a:rPr>
              <a:t>Comece com um objetivo claro, como </a:t>
            </a:r>
            <a:r>
              <a:rPr lang="pt-BR" b="1" dirty="0">
                <a:effectLst/>
              </a:rPr>
              <a:t>"Identificar funcionalidades necessárias para o novo software</a:t>
            </a:r>
            <a:r>
              <a:rPr lang="pt-BR" dirty="0">
                <a:effectLst/>
              </a:rPr>
              <a:t>". Isso mantém o foco do grupo.</a:t>
            </a:r>
          </a:p>
          <a:p>
            <a:pPr marL="742950" lvl="1" indent="-285750" algn="l" rtl="0">
              <a:spcAft>
                <a:spcPts val="800"/>
              </a:spcAft>
              <a:buFont typeface="+mj-lt"/>
              <a:buAutoNum type="arabicPeriod"/>
            </a:pPr>
            <a:endParaRPr lang="pt-BR" dirty="0">
              <a:effectLst/>
            </a:endParaRPr>
          </a:p>
          <a:p>
            <a:pPr>
              <a:spcAft>
                <a:spcPts val="800"/>
              </a:spcAft>
              <a:buFont typeface="+mj-lt"/>
              <a:buAutoNum type="arabicPeriod"/>
            </a:pPr>
            <a:r>
              <a:rPr lang="pt-BR" b="1" dirty="0">
                <a:effectLst/>
              </a:rPr>
              <a:t>Escolha os Participantes Certos</a:t>
            </a:r>
            <a:r>
              <a:rPr lang="pt-BR" dirty="0">
                <a:effectLst/>
              </a:rPr>
              <a:t>:</a:t>
            </a:r>
          </a:p>
          <a:p>
            <a:pPr marL="742950" lvl="1" indent="-285750">
              <a:spcAft>
                <a:spcPts val="800"/>
              </a:spcAft>
              <a:buFont typeface="+mj-lt"/>
              <a:buAutoNum type="arabicPeriod"/>
            </a:pPr>
            <a:r>
              <a:rPr lang="pt-BR" dirty="0">
                <a:effectLst/>
              </a:rPr>
              <a:t>Inclua uma diversidade de stakeholders, como usuários finais, desenvolvedores e gerentes. Isso traz diferentes perspectivas.</a:t>
            </a:r>
          </a:p>
          <a:p>
            <a:pPr>
              <a:spcAft>
                <a:spcPts val="800"/>
              </a:spcAft>
              <a:buFont typeface="+mj-lt"/>
              <a:buAutoNum type="arabicPeriod"/>
            </a:pPr>
            <a:endParaRPr lang="pt-BR" dirty="0"/>
          </a:p>
          <a:p>
            <a:pPr>
              <a:spcAft>
                <a:spcPts val="800"/>
              </a:spcAft>
              <a:buFont typeface="+mj-lt"/>
              <a:buAutoNum type="arabicPeriod"/>
            </a:pPr>
            <a:r>
              <a:rPr lang="pt-BR" b="1" dirty="0">
                <a:effectLst/>
              </a:rPr>
              <a:t>Crie um Ambiente Aberto</a:t>
            </a:r>
            <a:r>
              <a:rPr lang="pt-BR" dirty="0">
                <a:effectLst/>
              </a:rPr>
              <a:t>:</a:t>
            </a:r>
          </a:p>
          <a:p>
            <a:pPr marL="742950" lvl="1" indent="-285750">
              <a:spcAft>
                <a:spcPts val="800"/>
              </a:spcAft>
              <a:buFont typeface="+mj-lt"/>
              <a:buAutoNum type="arabicPeriod"/>
            </a:pPr>
            <a:r>
              <a:rPr lang="pt-BR" dirty="0">
                <a:effectLst/>
              </a:rPr>
              <a:t>Estabeleça um espaço colaborativo e seguro, onde todos se sintam à vontade para compartilhar ideias sem medo de críticas.</a:t>
            </a:r>
          </a:p>
          <a:p>
            <a:pPr>
              <a:spcAft>
                <a:spcPts val="800"/>
              </a:spcAft>
              <a:buFont typeface="+mj-lt"/>
              <a:buAutoNum type="arabicPeriod"/>
            </a:pPr>
            <a:endParaRPr lang="pt-BR" dirty="0"/>
          </a:p>
          <a:p>
            <a:pPr>
              <a:spcAft>
                <a:spcPts val="800"/>
              </a:spcAft>
              <a:buFont typeface="+mj-lt"/>
              <a:buAutoNum type="arabicPeriod"/>
            </a:pPr>
            <a:r>
              <a:rPr lang="pt-BR" b="1" dirty="0">
                <a:effectLst/>
              </a:rPr>
              <a:t>Utilize um Moderador</a:t>
            </a:r>
            <a:r>
              <a:rPr lang="pt-BR" dirty="0">
                <a:effectLst/>
              </a:rPr>
              <a:t>:</a:t>
            </a:r>
          </a:p>
          <a:p>
            <a:pPr marL="742950" lvl="1" indent="-285750">
              <a:spcAft>
                <a:spcPts val="800"/>
              </a:spcAft>
              <a:buFont typeface="+mj-lt"/>
              <a:buAutoNum type="arabicPeriod"/>
            </a:pPr>
            <a:r>
              <a:rPr lang="pt-BR" dirty="0">
                <a:effectLst/>
              </a:rPr>
              <a:t>Tenha alguém para facilitar a sessão, incentivando a participação e garantindo que todos tenham a chance de contribuir.</a:t>
            </a:r>
          </a:p>
          <a:p>
            <a:pPr>
              <a:spcAft>
                <a:spcPts val="800"/>
              </a:spcAft>
              <a:buFont typeface="+mj-lt"/>
              <a:buAutoNum type="arabicPeriod"/>
            </a:pPr>
            <a:endParaRPr lang="pt-BR" dirty="0"/>
          </a:p>
          <a:p>
            <a:pPr>
              <a:spcAft>
                <a:spcPts val="800"/>
              </a:spcAft>
              <a:buFont typeface="+mj-lt"/>
              <a:buAutoNum type="arabicPeriod"/>
            </a:pPr>
            <a:r>
              <a:rPr lang="pt-BR" b="1" dirty="0">
                <a:effectLst/>
              </a:rPr>
              <a:t>Estabeleça Regras Básicas</a:t>
            </a:r>
            <a:r>
              <a:rPr lang="pt-BR" dirty="0">
                <a:effectLst/>
              </a:rPr>
              <a:t>:</a:t>
            </a:r>
          </a:p>
          <a:p>
            <a:pPr marL="742950" lvl="1" indent="-285750">
              <a:spcAft>
                <a:spcPts val="800"/>
              </a:spcAft>
              <a:buFont typeface="+mj-lt"/>
              <a:buAutoNum type="arabicPeriod"/>
            </a:pPr>
            <a:r>
              <a:rPr lang="pt-BR" dirty="0">
                <a:effectLst/>
              </a:rPr>
              <a:t>Defina regras simples, como "Não critique ideias durante o brainstorm" e "Quantas mais ideias, melhor".</a:t>
            </a:r>
          </a:p>
          <a:p>
            <a:pPr>
              <a:spcAft>
                <a:spcPts val="800"/>
              </a:spcAft>
              <a:buFont typeface="+mj-lt"/>
              <a:buAutoNum type="arabicPeriod"/>
            </a:pPr>
            <a:endParaRPr lang="pt-BR" dirty="0"/>
          </a:p>
          <a:p>
            <a:pPr>
              <a:spcAft>
                <a:spcPts val="800"/>
              </a:spcAft>
              <a:buFont typeface="+mj-lt"/>
              <a:buAutoNum type="arabicPeriod"/>
            </a:pPr>
            <a:r>
              <a:rPr lang="pt-BR" b="1" dirty="0">
                <a:effectLst/>
              </a:rPr>
              <a:t>Use Métodos Visuais</a:t>
            </a:r>
            <a:r>
              <a:rPr lang="pt-BR" dirty="0">
                <a:effectLst/>
              </a:rPr>
              <a:t>:</a:t>
            </a:r>
          </a:p>
          <a:p>
            <a:pPr marL="742950" lvl="1" indent="-285750">
              <a:spcAft>
                <a:spcPts val="800"/>
              </a:spcAft>
              <a:buFont typeface="+mj-lt"/>
              <a:buAutoNum type="arabicPeriod"/>
            </a:pPr>
            <a:r>
              <a:rPr lang="pt-BR" dirty="0">
                <a:effectLst/>
              </a:rPr>
              <a:t>Utilize quadros brancos ou </a:t>
            </a:r>
            <a:r>
              <a:rPr lang="pt-BR" dirty="0" err="1">
                <a:effectLst/>
              </a:rPr>
              <a:t>post-its</a:t>
            </a:r>
            <a:r>
              <a:rPr lang="pt-BR" dirty="0">
                <a:effectLst/>
              </a:rPr>
              <a:t> para registrar as ideias à medida que surgem. Isso ajuda na visualização e organização das informações.</a:t>
            </a:r>
          </a:p>
          <a:p>
            <a:pPr>
              <a:spcAft>
                <a:spcPts val="800"/>
              </a:spcAft>
              <a:buFont typeface="+mj-lt"/>
              <a:buAutoNum type="arabicPeriod"/>
            </a:pPr>
            <a:endParaRPr lang="pt-BR" dirty="0"/>
          </a:p>
          <a:p>
            <a:pPr>
              <a:spcAft>
                <a:spcPts val="800"/>
              </a:spcAft>
              <a:buFont typeface="+mj-lt"/>
              <a:buAutoNum type="arabicPeriod"/>
            </a:pPr>
            <a:r>
              <a:rPr lang="pt-BR" b="1" dirty="0">
                <a:effectLst/>
              </a:rPr>
              <a:t>Fomente a Criatividade</a:t>
            </a:r>
            <a:r>
              <a:rPr lang="pt-BR" dirty="0">
                <a:effectLst/>
              </a:rPr>
              <a:t>:</a:t>
            </a:r>
          </a:p>
          <a:p>
            <a:pPr marL="742950" lvl="1" indent="-285750">
              <a:spcAft>
                <a:spcPts val="800"/>
              </a:spcAft>
              <a:buFont typeface="+mj-lt"/>
              <a:buAutoNum type="arabicPeriod"/>
            </a:pPr>
            <a:r>
              <a:rPr lang="pt-BR" dirty="0">
                <a:effectLst/>
              </a:rPr>
              <a:t>Incentive os participantes a pensar fora da caixa. Use técnicas como "E se?" para provocar novas ideias.</a:t>
            </a:r>
          </a:p>
          <a:p>
            <a:pPr>
              <a:spcAft>
                <a:spcPts val="800"/>
              </a:spcAft>
              <a:buFont typeface="+mj-lt"/>
              <a:buAutoNum type="arabicPeriod"/>
            </a:pPr>
            <a:endParaRPr lang="pt-BR" dirty="0"/>
          </a:p>
          <a:p>
            <a:pPr>
              <a:spcAft>
                <a:spcPts val="800"/>
              </a:spcAft>
              <a:buFont typeface="+mj-lt"/>
              <a:buAutoNum type="arabicPeriod"/>
            </a:pPr>
            <a:r>
              <a:rPr lang="pt-BR" b="1" dirty="0">
                <a:effectLst/>
              </a:rPr>
              <a:t>Dívida em Temas</a:t>
            </a:r>
            <a:r>
              <a:rPr lang="pt-BR" dirty="0">
                <a:effectLst/>
              </a:rPr>
              <a:t>:</a:t>
            </a:r>
          </a:p>
          <a:p>
            <a:pPr marL="742950" lvl="1" indent="-285750">
              <a:spcAft>
                <a:spcPts val="800"/>
              </a:spcAft>
              <a:buFont typeface="+mj-lt"/>
              <a:buAutoNum type="arabicPeriod"/>
            </a:pPr>
            <a:r>
              <a:rPr lang="pt-BR" dirty="0">
                <a:effectLst/>
              </a:rPr>
              <a:t>Se o grupo gerar muitas ideias, agrupe-as por temas ou categorias. Isso ajuda a identificar padrões e prioridades.</a:t>
            </a:r>
          </a:p>
          <a:p>
            <a:pPr>
              <a:spcAft>
                <a:spcPts val="800"/>
              </a:spcAft>
              <a:buFont typeface="+mj-lt"/>
              <a:buAutoNum type="arabicPeriod"/>
            </a:pPr>
            <a:endParaRPr lang="pt-BR" dirty="0"/>
          </a:p>
          <a:p>
            <a:pPr>
              <a:spcAft>
                <a:spcPts val="800"/>
              </a:spcAft>
              <a:buFont typeface="+mj-lt"/>
              <a:buAutoNum type="arabicPeriod"/>
            </a:pPr>
            <a:r>
              <a:rPr lang="pt-BR" b="1" dirty="0">
                <a:effectLst/>
              </a:rPr>
              <a:t>Realize Votação</a:t>
            </a:r>
            <a:r>
              <a:rPr lang="pt-BR" dirty="0">
                <a:effectLst/>
              </a:rPr>
              <a:t>:</a:t>
            </a:r>
          </a:p>
          <a:p>
            <a:pPr marL="742950" lvl="1" indent="-285750">
              <a:spcAft>
                <a:spcPts val="800"/>
              </a:spcAft>
              <a:buFont typeface="+mj-lt"/>
              <a:buAutoNum type="arabicPeriod"/>
            </a:pPr>
            <a:r>
              <a:rPr lang="pt-BR" dirty="0">
                <a:effectLst/>
              </a:rPr>
              <a:t>Após a sessão, peça que os participantes votem nas ideias que consideram mais importantes. Isso ajuda a priorizar requisitos.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Documente Tudo</a:t>
            </a:r>
            <a:r>
              <a:rPr lang="pt-BR" dirty="0">
                <a:effectLst/>
              </a:rPr>
              <a:t>:</a:t>
            </a:r>
          </a:p>
          <a:p>
            <a:pPr marL="742950" lvl="1" indent="-285750">
              <a:spcAft>
                <a:spcPts val="800"/>
              </a:spcAft>
              <a:buFont typeface="+mj-lt"/>
              <a:buAutoNum type="arabicPeriod"/>
            </a:pPr>
            <a:r>
              <a:rPr lang="pt-BR" dirty="0">
                <a:effectLst/>
              </a:rPr>
              <a:t>Certifique-se de registrar todas as ideias geradas e as discussões que ocorreram. Isso servirá como base para o desenvolvimento posterior.</a:t>
            </a:r>
          </a:p>
          <a:p>
            <a:pPr marL="742950" lvl="1" indent="-285750">
              <a:spcAft>
                <a:spcPts val="800"/>
              </a:spcAft>
              <a:buFont typeface="+mj-lt"/>
              <a:buAutoNum type="arabicPeriod"/>
            </a:pPr>
            <a:endParaRPr lang="pt-BR" dirty="0">
              <a:effectLst/>
            </a:endParaRPr>
          </a:p>
          <a:p>
            <a:pPr>
              <a:spcAft>
                <a:spcPts val="800"/>
              </a:spcAft>
              <a:buFont typeface="+mj-lt"/>
              <a:buAutoNum type="arabicPeriod"/>
            </a:pPr>
            <a:r>
              <a:rPr lang="pt-BR" b="1" dirty="0">
                <a:effectLst/>
              </a:rPr>
              <a:t>Siga com Análise</a:t>
            </a:r>
            <a:r>
              <a:rPr lang="pt-BR" dirty="0">
                <a:effectLst/>
              </a:rPr>
              <a:t>:</a:t>
            </a:r>
          </a:p>
          <a:p>
            <a:pPr marL="742950" lvl="1" indent="-285750">
              <a:spcAft>
                <a:spcPts val="800"/>
              </a:spcAft>
              <a:buFont typeface="+mj-lt"/>
              <a:buAutoNum type="arabicPeriod"/>
            </a:pPr>
            <a:r>
              <a:rPr lang="pt-BR" dirty="0">
                <a:effectLst/>
              </a:rPr>
              <a:t>Após o brainstorm, revise as ideias coletadas com a equipe e comece a definir quais requisitos devem ser implementados.</a:t>
            </a:r>
          </a:p>
          <a:p>
            <a:pPr marL="742950" lvl="1" indent="-285750">
              <a:spcAft>
                <a:spcPts val="800"/>
              </a:spcAft>
              <a:buFont typeface="+mj-lt"/>
              <a:buAutoNum type="arabicPeriod"/>
            </a:pPr>
            <a:endParaRPr lang="pt-BR" dirty="0">
              <a:effectLst/>
            </a:endParaRPr>
          </a:p>
          <a:p>
            <a:pPr>
              <a:spcAft>
                <a:spcPts val="800"/>
              </a:spcAft>
              <a:buFont typeface="+mj-lt"/>
              <a:buAutoNum type="arabicPeriod"/>
            </a:pPr>
            <a:r>
              <a:rPr lang="pt-BR" b="1" dirty="0">
                <a:effectLst/>
              </a:rPr>
              <a:t>Agradeça a Participação</a:t>
            </a:r>
            <a:r>
              <a:rPr lang="pt-BR" dirty="0">
                <a:effectLst/>
              </a:rPr>
              <a:t>:</a:t>
            </a:r>
          </a:p>
          <a:p>
            <a:pPr marL="742950" lvl="1" indent="-285750">
              <a:spcAft>
                <a:spcPts val="800"/>
              </a:spcAft>
              <a:buFont typeface="+mj-lt"/>
              <a:buAutoNum type="arabicPeriod"/>
            </a:pPr>
            <a:r>
              <a:rPr lang="pt-BR" dirty="0">
                <a:effectLst/>
              </a:rPr>
              <a:t>Reconheça a contribuição de todos ao final da sessão. Isso ajuda a manter o engajamento para futuras colaborações.</a:t>
            </a:r>
          </a:p>
          <a:p>
            <a:endParaRPr lang="pt-BR" sz="1800" dirty="0"/>
          </a:p>
        </p:txBody>
      </p:sp>
      <p:sp>
        <p:nvSpPr>
          <p:cNvPr id="4" name="Espaço Reservado para Número de Slide 3">
            <a:extLst>
              <a:ext uri="{FF2B5EF4-FFF2-40B4-BE49-F238E27FC236}">
                <a16:creationId xmlns:a16="http://schemas.microsoft.com/office/drawing/2014/main" id="{0FAAFE60-F68C-039E-1F90-5680ACEC6331}"/>
              </a:ext>
            </a:extLst>
          </p:cNvPr>
          <p:cNvSpPr>
            <a:spLocks noGrp="1"/>
          </p:cNvSpPr>
          <p:nvPr>
            <p:ph type="sldNum" sz="quarter" idx="5"/>
          </p:nvPr>
        </p:nvSpPr>
        <p:spPr/>
        <p:txBody>
          <a:bodyPr/>
          <a:lstStyle/>
          <a:p>
            <a:fld id="{0B96928F-8ACD-4594-9774-11192BE7B833}" type="slidenum">
              <a:rPr lang="pt-BR" smtClean="0"/>
              <a:t>20</a:t>
            </a:fld>
            <a:endParaRPr lang="pt-BR"/>
          </a:p>
        </p:txBody>
      </p:sp>
    </p:spTree>
    <p:extLst>
      <p:ext uri="{BB962C8B-B14F-4D97-AF65-F5344CB8AC3E}">
        <p14:creationId xmlns:p14="http://schemas.microsoft.com/office/powerpoint/2010/main" val="38827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0B96928F-8ACD-4594-9774-11192BE7B833}" type="slidenum">
              <a:rPr lang="pt-BR" smtClean="0"/>
              <a:t>21</a:t>
            </a:fld>
            <a:endParaRPr lang="pt-BR"/>
          </a:p>
        </p:txBody>
      </p:sp>
    </p:spTree>
    <p:extLst>
      <p:ext uri="{BB962C8B-B14F-4D97-AF65-F5344CB8AC3E}">
        <p14:creationId xmlns:p14="http://schemas.microsoft.com/office/powerpoint/2010/main" val="1764940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2EFD0-AF1C-383F-4042-4747A077F2E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46B2F9B-270C-EF9E-B947-1F4603340CF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E61204D-B6A5-1B32-D3F2-756AA262AF4F}"/>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87A011AE-DAA4-E2D0-4398-16A5A3F9291B}"/>
              </a:ext>
            </a:extLst>
          </p:cNvPr>
          <p:cNvSpPr>
            <a:spLocks noGrp="1"/>
          </p:cNvSpPr>
          <p:nvPr>
            <p:ph type="sldNum" sz="quarter" idx="5"/>
          </p:nvPr>
        </p:nvSpPr>
        <p:spPr/>
        <p:txBody>
          <a:bodyPr/>
          <a:lstStyle/>
          <a:p>
            <a:fld id="{0B96928F-8ACD-4594-9774-11192BE7B833}" type="slidenum">
              <a:rPr lang="pt-BR" smtClean="0"/>
              <a:t>11</a:t>
            </a:fld>
            <a:endParaRPr lang="pt-BR"/>
          </a:p>
        </p:txBody>
      </p:sp>
    </p:spTree>
    <p:extLst>
      <p:ext uri="{BB962C8B-B14F-4D97-AF65-F5344CB8AC3E}">
        <p14:creationId xmlns:p14="http://schemas.microsoft.com/office/powerpoint/2010/main" val="392793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B96928F-8ACD-4594-9774-11192BE7B833}" type="slidenum">
              <a:rPr lang="pt-BR" smtClean="0"/>
              <a:t>12</a:t>
            </a:fld>
            <a:endParaRPr lang="pt-BR"/>
          </a:p>
        </p:txBody>
      </p:sp>
    </p:spTree>
    <p:extLst>
      <p:ext uri="{BB962C8B-B14F-4D97-AF65-F5344CB8AC3E}">
        <p14:creationId xmlns:p14="http://schemas.microsoft.com/office/powerpoint/2010/main" val="409924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F8565-ECF6-DF7D-F14C-BE197802AB6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466D1CB-0734-434E-1A64-5AC38BD3BAC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A9ED8FB-16D0-A091-15CA-8B81959006AB}"/>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1C2CA00B-A581-4A2D-9DC5-02F905258286}"/>
              </a:ext>
            </a:extLst>
          </p:cNvPr>
          <p:cNvSpPr>
            <a:spLocks noGrp="1"/>
          </p:cNvSpPr>
          <p:nvPr>
            <p:ph type="sldNum" sz="quarter" idx="5"/>
          </p:nvPr>
        </p:nvSpPr>
        <p:spPr/>
        <p:txBody>
          <a:bodyPr/>
          <a:lstStyle/>
          <a:p>
            <a:fld id="{0B96928F-8ACD-4594-9774-11192BE7B833}" type="slidenum">
              <a:rPr lang="pt-BR" smtClean="0"/>
              <a:t>13</a:t>
            </a:fld>
            <a:endParaRPr lang="pt-BR"/>
          </a:p>
        </p:txBody>
      </p:sp>
    </p:spTree>
    <p:extLst>
      <p:ext uri="{BB962C8B-B14F-4D97-AF65-F5344CB8AC3E}">
        <p14:creationId xmlns:p14="http://schemas.microsoft.com/office/powerpoint/2010/main" val="283280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8AAB3-42A6-E1B4-9F4C-6198F5F6ABB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B14E189-D3F7-E5B9-B44D-9CB22A6CA4A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FB5BBA9-90AC-2B87-D96F-979CB6D5F2BB}"/>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AB3D1F5-6853-EC63-DA51-E0FAAEF16423}"/>
              </a:ext>
            </a:extLst>
          </p:cNvPr>
          <p:cNvSpPr>
            <a:spLocks noGrp="1"/>
          </p:cNvSpPr>
          <p:nvPr>
            <p:ph type="sldNum" sz="quarter" idx="5"/>
          </p:nvPr>
        </p:nvSpPr>
        <p:spPr/>
        <p:txBody>
          <a:bodyPr/>
          <a:lstStyle/>
          <a:p>
            <a:fld id="{0B96928F-8ACD-4594-9774-11192BE7B833}" type="slidenum">
              <a:rPr lang="pt-BR" smtClean="0"/>
              <a:t>14</a:t>
            </a:fld>
            <a:endParaRPr lang="pt-BR"/>
          </a:p>
        </p:txBody>
      </p:sp>
    </p:spTree>
    <p:extLst>
      <p:ext uri="{BB962C8B-B14F-4D97-AF65-F5344CB8AC3E}">
        <p14:creationId xmlns:p14="http://schemas.microsoft.com/office/powerpoint/2010/main" val="95470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D39C9-EFA6-3DD0-086C-3CD76BCF7AB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472B9EA-1A55-CBCE-150F-9F67433FB1CE}"/>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E920499-D19C-4AFA-E81F-B763A7A72A4B}"/>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152202C-7809-3C61-0437-AF862C6B7B04}"/>
              </a:ext>
            </a:extLst>
          </p:cNvPr>
          <p:cNvSpPr>
            <a:spLocks noGrp="1"/>
          </p:cNvSpPr>
          <p:nvPr>
            <p:ph type="sldNum" sz="quarter" idx="5"/>
          </p:nvPr>
        </p:nvSpPr>
        <p:spPr/>
        <p:txBody>
          <a:bodyPr/>
          <a:lstStyle/>
          <a:p>
            <a:fld id="{0B96928F-8ACD-4594-9774-11192BE7B833}" type="slidenum">
              <a:rPr lang="pt-BR" smtClean="0"/>
              <a:t>15</a:t>
            </a:fld>
            <a:endParaRPr lang="pt-BR"/>
          </a:p>
        </p:txBody>
      </p:sp>
    </p:spTree>
    <p:extLst>
      <p:ext uri="{BB962C8B-B14F-4D97-AF65-F5344CB8AC3E}">
        <p14:creationId xmlns:p14="http://schemas.microsoft.com/office/powerpoint/2010/main" val="4082551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A2C53-6F13-99EF-CE36-4B5FF88BADE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9647B98-4C66-E9F0-A286-C27B7CED8A7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C7AA7051-55CE-2522-21D2-979A7FA27879}"/>
              </a:ext>
            </a:extLst>
          </p:cNvPr>
          <p:cNvSpPr>
            <a:spLocks noGrp="1"/>
          </p:cNvSpPr>
          <p:nvPr>
            <p:ph type="body" idx="1"/>
          </p:nvPr>
        </p:nvSpPr>
        <p:spPr/>
        <p:txBody>
          <a:bodyPr/>
          <a:lstStyle/>
          <a:p>
            <a:pPr algn="l" rtl="0">
              <a:buNone/>
            </a:pPr>
            <a:r>
              <a:rPr lang="pt-BR" b="1" dirty="0">
                <a:effectLst/>
              </a:rPr>
              <a:t>Dicas da Técnica de Questionários para Levantamento de Requisitos</a:t>
            </a:r>
          </a:p>
          <a:p>
            <a:pPr algn="l" rtl="0">
              <a:spcAft>
                <a:spcPts val="800"/>
              </a:spcAft>
              <a:buFont typeface="+mj-lt"/>
              <a:buAutoNum type="arabicPeriod"/>
            </a:pPr>
            <a:endParaRPr lang="pt-BR" dirty="0"/>
          </a:p>
          <a:p>
            <a:pPr algn="l" rtl="0">
              <a:spcAft>
                <a:spcPts val="800"/>
              </a:spcAft>
              <a:buFont typeface="+mj-lt"/>
              <a:buAutoNum type="arabicPeriod"/>
            </a:pPr>
            <a:r>
              <a:rPr lang="pt-BR" b="1" dirty="0">
                <a:effectLst/>
              </a:rPr>
              <a:t>Definição de Objetivos</a:t>
            </a:r>
            <a:r>
              <a:rPr lang="pt-BR" dirty="0">
                <a:effectLst/>
              </a:rPr>
              <a:t>:</a:t>
            </a:r>
          </a:p>
          <a:p>
            <a:pPr marL="742950" lvl="1" indent="-285750" algn="l" rtl="0">
              <a:spcAft>
                <a:spcPts val="800"/>
              </a:spcAft>
              <a:buFont typeface="+mj-lt"/>
              <a:buAutoNum type="arabicPeriod"/>
            </a:pPr>
            <a:r>
              <a:rPr lang="pt-BR" dirty="0">
                <a:effectLst/>
              </a:rPr>
              <a:t>Antes de criar o questionário, defina claramente os objetivos. O que você deseja descobrir? Quais informações são cruciais para o projeto?</a:t>
            </a:r>
          </a:p>
          <a:p>
            <a:pPr>
              <a:spcAft>
                <a:spcPts val="800"/>
              </a:spcAft>
              <a:buFont typeface="+mj-lt"/>
              <a:buAutoNum type="arabicPeriod"/>
            </a:pPr>
            <a:endParaRPr lang="pt-BR" dirty="0"/>
          </a:p>
          <a:p>
            <a:pPr>
              <a:spcAft>
                <a:spcPts val="800"/>
              </a:spcAft>
              <a:buFont typeface="+mj-lt"/>
              <a:buAutoNum type="arabicPeriod"/>
            </a:pPr>
            <a:r>
              <a:rPr lang="pt-BR" b="1" dirty="0">
                <a:effectLst/>
              </a:rPr>
              <a:t>Elaboração das Perguntas</a:t>
            </a:r>
            <a:r>
              <a:rPr lang="pt-BR" dirty="0">
                <a:effectLst/>
              </a:rPr>
              <a:t>:</a:t>
            </a:r>
          </a:p>
          <a:p>
            <a:pPr marL="742950" lvl="1" indent="-285750">
              <a:spcAft>
                <a:spcPts val="800"/>
              </a:spcAft>
              <a:buFont typeface="+mj-lt"/>
              <a:buAutoNum type="arabicPeriod"/>
            </a:pPr>
            <a:r>
              <a:rPr lang="pt-BR" dirty="0">
                <a:effectLst/>
              </a:rPr>
              <a:t>Crie perguntas claras e diretas. As perguntas podem ser:</a:t>
            </a:r>
          </a:p>
          <a:p>
            <a:pPr marL="1143000" lvl="2" indent="-228600">
              <a:spcAft>
                <a:spcPts val="800"/>
              </a:spcAft>
              <a:buFont typeface="+mj-lt"/>
              <a:buAutoNum type="arabicPeriod"/>
            </a:pPr>
            <a:r>
              <a:rPr lang="pt-BR" b="1" dirty="0">
                <a:effectLst/>
              </a:rPr>
              <a:t>Fechadas</a:t>
            </a:r>
            <a:r>
              <a:rPr lang="pt-BR" dirty="0">
                <a:effectLst/>
              </a:rPr>
              <a:t>: Oferecem opções de resposta específicas (</a:t>
            </a:r>
            <a:r>
              <a:rPr lang="pt-BR" dirty="0" err="1">
                <a:effectLst/>
              </a:rPr>
              <a:t>ex</a:t>
            </a:r>
            <a:r>
              <a:rPr lang="pt-BR" dirty="0">
                <a:effectLst/>
              </a:rPr>
              <a:t>: "Você utiliza o sistema atual? Sim/Não").</a:t>
            </a:r>
          </a:p>
          <a:p>
            <a:pPr marL="1143000" lvl="2" indent="-228600">
              <a:spcAft>
                <a:spcPts val="800"/>
              </a:spcAft>
              <a:buFont typeface="+mj-lt"/>
              <a:buAutoNum type="arabicPeriod"/>
            </a:pPr>
            <a:r>
              <a:rPr lang="pt-BR" b="1" dirty="0">
                <a:effectLst/>
              </a:rPr>
              <a:t>Abertas</a:t>
            </a:r>
            <a:r>
              <a:rPr lang="pt-BR" dirty="0">
                <a:effectLst/>
              </a:rPr>
              <a:t>: Permitem respostas livres (</a:t>
            </a:r>
            <a:r>
              <a:rPr lang="pt-BR" dirty="0" err="1">
                <a:effectLst/>
              </a:rPr>
              <a:t>ex</a:t>
            </a:r>
            <a:r>
              <a:rPr lang="pt-BR" dirty="0">
                <a:effectLst/>
              </a:rPr>
              <a:t>: "Quais melhorias você gostaria de ver no sistema?").</a:t>
            </a:r>
          </a:p>
          <a:p>
            <a:pPr marL="742950" lvl="1" indent="-285750">
              <a:spcAft>
                <a:spcPts val="800"/>
              </a:spcAft>
              <a:buFont typeface="+mj-lt"/>
              <a:buAutoNum type="arabicPeriod"/>
            </a:pPr>
            <a:r>
              <a:rPr lang="pt-BR" dirty="0">
                <a:effectLst/>
              </a:rPr>
              <a:t>Misture tipos de perguntas para obter tanto dados quantitativos quanto qualitativos.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Estrutura do Questionário</a:t>
            </a:r>
            <a:r>
              <a:rPr lang="pt-BR" dirty="0">
                <a:effectLst/>
              </a:rPr>
              <a:t>:</a:t>
            </a:r>
          </a:p>
          <a:p>
            <a:pPr marL="742950" lvl="1" indent="-285750">
              <a:spcAft>
                <a:spcPts val="800"/>
              </a:spcAft>
              <a:buFont typeface="+mj-lt"/>
              <a:buAutoNum type="arabicPeriod"/>
            </a:pPr>
            <a:r>
              <a:rPr lang="pt-BR" dirty="0">
                <a:effectLst/>
              </a:rPr>
              <a:t>Organize o questionário de forma lógica. Comece com perguntas gerais e, em seguida, avance para perguntas mais específicas. Isso ajuda os respondentes a se sentirem mais confortáveis.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Teste Piloto</a:t>
            </a:r>
            <a:r>
              <a:rPr lang="pt-BR" dirty="0">
                <a:effectLst/>
              </a:rPr>
              <a:t>:</a:t>
            </a:r>
          </a:p>
          <a:p>
            <a:pPr marL="742950" lvl="1" indent="-285750">
              <a:spcAft>
                <a:spcPts val="800"/>
              </a:spcAft>
              <a:buFont typeface="+mj-lt"/>
              <a:buAutoNum type="arabicPeriod"/>
            </a:pPr>
            <a:r>
              <a:rPr lang="pt-BR" dirty="0">
                <a:effectLst/>
              </a:rPr>
              <a:t>Antes de distribuir amplamente, realize um teste piloto com um pequeno grupo. Isso ajuda a identificar perguntas confusas ou ambíguas.</a:t>
            </a:r>
          </a:p>
          <a:p>
            <a:pPr>
              <a:spcAft>
                <a:spcPts val="800"/>
              </a:spcAft>
              <a:buFont typeface="+mj-lt"/>
              <a:buAutoNum type="arabicPeriod"/>
            </a:pPr>
            <a:endParaRPr lang="pt-BR" dirty="0"/>
          </a:p>
          <a:p>
            <a:pPr>
              <a:spcAft>
                <a:spcPts val="800"/>
              </a:spcAft>
              <a:buFont typeface="+mj-lt"/>
              <a:buAutoNum type="arabicPeriod"/>
            </a:pPr>
            <a:r>
              <a:rPr lang="pt-BR" b="1" dirty="0">
                <a:effectLst/>
              </a:rPr>
              <a:t>Distribuição</a:t>
            </a:r>
            <a:r>
              <a:rPr lang="pt-BR" dirty="0">
                <a:effectLst/>
              </a:rPr>
              <a:t>:</a:t>
            </a:r>
          </a:p>
          <a:p>
            <a:pPr marL="742950" lvl="1" indent="-285750">
              <a:spcAft>
                <a:spcPts val="800"/>
              </a:spcAft>
              <a:buFont typeface="+mj-lt"/>
              <a:buAutoNum type="arabicPeriod"/>
            </a:pPr>
            <a:r>
              <a:rPr lang="pt-BR" dirty="0">
                <a:effectLst/>
              </a:rPr>
              <a:t>Escolha a melhor forma de distribuir o questionário (online, impresso, por e-mail) de acordo com o seu público-alvo. Utilize plataformas de pesquisa online para facilitar a coleta de dados.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Coleta de Respostas</a:t>
            </a:r>
            <a:r>
              <a:rPr lang="pt-BR" dirty="0">
                <a:effectLst/>
              </a:rPr>
              <a:t>:</a:t>
            </a:r>
          </a:p>
          <a:p>
            <a:pPr marL="742950" lvl="1" indent="-285750">
              <a:spcAft>
                <a:spcPts val="800"/>
              </a:spcAft>
              <a:buFont typeface="+mj-lt"/>
              <a:buAutoNum type="arabicPeriod"/>
            </a:pPr>
            <a:r>
              <a:rPr lang="pt-BR" dirty="0">
                <a:effectLst/>
              </a:rPr>
              <a:t>Dê um prazo razoável para que os participantes respondam. Lembre-os, se necessário, para garantir uma boa taxa de resposta.</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Análise dos Dados</a:t>
            </a:r>
            <a:r>
              <a:rPr lang="pt-BR" dirty="0">
                <a:effectLst/>
              </a:rPr>
              <a:t>:</a:t>
            </a:r>
          </a:p>
          <a:p>
            <a:pPr marL="742950" lvl="1" indent="-285750">
              <a:spcAft>
                <a:spcPts val="800"/>
              </a:spcAft>
              <a:buFont typeface="+mj-lt"/>
              <a:buAutoNum type="arabicPeriod"/>
            </a:pPr>
            <a:r>
              <a:rPr lang="pt-BR" dirty="0">
                <a:effectLst/>
              </a:rPr>
              <a:t>Após a coleta, analise as respostas. Para perguntas fechadas, use estatísticas descritivas. Para perguntas abertas, identifique temas comuns e resuma as respostas.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Documentação e Compartilhamento</a:t>
            </a:r>
            <a:r>
              <a:rPr lang="pt-BR" dirty="0">
                <a:effectLst/>
              </a:rPr>
              <a:t>:</a:t>
            </a:r>
          </a:p>
          <a:p>
            <a:pPr marL="742950" lvl="1" indent="-285750">
              <a:spcAft>
                <a:spcPts val="800"/>
              </a:spcAft>
              <a:buFont typeface="+mj-lt"/>
              <a:buAutoNum type="arabicPeriod"/>
            </a:pPr>
            <a:r>
              <a:rPr lang="pt-BR" dirty="0">
                <a:effectLst/>
              </a:rPr>
              <a:t>Documente os resultados da análise e compartilhe com a equipe e stakeholders. Isso ajudará na discussão sobre os requisitos identificados.</a:t>
            </a:r>
          </a:p>
          <a:p>
            <a:pPr>
              <a:spcAft>
                <a:spcPts val="800"/>
              </a:spcAft>
              <a:buFont typeface="+mj-lt"/>
              <a:buAutoNum type="arabicPeriod"/>
            </a:pPr>
            <a:endParaRPr lang="pt-BR" b="1">
              <a:effectLst/>
            </a:endParaRPr>
          </a:p>
          <a:p>
            <a:pPr>
              <a:spcAft>
                <a:spcPts val="800"/>
              </a:spcAft>
              <a:buFont typeface="+mj-lt"/>
              <a:buAutoNum type="arabicPeriod"/>
            </a:pPr>
            <a:r>
              <a:rPr lang="pt-BR" b="1">
                <a:effectLst/>
              </a:rPr>
              <a:t>Follow-up</a:t>
            </a:r>
            <a:r>
              <a:rPr lang="pt-BR" dirty="0">
                <a:effectLst/>
              </a:rPr>
              <a:t>:</a:t>
            </a:r>
          </a:p>
          <a:p>
            <a:pPr marL="742950" lvl="1" indent="-285750">
              <a:spcAft>
                <a:spcPts val="800"/>
              </a:spcAft>
              <a:buFont typeface="+mj-lt"/>
              <a:buAutoNum type="arabicPeriod"/>
            </a:pPr>
            <a:r>
              <a:rPr lang="pt-BR" dirty="0">
                <a:effectLst/>
              </a:rPr>
              <a:t>Se necessário, realize entrevistas ou discussões adicionais com alguns participantes para aprofundar questões específicas que surgiram a partir das respostas do questionário.</a:t>
            </a:r>
          </a:p>
          <a:p>
            <a:endParaRPr lang="pt-BR" dirty="0"/>
          </a:p>
        </p:txBody>
      </p:sp>
      <p:sp>
        <p:nvSpPr>
          <p:cNvPr id="4" name="Espaço Reservado para Número de Slide 3">
            <a:extLst>
              <a:ext uri="{FF2B5EF4-FFF2-40B4-BE49-F238E27FC236}">
                <a16:creationId xmlns:a16="http://schemas.microsoft.com/office/drawing/2014/main" id="{6DA25588-400C-2A9C-C43B-491938F9D613}"/>
              </a:ext>
            </a:extLst>
          </p:cNvPr>
          <p:cNvSpPr>
            <a:spLocks noGrp="1"/>
          </p:cNvSpPr>
          <p:nvPr>
            <p:ph type="sldNum" sz="quarter" idx="5"/>
          </p:nvPr>
        </p:nvSpPr>
        <p:spPr/>
        <p:txBody>
          <a:bodyPr/>
          <a:lstStyle/>
          <a:p>
            <a:fld id="{0B96928F-8ACD-4594-9774-11192BE7B833}" type="slidenum">
              <a:rPr lang="pt-BR" smtClean="0"/>
              <a:t>16</a:t>
            </a:fld>
            <a:endParaRPr lang="pt-BR"/>
          </a:p>
        </p:txBody>
      </p:sp>
    </p:spTree>
    <p:extLst>
      <p:ext uri="{BB962C8B-B14F-4D97-AF65-F5344CB8AC3E}">
        <p14:creationId xmlns:p14="http://schemas.microsoft.com/office/powerpoint/2010/main" val="757367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05DBD-6F92-F873-C4FB-807E32AC900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9B45FB1-872F-6A37-3E07-96308713B3F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A4EF4B0-1BBF-5DDA-59ED-49ABA2DF3413}"/>
              </a:ext>
            </a:extLst>
          </p:cNvPr>
          <p:cNvSpPr>
            <a:spLocks noGrp="1"/>
          </p:cNvSpPr>
          <p:nvPr>
            <p:ph type="body" idx="1"/>
          </p:nvPr>
        </p:nvSpPr>
        <p:spPr/>
        <p:txBody>
          <a:bodyPr/>
          <a:lstStyle/>
          <a:p>
            <a:endParaRPr lang="pt-BR" sz="1800" dirty="0"/>
          </a:p>
        </p:txBody>
      </p:sp>
      <p:sp>
        <p:nvSpPr>
          <p:cNvPr id="4" name="Espaço Reservado para Número de Slide 3">
            <a:extLst>
              <a:ext uri="{FF2B5EF4-FFF2-40B4-BE49-F238E27FC236}">
                <a16:creationId xmlns:a16="http://schemas.microsoft.com/office/drawing/2014/main" id="{31759082-18F2-6C24-8B52-4E73BAAE751C}"/>
              </a:ext>
            </a:extLst>
          </p:cNvPr>
          <p:cNvSpPr>
            <a:spLocks noGrp="1"/>
          </p:cNvSpPr>
          <p:nvPr>
            <p:ph type="sldNum" sz="quarter" idx="5"/>
          </p:nvPr>
        </p:nvSpPr>
        <p:spPr/>
        <p:txBody>
          <a:bodyPr/>
          <a:lstStyle/>
          <a:p>
            <a:fld id="{0B96928F-8ACD-4594-9774-11192BE7B833}" type="slidenum">
              <a:rPr lang="pt-BR" smtClean="0"/>
              <a:t>17</a:t>
            </a:fld>
            <a:endParaRPr lang="pt-BR"/>
          </a:p>
        </p:txBody>
      </p:sp>
    </p:spTree>
    <p:extLst>
      <p:ext uri="{BB962C8B-B14F-4D97-AF65-F5344CB8AC3E}">
        <p14:creationId xmlns:p14="http://schemas.microsoft.com/office/powerpoint/2010/main" val="50042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41BE5-3FCC-3B47-BA59-5506729BB05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AA57451-2FD1-E1E3-37BE-3F2CFFA8EE9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5820BD4-5BBE-1F5B-0065-CDE194DFF33E}"/>
              </a:ext>
            </a:extLst>
          </p:cNvPr>
          <p:cNvSpPr>
            <a:spLocks noGrp="1"/>
          </p:cNvSpPr>
          <p:nvPr>
            <p:ph type="body" idx="1"/>
          </p:nvPr>
        </p:nvSpPr>
        <p:spPr/>
        <p:txBody>
          <a:bodyPr/>
          <a:lstStyle/>
          <a:p>
            <a:pPr algn="l" rtl="0">
              <a:buNone/>
            </a:pPr>
            <a:r>
              <a:rPr lang="pt-BR" b="1" dirty="0">
                <a:effectLst/>
              </a:rPr>
              <a:t>Dicas para Usar a Observação na Levantamento de Requisitos:</a:t>
            </a:r>
          </a:p>
          <a:p>
            <a:pPr algn="l" rtl="0">
              <a:spcAft>
                <a:spcPts val="800"/>
              </a:spcAft>
              <a:buFont typeface="+mj-lt"/>
              <a:buAutoNum type="arabicPeriod"/>
            </a:pPr>
            <a:endParaRPr lang="pt-BR" b="1" dirty="0">
              <a:effectLst/>
            </a:endParaRPr>
          </a:p>
          <a:p>
            <a:pPr algn="l" rtl="0">
              <a:spcAft>
                <a:spcPts val="800"/>
              </a:spcAft>
              <a:buFont typeface="+mj-lt"/>
              <a:buAutoNum type="arabicPeriod"/>
            </a:pPr>
            <a:r>
              <a:rPr lang="pt-BR" b="1" dirty="0">
                <a:effectLst/>
              </a:rPr>
              <a:t>Defina Objetivos Claros</a:t>
            </a:r>
            <a:r>
              <a:rPr lang="pt-BR" dirty="0">
                <a:effectLst/>
              </a:rPr>
              <a:t>:</a:t>
            </a:r>
          </a:p>
          <a:p>
            <a:pPr marL="742950" lvl="1" indent="-285750" algn="l" rtl="0">
              <a:spcAft>
                <a:spcPts val="800"/>
              </a:spcAft>
              <a:buFont typeface="+mj-lt"/>
              <a:buAutoNum type="arabicPeriod"/>
            </a:pPr>
            <a:r>
              <a:rPr lang="pt-BR" dirty="0">
                <a:effectLst/>
              </a:rPr>
              <a:t>Antes de começar a observar, determine o que você deseja aprender. Quais aspectos do sistema ou processo você quer entender melhor?</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Escolha o Contexto Certo</a:t>
            </a:r>
            <a:r>
              <a:rPr lang="pt-BR" dirty="0">
                <a:effectLst/>
              </a:rPr>
              <a:t>:</a:t>
            </a:r>
          </a:p>
          <a:p>
            <a:pPr marL="742950" lvl="1" indent="-285750">
              <a:spcAft>
                <a:spcPts val="800"/>
              </a:spcAft>
              <a:buFont typeface="+mj-lt"/>
              <a:buAutoNum type="arabicPeriod"/>
            </a:pPr>
            <a:r>
              <a:rPr lang="pt-BR" dirty="0">
                <a:effectLst/>
              </a:rPr>
              <a:t>Realize observações em ambientes reais onde o software será utilizado. Isso proporciona insights mais precisos sobre o uso no dia a dia.</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Selecione os Participantes</a:t>
            </a:r>
            <a:r>
              <a:rPr lang="pt-BR" dirty="0">
                <a:effectLst/>
              </a:rPr>
              <a:t>:</a:t>
            </a:r>
          </a:p>
          <a:p>
            <a:pPr marL="742950" lvl="1" indent="-285750">
              <a:spcAft>
                <a:spcPts val="800"/>
              </a:spcAft>
              <a:buFont typeface="+mj-lt"/>
              <a:buAutoNum type="arabicPeriod"/>
            </a:pPr>
            <a:r>
              <a:rPr lang="pt-BR" dirty="0">
                <a:effectLst/>
              </a:rPr>
              <a:t>Escolha usuários representativos de diferentes grupos. Inclua tanto usuários experientes quanto novos para captar uma gama de necessidades e comportamentos.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Registre Observações Detalhadas</a:t>
            </a:r>
            <a:r>
              <a:rPr lang="pt-BR" dirty="0">
                <a:effectLst/>
              </a:rPr>
              <a:t>:</a:t>
            </a:r>
          </a:p>
          <a:p>
            <a:pPr marL="742950" lvl="1" indent="-285750">
              <a:spcAft>
                <a:spcPts val="800"/>
              </a:spcAft>
              <a:buFont typeface="+mj-lt"/>
              <a:buAutoNum type="arabicPeriod"/>
            </a:pPr>
            <a:r>
              <a:rPr lang="pt-BR" dirty="0">
                <a:effectLst/>
              </a:rPr>
              <a:t>Anote tudo o que puder: interações, expressões faciais, frustrações e comentários espontâneos. Vídeos ou gravações de áudio podem ser úteis, desde que você tenha permissão.</a:t>
            </a:r>
          </a:p>
          <a:p>
            <a:pPr>
              <a:spcAft>
                <a:spcPts val="800"/>
              </a:spcAft>
              <a:buFont typeface="+mj-lt"/>
              <a:buAutoNum type="arabicPeriod"/>
            </a:pPr>
            <a:endParaRPr lang="pt-BR" dirty="0"/>
          </a:p>
          <a:p>
            <a:pPr>
              <a:spcAft>
                <a:spcPts val="800"/>
              </a:spcAft>
              <a:buFont typeface="+mj-lt"/>
              <a:buAutoNum type="arabicPeriod"/>
            </a:pPr>
            <a:r>
              <a:rPr lang="pt-BR" b="1" dirty="0">
                <a:effectLst/>
              </a:rPr>
              <a:t>Observe Sem Interferir</a:t>
            </a:r>
            <a:r>
              <a:rPr lang="pt-BR" dirty="0">
                <a:effectLst/>
              </a:rPr>
              <a:t>:</a:t>
            </a:r>
          </a:p>
          <a:p>
            <a:pPr marL="742950" lvl="1" indent="-285750">
              <a:spcAft>
                <a:spcPts val="800"/>
              </a:spcAft>
              <a:buFont typeface="+mj-lt"/>
              <a:buAutoNum type="arabicPeriod"/>
            </a:pPr>
            <a:r>
              <a:rPr lang="pt-BR" dirty="0">
                <a:effectLst/>
              </a:rPr>
              <a:t>Evite interromper os usuários ou direcionar suas ações. O objetivo é entender o comportamento natural, sem influências externas.</a:t>
            </a:r>
          </a:p>
          <a:p>
            <a:pPr>
              <a:spcAft>
                <a:spcPts val="800"/>
              </a:spcAft>
              <a:buFont typeface="+mj-lt"/>
              <a:buAutoNum type="arabicPeriod"/>
            </a:pPr>
            <a:endParaRPr lang="pt-BR" dirty="0"/>
          </a:p>
          <a:p>
            <a:pPr>
              <a:spcAft>
                <a:spcPts val="800"/>
              </a:spcAft>
              <a:buFont typeface="+mj-lt"/>
              <a:buAutoNum type="arabicPeriod"/>
            </a:pPr>
            <a:r>
              <a:rPr lang="pt-BR" b="1" dirty="0">
                <a:effectLst/>
              </a:rPr>
              <a:t>Use um Roteiro Flexível</a:t>
            </a:r>
            <a:r>
              <a:rPr lang="pt-BR" dirty="0">
                <a:effectLst/>
              </a:rPr>
              <a:t>:</a:t>
            </a:r>
          </a:p>
          <a:p>
            <a:pPr marL="742950" lvl="1" indent="-285750">
              <a:spcAft>
                <a:spcPts val="800"/>
              </a:spcAft>
              <a:buFont typeface="+mj-lt"/>
              <a:buAutoNum type="arabicPeriod"/>
            </a:pPr>
            <a:r>
              <a:rPr lang="pt-BR" dirty="0">
                <a:effectLst/>
              </a:rPr>
              <a:t>Tenha um guia de observação, mas esteja aberto a explorar áreas que surgirem durante a sessão. Às vezes, insights valiosos vêm de onde você menos espera.</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Faça Anotações em Tempo Real</a:t>
            </a:r>
            <a:r>
              <a:rPr lang="pt-BR" dirty="0">
                <a:effectLst/>
              </a:rPr>
              <a:t>:</a:t>
            </a:r>
          </a:p>
          <a:p>
            <a:pPr marL="742950" lvl="1" indent="-285750">
              <a:spcAft>
                <a:spcPts val="800"/>
              </a:spcAft>
              <a:buFont typeface="+mj-lt"/>
              <a:buAutoNum type="arabicPeriod"/>
            </a:pPr>
            <a:r>
              <a:rPr lang="pt-BR" dirty="0">
                <a:effectLst/>
              </a:rPr>
              <a:t>Durante a observação, anote suas impressões e quaisquer perguntas que surgirem. Isso ajudará na análise posterior.</a:t>
            </a:r>
          </a:p>
          <a:p>
            <a:pPr>
              <a:spcAft>
                <a:spcPts val="800"/>
              </a:spcAft>
              <a:buFont typeface="+mj-lt"/>
              <a:buAutoNum type="arabicPeriod"/>
            </a:pPr>
            <a:endParaRPr lang="pt-BR" dirty="0"/>
          </a:p>
          <a:p>
            <a:pPr>
              <a:spcAft>
                <a:spcPts val="800"/>
              </a:spcAft>
              <a:buFont typeface="+mj-lt"/>
              <a:buAutoNum type="arabicPeriod"/>
            </a:pPr>
            <a:r>
              <a:rPr lang="pt-BR" b="1" dirty="0">
                <a:effectLst/>
              </a:rPr>
              <a:t>Realize Observações Longitudinais</a:t>
            </a:r>
            <a:r>
              <a:rPr lang="pt-BR" dirty="0">
                <a:effectLst/>
              </a:rPr>
              <a:t>:</a:t>
            </a:r>
          </a:p>
          <a:p>
            <a:pPr marL="742950" lvl="1" indent="-285750">
              <a:spcAft>
                <a:spcPts val="800"/>
              </a:spcAft>
              <a:buFont typeface="+mj-lt"/>
              <a:buAutoNum type="arabicPeriod"/>
            </a:pPr>
            <a:r>
              <a:rPr lang="pt-BR" dirty="0">
                <a:effectLst/>
              </a:rPr>
              <a:t>Se possível, observe os usuários ao longo do tempo, em diferentes condições e contextos. Isso ajudará a capturar variações no uso e na experiência.</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Combine com Outras Técnicas</a:t>
            </a:r>
            <a:r>
              <a:rPr lang="pt-BR" dirty="0">
                <a:effectLst/>
              </a:rPr>
              <a:t>:</a:t>
            </a:r>
          </a:p>
          <a:p>
            <a:pPr marL="742950" lvl="1" indent="-285750">
              <a:spcAft>
                <a:spcPts val="800"/>
              </a:spcAft>
              <a:buFont typeface="+mj-lt"/>
              <a:buAutoNum type="arabicPeriod"/>
            </a:pPr>
            <a:r>
              <a:rPr lang="pt-BR" dirty="0">
                <a:effectLst/>
              </a:rPr>
              <a:t>Use a observação em conjunto com entrevistas ou questionários. Isso pode ajudar a validar o que você observou e a entender o contexto mais profundo por trás das ações.</a:t>
            </a:r>
          </a:p>
          <a:p>
            <a:pPr>
              <a:spcAft>
                <a:spcPts val="800"/>
              </a:spcAft>
              <a:buFont typeface="+mj-lt"/>
              <a:buAutoNum type="arabicPeriod"/>
            </a:pPr>
            <a:endParaRPr lang="pt-BR" dirty="0"/>
          </a:p>
          <a:p>
            <a:pPr>
              <a:spcAft>
                <a:spcPts val="800"/>
              </a:spcAft>
              <a:buFont typeface="+mj-lt"/>
              <a:buAutoNum type="arabicPeriod"/>
            </a:pPr>
            <a:r>
              <a:rPr lang="pt-BR" b="1" dirty="0">
                <a:effectLst/>
              </a:rPr>
              <a:t>Análise e Sintetize os Dados</a:t>
            </a:r>
            <a:r>
              <a:rPr lang="pt-BR" dirty="0">
                <a:effectLst/>
              </a:rPr>
              <a:t>:</a:t>
            </a:r>
          </a:p>
          <a:p>
            <a:pPr marL="742950" lvl="1" indent="-285750">
              <a:spcAft>
                <a:spcPts val="800"/>
              </a:spcAft>
              <a:buFont typeface="+mj-lt"/>
              <a:buAutoNum type="arabicPeriod"/>
            </a:pPr>
            <a:r>
              <a:rPr lang="pt-BR" dirty="0">
                <a:effectLst/>
              </a:rPr>
              <a:t>Após a observação, analise suas anotações. Identifique padrões, problemas recorrentes e oportunidades de melhoria. Crie um resumo das descobertas que será útil para a definição dos requisitos.</a:t>
            </a:r>
          </a:p>
          <a:p>
            <a:pPr>
              <a:spcAft>
                <a:spcPts val="800"/>
              </a:spcAft>
              <a:buFont typeface="+mj-lt"/>
              <a:buAutoNum type="arabicPeriod"/>
            </a:pPr>
            <a:endParaRPr lang="pt-BR" b="1" dirty="0">
              <a:effectLst/>
            </a:endParaRPr>
          </a:p>
          <a:p>
            <a:pPr>
              <a:spcAft>
                <a:spcPts val="800"/>
              </a:spcAft>
              <a:buFont typeface="+mj-lt"/>
              <a:buAutoNum type="arabicPeriod"/>
            </a:pPr>
            <a:r>
              <a:rPr lang="pt-BR" b="1" dirty="0">
                <a:effectLst/>
              </a:rPr>
              <a:t>Apresente Resultados aos Stakeholders</a:t>
            </a:r>
            <a:r>
              <a:rPr lang="pt-BR" dirty="0">
                <a:effectLst/>
              </a:rPr>
              <a:t>:</a:t>
            </a:r>
          </a:p>
          <a:p>
            <a:pPr marL="742950" lvl="1" indent="-285750">
              <a:spcAft>
                <a:spcPts val="800"/>
              </a:spcAft>
              <a:buFont typeface="+mj-lt"/>
              <a:buAutoNum type="arabicPeriod"/>
            </a:pPr>
            <a:r>
              <a:rPr lang="pt-BR" dirty="0">
                <a:effectLst/>
              </a:rPr>
              <a:t>Compartilhe suas observações e insights com a equipe e os stakeholders para garantir que todos tenham uma compreensão comum das necessidades dos usuários.</a:t>
            </a:r>
          </a:p>
          <a:p>
            <a:endParaRPr lang="pt-BR" sz="1800" dirty="0"/>
          </a:p>
        </p:txBody>
      </p:sp>
      <p:sp>
        <p:nvSpPr>
          <p:cNvPr id="4" name="Espaço Reservado para Número de Slide 3">
            <a:extLst>
              <a:ext uri="{FF2B5EF4-FFF2-40B4-BE49-F238E27FC236}">
                <a16:creationId xmlns:a16="http://schemas.microsoft.com/office/drawing/2014/main" id="{04EF2559-E157-BFB5-2AEE-3521EAF372D5}"/>
              </a:ext>
            </a:extLst>
          </p:cNvPr>
          <p:cNvSpPr>
            <a:spLocks noGrp="1"/>
          </p:cNvSpPr>
          <p:nvPr>
            <p:ph type="sldNum" sz="quarter" idx="5"/>
          </p:nvPr>
        </p:nvSpPr>
        <p:spPr/>
        <p:txBody>
          <a:bodyPr/>
          <a:lstStyle/>
          <a:p>
            <a:fld id="{0B96928F-8ACD-4594-9774-11192BE7B833}" type="slidenum">
              <a:rPr lang="pt-BR" smtClean="0"/>
              <a:t>18</a:t>
            </a:fld>
            <a:endParaRPr lang="pt-BR"/>
          </a:p>
        </p:txBody>
      </p:sp>
    </p:spTree>
    <p:extLst>
      <p:ext uri="{BB962C8B-B14F-4D97-AF65-F5344CB8AC3E}">
        <p14:creationId xmlns:p14="http://schemas.microsoft.com/office/powerpoint/2010/main" val="77164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35A1D-C824-470D-9D81-65870A703D2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1E6F7BB-431C-4B75-93A4-E85786612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E302E2B-4497-4C73-9EB2-E06F8B07328F}"/>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5" name="Espaço Reservado para Rodapé 4">
            <a:extLst>
              <a:ext uri="{FF2B5EF4-FFF2-40B4-BE49-F238E27FC236}">
                <a16:creationId xmlns:a16="http://schemas.microsoft.com/office/drawing/2014/main" id="{BA81F01C-216E-4349-8E17-EBDDA95E976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D8C3264-5C10-400D-92EC-CAE859F2259D}"/>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1494551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09E87-AAB9-4A05-A1C5-B51BF45E853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B30DE79-61FB-495F-AB96-0943B94F24D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5185342-0CF3-4F06-9E06-A84D9140727E}"/>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5" name="Espaço Reservado para Rodapé 4">
            <a:extLst>
              <a:ext uri="{FF2B5EF4-FFF2-40B4-BE49-F238E27FC236}">
                <a16:creationId xmlns:a16="http://schemas.microsoft.com/office/drawing/2014/main" id="{EF0FD5C7-2591-4436-A9D7-DED3B624BEF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D1A8D29-1DF0-4704-B6E0-2478DE8CEEBC}"/>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3564376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E14FB1B-99D7-4EC4-A3CE-75AD4C42A8E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5EDDA23-2900-47FB-A31B-E5F022F644C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71618D-C0F0-448C-A5C1-A7FD8E53B949}"/>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5" name="Espaço Reservado para Rodapé 4">
            <a:extLst>
              <a:ext uri="{FF2B5EF4-FFF2-40B4-BE49-F238E27FC236}">
                <a16:creationId xmlns:a16="http://schemas.microsoft.com/office/drawing/2014/main" id="{7CA8D84A-7E7D-4A41-8F56-43FB73A600D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3798300-76D7-475E-975B-38B8AD56F584}"/>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2034854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40D2E-BDE9-449B-869A-75F81B7AA92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1C0E2E9-B177-47E0-B817-4043A76D414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AE5F5C9-17E7-4612-8EB1-C816E1D808FF}"/>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5" name="Espaço Reservado para Rodapé 4">
            <a:extLst>
              <a:ext uri="{FF2B5EF4-FFF2-40B4-BE49-F238E27FC236}">
                <a16:creationId xmlns:a16="http://schemas.microsoft.com/office/drawing/2014/main" id="{2A811488-36F8-462C-922F-3E340FBADCF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00CE30F-50B5-42D0-A77A-2C7FC9FD9F64}"/>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3548259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C1DB4-83C0-44C8-97DE-4D5DEEC85FF9}"/>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A1282B1-5FDE-475E-B75B-06B61B3EED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8502EA4-2938-4DC2-B942-82A9F40D56FE}"/>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5" name="Espaço Reservado para Rodapé 4">
            <a:extLst>
              <a:ext uri="{FF2B5EF4-FFF2-40B4-BE49-F238E27FC236}">
                <a16:creationId xmlns:a16="http://schemas.microsoft.com/office/drawing/2014/main" id="{32477118-BFAD-4D58-B264-50AD8F5A404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56548EE-4B5E-4127-97DA-2420AE504E9C}"/>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3486945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659C5-52C4-4949-B25A-79DA1E7FB52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8CE87CC-1195-4BAE-A32A-03994155417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695AA78-C404-4151-A5EC-4E38A0CAC65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02DFCE0-2077-468D-BF77-9BE553ABF50B}"/>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6" name="Espaço Reservado para Rodapé 5">
            <a:extLst>
              <a:ext uri="{FF2B5EF4-FFF2-40B4-BE49-F238E27FC236}">
                <a16:creationId xmlns:a16="http://schemas.microsoft.com/office/drawing/2014/main" id="{4B5512B0-68FD-442C-B609-97A097AC1AC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3BAE6AE-203A-45CC-8101-40D18E1DDF11}"/>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1236885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F66E56-81B0-4AAE-827E-CDCB85A3D1A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3926FDA-9E15-4305-8D46-B7DD57D32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4EF8C51-9548-4B36-A931-7A0398225F4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48187C8-6155-4BF9-A785-7CA598D92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6AA7E2B6-C04F-41EA-905A-76E464DE85A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EEFABBB-2072-4CF6-B71C-C16351C91F7F}"/>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8" name="Espaço Reservado para Rodapé 7">
            <a:extLst>
              <a:ext uri="{FF2B5EF4-FFF2-40B4-BE49-F238E27FC236}">
                <a16:creationId xmlns:a16="http://schemas.microsoft.com/office/drawing/2014/main" id="{90B946FB-779C-4D2A-9FFD-D0AD9A2FA6C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6A7564D-C507-4FF1-92C2-7F0C96D23030}"/>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4234005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30458-EE1B-4AC9-BB52-0B7739D8F8D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6A1A8CE-E854-4B78-8B51-1AE2970EE43C}"/>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4" name="Espaço Reservado para Rodapé 3">
            <a:extLst>
              <a:ext uri="{FF2B5EF4-FFF2-40B4-BE49-F238E27FC236}">
                <a16:creationId xmlns:a16="http://schemas.microsoft.com/office/drawing/2014/main" id="{BC148EE5-097E-46AD-B227-574A823DA755}"/>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5B87AAB-8C52-4EBB-B278-FA7D8F675810}"/>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628728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AEA4588-5887-43F7-BC20-79797E7BE58E}"/>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3" name="Espaço Reservado para Rodapé 2">
            <a:extLst>
              <a:ext uri="{FF2B5EF4-FFF2-40B4-BE49-F238E27FC236}">
                <a16:creationId xmlns:a16="http://schemas.microsoft.com/office/drawing/2014/main" id="{66745FF2-D8AD-4E05-89CE-9410CC37604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F3AA31A2-29E4-47C0-93F3-41CA810BEF13}"/>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111639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6D23B4-8161-47EE-9C2C-7660D54DEA4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CC2888B-0080-4235-AC7D-197E7A408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594A505-0019-4779-9637-66FFFC552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2FA1D07-12FE-412E-965F-D504515A750B}"/>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6" name="Espaço Reservado para Rodapé 5">
            <a:extLst>
              <a:ext uri="{FF2B5EF4-FFF2-40B4-BE49-F238E27FC236}">
                <a16:creationId xmlns:a16="http://schemas.microsoft.com/office/drawing/2014/main" id="{7BDD3FC5-5DEB-41AE-8A33-77D7A63D8E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13EE230-987E-4557-BB90-E14E0FFD5C7D}"/>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3449961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D204B-613E-488A-A852-BD79B8872D8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5DA33AA-5D31-49BA-BDA9-ABD39A9BB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C31CE49-76BC-47A8-99FA-749C895B9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13F6A13-2A51-449D-BC2A-3F68F80BF8BF}"/>
              </a:ext>
            </a:extLst>
          </p:cNvPr>
          <p:cNvSpPr>
            <a:spLocks noGrp="1"/>
          </p:cNvSpPr>
          <p:nvPr>
            <p:ph type="dt" sz="half" idx="10"/>
          </p:nvPr>
        </p:nvSpPr>
        <p:spPr/>
        <p:txBody>
          <a:bodyPr/>
          <a:lstStyle/>
          <a:p>
            <a:fld id="{BA8EC854-AFD2-43C8-BD20-342EAAC37438}" type="datetimeFigureOut">
              <a:rPr lang="pt-BR" smtClean="0"/>
              <a:t>22/04/2025</a:t>
            </a:fld>
            <a:endParaRPr lang="pt-BR"/>
          </a:p>
        </p:txBody>
      </p:sp>
      <p:sp>
        <p:nvSpPr>
          <p:cNvPr id="6" name="Espaço Reservado para Rodapé 5">
            <a:extLst>
              <a:ext uri="{FF2B5EF4-FFF2-40B4-BE49-F238E27FC236}">
                <a16:creationId xmlns:a16="http://schemas.microsoft.com/office/drawing/2014/main" id="{7802F108-D0FB-4A45-A0A0-759AB040F4A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F96C98-A845-4605-AADA-5483ABFDAE13}"/>
              </a:ext>
            </a:extLst>
          </p:cNvPr>
          <p:cNvSpPr>
            <a:spLocks noGrp="1"/>
          </p:cNvSpPr>
          <p:nvPr>
            <p:ph type="sldNum" sz="quarter" idx="12"/>
          </p:nvPr>
        </p:nvSpPr>
        <p:spPr/>
        <p:txBody>
          <a:bodyPr/>
          <a:lstStyle/>
          <a:p>
            <a:fld id="{6247EB5A-1C01-4E12-BD90-2DE44ACA065C}" type="slidenum">
              <a:rPr lang="pt-BR" smtClean="0"/>
              <a:t>‹nº›</a:t>
            </a:fld>
            <a:endParaRPr lang="pt-BR"/>
          </a:p>
        </p:txBody>
      </p:sp>
    </p:spTree>
    <p:extLst>
      <p:ext uri="{BB962C8B-B14F-4D97-AF65-F5344CB8AC3E}">
        <p14:creationId xmlns:p14="http://schemas.microsoft.com/office/powerpoint/2010/main" val="3134640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07E3254-05BF-40B7-A776-F977D937F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4FD5742-CC0B-47EE-AA55-1129D31BA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839EA4-C3A6-4D53-85DC-1723B5D65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EC854-AFD2-43C8-BD20-342EAAC37438}" type="datetimeFigureOut">
              <a:rPr lang="pt-BR" smtClean="0"/>
              <a:t>22/04/2025</a:t>
            </a:fld>
            <a:endParaRPr lang="pt-BR"/>
          </a:p>
        </p:txBody>
      </p:sp>
      <p:sp>
        <p:nvSpPr>
          <p:cNvPr id="5" name="Espaço Reservado para Rodapé 4">
            <a:extLst>
              <a:ext uri="{FF2B5EF4-FFF2-40B4-BE49-F238E27FC236}">
                <a16:creationId xmlns:a16="http://schemas.microsoft.com/office/drawing/2014/main" id="{A81421CC-304C-45B4-9823-6C3510F39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63F2D0D-6E7D-4247-8137-C981781A4B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7EB5A-1C01-4E12-BD90-2DE44ACA065C}" type="slidenum">
              <a:rPr lang="pt-BR" smtClean="0"/>
              <a:t>‹nº›</a:t>
            </a:fld>
            <a:endParaRPr lang="pt-BR"/>
          </a:p>
        </p:txBody>
      </p:sp>
    </p:spTree>
    <p:extLst>
      <p:ext uri="{BB962C8B-B14F-4D97-AF65-F5344CB8AC3E}">
        <p14:creationId xmlns:p14="http://schemas.microsoft.com/office/powerpoint/2010/main" val="151239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7271E322-D222-4DE7-98E9-D379F8D925EB}"/>
              </a:ext>
            </a:extLst>
          </p:cNvPr>
          <p:cNvSpPr/>
          <p:nvPr/>
        </p:nvSpPr>
        <p:spPr>
          <a:xfrm>
            <a:off x="0" y="506627"/>
            <a:ext cx="12192000" cy="3986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a:extLst>
              <a:ext uri="{FF2B5EF4-FFF2-40B4-BE49-F238E27FC236}">
                <a16:creationId xmlns:a16="http://schemas.microsoft.com/office/drawing/2014/main" id="{AC986EC8-09C0-4A3E-ACBD-BFA84643F7D4}"/>
              </a:ext>
            </a:extLst>
          </p:cNvPr>
          <p:cNvSpPr>
            <a:spLocks noGrp="1"/>
          </p:cNvSpPr>
          <p:nvPr>
            <p:ph type="title"/>
          </p:nvPr>
        </p:nvSpPr>
        <p:spPr>
          <a:xfrm>
            <a:off x="838200" y="1836886"/>
            <a:ext cx="10515600" cy="1325563"/>
          </a:xfrm>
        </p:spPr>
        <p:txBody>
          <a:bodyPr>
            <a:normAutofit fontScale="90000"/>
          </a:bodyPr>
          <a:lstStyle/>
          <a:p>
            <a:pPr algn="ctr">
              <a:lnSpc>
                <a:spcPct val="150000"/>
              </a:lnSpc>
            </a:pPr>
            <a:r>
              <a:rPr lang="pt-BR" b="1" dirty="0">
                <a:solidFill>
                  <a:schemeClr val="bg1"/>
                </a:solidFill>
                <a:latin typeface="Ebrima" panose="02000000000000000000" pitchFamily="2" charset="0"/>
                <a:ea typeface="Ebrima" panose="02000000000000000000" pitchFamily="2" charset="0"/>
                <a:cs typeface="Ebrima" panose="02000000000000000000" pitchFamily="2" charset="0"/>
              </a:rPr>
              <a:t>Levantamento de Requisitos</a:t>
            </a:r>
            <a:br>
              <a:rPr lang="pt-BR"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b="1" dirty="0">
                <a:solidFill>
                  <a:schemeClr val="bg1"/>
                </a:solidFill>
                <a:latin typeface="Ebrima" panose="02000000000000000000" pitchFamily="2" charset="0"/>
                <a:ea typeface="Ebrima" panose="02000000000000000000" pitchFamily="2" charset="0"/>
                <a:cs typeface="Ebrima" panose="02000000000000000000" pitchFamily="2" charset="0"/>
              </a:rPr>
              <a:t>Técnicas para Levantamento</a:t>
            </a:r>
          </a:p>
        </p:txBody>
      </p:sp>
      <p:sp>
        <p:nvSpPr>
          <p:cNvPr id="6" name="CaixaDeTexto 5">
            <a:extLst>
              <a:ext uri="{FF2B5EF4-FFF2-40B4-BE49-F238E27FC236}">
                <a16:creationId xmlns:a16="http://schemas.microsoft.com/office/drawing/2014/main" id="{3991F944-8FD2-4B4C-9705-D7873C3C1D84}"/>
              </a:ext>
            </a:extLst>
          </p:cNvPr>
          <p:cNvSpPr txBox="1"/>
          <p:nvPr/>
        </p:nvSpPr>
        <p:spPr>
          <a:xfrm>
            <a:off x="7792993" y="5690972"/>
            <a:ext cx="6104238" cy="400110"/>
          </a:xfrm>
          <a:prstGeom prst="rect">
            <a:avLst/>
          </a:prstGeom>
          <a:noFill/>
        </p:spPr>
        <p:txBody>
          <a:bodyPr wrap="square">
            <a:spAutoFit/>
          </a:bodyPr>
          <a:lstStyle/>
          <a:p>
            <a:r>
              <a:rPr lang="pt-BR" sz="2000" b="1" dirty="0">
                <a:solidFill>
                  <a:schemeClr val="accent1"/>
                </a:solidFill>
                <a:latin typeface="Ebrima" panose="02000000000000000000" pitchFamily="2" charset="0"/>
                <a:ea typeface="Ebrima" panose="02000000000000000000" pitchFamily="2" charset="0"/>
                <a:cs typeface="Ebrima" panose="02000000000000000000" pitchFamily="2" charset="0"/>
              </a:rPr>
              <a:t>caio.duarte@sp.senai.br</a:t>
            </a:r>
            <a:endParaRPr lang="pt-BR" sz="2000" b="1" dirty="0">
              <a:solidFill>
                <a:schemeClr val="accent1"/>
              </a:solidFill>
            </a:endParaRPr>
          </a:p>
        </p:txBody>
      </p:sp>
      <p:sp>
        <p:nvSpPr>
          <p:cNvPr id="7" name="CaixaDeTexto 6">
            <a:extLst>
              <a:ext uri="{FF2B5EF4-FFF2-40B4-BE49-F238E27FC236}">
                <a16:creationId xmlns:a16="http://schemas.microsoft.com/office/drawing/2014/main" id="{4E8D95A0-53CF-4A0A-98AE-785D942444C3}"/>
              </a:ext>
            </a:extLst>
          </p:cNvPr>
          <p:cNvSpPr txBox="1"/>
          <p:nvPr/>
        </p:nvSpPr>
        <p:spPr>
          <a:xfrm>
            <a:off x="838200" y="5690972"/>
            <a:ext cx="6104238" cy="400110"/>
          </a:xfrm>
          <a:prstGeom prst="rect">
            <a:avLst/>
          </a:prstGeom>
          <a:noFill/>
        </p:spPr>
        <p:txBody>
          <a:bodyPr wrap="square">
            <a:spAutoFit/>
          </a:bodyPr>
          <a:lstStyle/>
          <a:p>
            <a:r>
              <a:rPr lang="pt-BR" sz="2000" b="1" dirty="0">
                <a:solidFill>
                  <a:schemeClr val="accent1"/>
                </a:solidFill>
                <a:latin typeface="Ebrima" panose="02000000000000000000" pitchFamily="2" charset="0"/>
                <a:ea typeface="Ebrima" panose="02000000000000000000" pitchFamily="2" charset="0"/>
                <a:cs typeface="Ebrima" panose="02000000000000000000" pitchFamily="2" charset="0"/>
              </a:rPr>
              <a:t>Prof.: Caio Malheiros</a:t>
            </a:r>
            <a:endParaRPr lang="pt-BR" sz="2000" b="1" dirty="0">
              <a:solidFill>
                <a:schemeClr val="accent1"/>
              </a:solidFill>
            </a:endParaRPr>
          </a:p>
        </p:txBody>
      </p:sp>
    </p:spTree>
    <p:extLst>
      <p:ext uri="{BB962C8B-B14F-4D97-AF65-F5344CB8AC3E}">
        <p14:creationId xmlns:p14="http://schemas.microsoft.com/office/powerpoint/2010/main" val="303162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F685-63EF-DB05-F9F9-0B3846936538}"/>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E079D1F6-7101-9043-EA31-2B00E6529523}"/>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7B950B97-9F0F-EEE3-BEAF-26AF55278BB6}"/>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6CA1EDDF-459A-01DF-504F-EF9C3B98B3D3}"/>
              </a:ext>
            </a:extLst>
          </p:cNvPr>
          <p:cNvSpPr>
            <a:spLocks noGrp="1"/>
          </p:cNvSpPr>
          <p:nvPr>
            <p:ph idx="1"/>
          </p:nvPr>
        </p:nvSpPr>
        <p:spPr>
          <a:xfrm>
            <a:off x="838201" y="1815686"/>
            <a:ext cx="8087138" cy="4351338"/>
          </a:xfrm>
        </p:spPr>
        <p:txBody>
          <a:bodyPr>
            <a:noAutofit/>
          </a:bodyPr>
          <a:lstStyle/>
          <a:p>
            <a:pPr>
              <a:lnSpc>
                <a:spcPct val="150000"/>
              </a:lnSpc>
            </a:pPr>
            <a:r>
              <a:rPr lang="pt-BR" sz="2400" dirty="0">
                <a:solidFill>
                  <a:schemeClr val="accent1"/>
                </a:solidFill>
              </a:rPr>
              <a:t>Facilita a Comunicação: </a:t>
            </a:r>
          </a:p>
          <a:p>
            <a:pPr>
              <a:lnSpc>
                <a:spcPct val="150000"/>
              </a:lnSpc>
            </a:pPr>
            <a:r>
              <a:rPr lang="pt-BR" sz="2400" dirty="0">
                <a:solidFill>
                  <a:schemeClr val="accent1"/>
                </a:solidFill>
              </a:rPr>
              <a:t>Cria um canal aberto de diálogo entre os stakeholders, o que pode reduzir mal-entendidos futuros.</a:t>
            </a:r>
          </a:p>
          <a:p>
            <a:pPr>
              <a:lnSpc>
                <a:spcPct val="150000"/>
              </a:lnSpc>
            </a:pPr>
            <a:endParaRPr lang="pt-BR" sz="2400" dirty="0">
              <a:solidFill>
                <a:schemeClr val="accent1"/>
              </a:solidFill>
            </a:endParaRPr>
          </a:p>
          <a:p>
            <a:pPr>
              <a:lnSpc>
                <a:spcPct val="150000"/>
              </a:lnSpc>
            </a:pPr>
            <a:endParaRPr lang="pt-BR" sz="2400" dirty="0">
              <a:solidFill>
                <a:schemeClr val="accent1"/>
              </a:solidFill>
            </a:endParaRPr>
          </a:p>
          <a:p>
            <a:pPr>
              <a:lnSpc>
                <a:spcPct val="150000"/>
              </a:lnSpc>
            </a:pPr>
            <a:endParaRPr lang="pt-BR" sz="2400" dirty="0">
              <a:solidFill>
                <a:schemeClr val="accent1"/>
              </a:solidFill>
            </a:endParaRPr>
          </a:p>
        </p:txBody>
      </p:sp>
      <p:pic>
        <p:nvPicPr>
          <p:cNvPr id="7" name="Imagem 6">
            <a:extLst>
              <a:ext uri="{FF2B5EF4-FFF2-40B4-BE49-F238E27FC236}">
                <a16:creationId xmlns:a16="http://schemas.microsoft.com/office/drawing/2014/main" id="{6547F5B6-36F2-62B6-D307-2D00C0470BA5}"/>
              </a:ext>
            </a:extLst>
          </p:cNvPr>
          <p:cNvPicPr>
            <a:picLocks noChangeAspect="1"/>
          </p:cNvPicPr>
          <p:nvPr/>
        </p:nvPicPr>
        <p:blipFill>
          <a:blip r:embed="rId2"/>
          <a:stretch>
            <a:fillRect/>
          </a:stretch>
        </p:blipFill>
        <p:spPr>
          <a:xfrm>
            <a:off x="8925339" y="2410768"/>
            <a:ext cx="2582426" cy="2582426"/>
          </a:xfrm>
          <a:prstGeom prst="rect">
            <a:avLst/>
          </a:prstGeom>
        </p:spPr>
      </p:pic>
    </p:spTree>
    <p:extLst>
      <p:ext uri="{BB962C8B-B14F-4D97-AF65-F5344CB8AC3E}">
        <p14:creationId xmlns:p14="http://schemas.microsoft.com/office/powerpoint/2010/main" val="2743315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C67B4-E447-F4AA-6972-474F9500C47A}"/>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117FA6E2-33B2-24DB-01E3-5BDD3E961826}"/>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4948935D-049A-6803-D5C9-E96AB3EB0EB7}"/>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CFE357D9-CCD3-108E-D089-E9C6FAB6DEA5}"/>
              </a:ext>
            </a:extLst>
          </p:cNvPr>
          <p:cNvSpPr>
            <a:spLocks noGrp="1"/>
          </p:cNvSpPr>
          <p:nvPr>
            <p:ph idx="1"/>
          </p:nvPr>
        </p:nvSpPr>
        <p:spPr>
          <a:xfrm>
            <a:off x="838200" y="1845183"/>
            <a:ext cx="8087138" cy="4351338"/>
          </a:xfrm>
        </p:spPr>
        <p:txBody>
          <a:bodyPr>
            <a:noAutofit/>
          </a:bodyPr>
          <a:lstStyle/>
          <a:p>
            <a:pPr>
              <a:lnSpc>
                <a:spcPct val="150000"/>
              </a:lnSpc>
            </a:pPr>
            <a:r>
              <a:rPr lang="pt-BR" sz="2400" dirty="0">
                <a:solidFill>
                  <a:schemeClr val="accent1"/>
                </a:solidFill>
              </a:rPr>
              <a:t>Como conduzir um Briefing?</a:t>
            </a:r>
          </a:p>
          <a:p>
            <a:pPr marL="457200" indent="-457200">
              <a:lnSpc>
                <a:spcPct val="150000"/>
              </a:lnSpc>
              <a:buFont typeface="+mj-lt"/>
              <a:buAutoNum type="arabicPeriod"/>
            </a:pPr>
            <a:r>
              <a:rPr lang="pt-BR" sz="2400" b="1" dirty="0">
                <a:solidFill>
                  <a:schemeClr val="accent1"/>
                </a:solidFill>
              </a:rPr>
              <a:t>Preparação</a:t>
            </a:r>
          </a:p>
          <a:p>
            <a:pPr marL="457200" indent="-457200">
              <a:lnSpc>
                <a:spcPct val="150000"/>
              </a:lnSpc>
              <a:buFont typeface="+mj-lt"/>
              <a:buAutoNum type="arabicPeriod"/>
            </a:pPr>
            <a:r>
              <a:rPr lang="pt-BR" sz="2400" b="1" dirty="0">
                <a:solidFill>
                  <a:schemeClr val="accent1"/>
                </a:solidFill>
              </a:rPr>
              <a:t>Reunião</a:t>
            </a:r>
          </a:p>
          <a:p>
            <a:pPr marL="457200" indent="-457200">
              <a:lnSpc>
                <a:spcPct val="150000"/>
              </a:lnSpc>
              <a:buFont typeface="+mj-lt"/>
              <a:buAutoNum type="arabicPeriod"/>
            </a:pPr>
            <a:r>
              <a:rPr lang="pt-BR" sz="2400" b="1" dirty="0">
                <a:solidFill>
                  <a:schemeClr val="accent1"/>
                </a:solidFill>
              </a:rPr>
              <a:t>Documentação</a:t>
            </a:r>
          </a:p>
          <a:p>
            <a:pPr marL="457200" indent="-457200">
              <a:lnSpc>
                <a:spcPct val="150000"/>
              </a:lnSpc>
              <a:buFont typeface="+mj-lt"/>
              <a:buAutoNum type="arabicPeriod"/>
            </a:pPr>
            <a:r>
              <a:rPr lang="pt-BR" sz="2400" b="1" dirty="0">
                <a:solidFill>
                  <a:schemeClr val="accent1"/>
                </a:solidFill>
              </a:rPr>
              <a:t>Feedback</a:t>
            </a:r>
          </a:p>
          <a:p>
            <a:pPr>
              <a:lnSpc>
                <a:spcPct val="150000"/>
              </a:lnSpc>
            </a:pPr>
            <a:endParaRPr lang="pt-BR" sz="2400" dirty="0">
              <a:solidFill>
                <a:schemeClr val="accent1"/>
              </a:solidFill>
            </a:endParaRPr>
          </a:p>
          <a:p>
            <a:pPr>
              <a:lnSpc>
                <a:spcPct val="150000"/>
              </a:lnSpc>
            </a:pPr>
            <a:endParaRPr lang="pt-BR" sz="2400" dirty="0">
              <a:solidFill>
                <a:schemeClr val="accent1"/>
              </a:solidFill>
            </a:endParaRPr>
          </a:p>
          <a:p>
            <a:pPr>
              <a:lnSpc>
                <a:spcPct val="150000"/>
              </a:lnSpc>
            </a:pPr>
            <a:endParaRPr lang="pt-BR" sz="2400" dirty="0">
              <a:solidFill>
                <a:schemeClr val="accent1"/>
              </a:solidFill>
            </a:endParaRPr>
          </a:p>
        </p:txBody>
      </p:sp>
      <p:pic>
        <p:nvPicPr>
          <p:cNvPr id="6" name="Imagem 5">
            <a:extLst>
              <a:ext uri="{FF2B5EF4-FFF2-40B4-BE49-F238E27FC236}">
                <a16:creationId xmlns:a16="http://schemas.microsoft.com/office/drawing/2014/main" id="{DD20483E-6C23-5396-A32A-2A6C35323708}"/>
              </a:ext>
            </a:extLst>
          </p:cNvPr>
          <p:cNvPicPr>
            <a:picLocks noChangeAspect="1"/>
          </p:cNvPicPr>
          <p:nvPr/>
        </p:nvPicPr>
        <p:blipFill>
          <a:blip r:embed="rId3"/>
          <a:stretch>
            <a:fillRect/>
          </a:stretch>
        </p:blipFill>
        <p:spPr>
          <a:xfrm>
            <a:off x="5919019" y="1492046"/>
            <a:ext cx="4876800" cy="4876800"/>
          </a:xfrm>
          <a:prstGeom prst="rect">
            <a:avLst/>
          </a:prstGeom>
        </p:spPr>
      </p:pic>
    </p:spTree>
    <p:extLst>
      <p:ext uri="{BB962C8B-B14F-4D97-AF65-F5344CB8AC3E}">
        <p14:creationId xmlns:p14="http://schemas.microsoft.com/office/powerpoint/2010/main" val="4053325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AA42C-4F8C-FE61-F479-4551466F2DF7}"/>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43986BE7-160D-6DF9-EE07-2DDE68FF17C1}"/>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23234D7E-C035-FAAB-6428-6A0DAD63EB44}"/>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35EED921-A16F-7C75-88E4-3FED144EEA2F}"/>
              </a:ext>
            </a:extLst>
          </p:cNvPr>
          <p:cNvSpPr>
            <a:spLocks noGrp="1"/>
          </p:cNvSpPr>
          <p:nvPr>
            <p:ph idx="1"/>
          </p:nvPr>
        </p:nvSpPr>
        <p:spPr>
          <a:xfrm>
            <a:off x="838200" y="1845183"/>
            <a:ext cx="8087138" cy="4351338"/>
          </a:xfrm>
        </p:spPr>
        <p:txBody>
          <a:bodyPr>
            <a:noAutofit/>
          </a:bodyPr>
          <a:lstStyle/>
          <a:p>
            <a:pPr marL="457200" indent="-457200">
              <a:lnSpc>
                <a:spcPct val="150000"/>
              </a:lnSpc>
              <a:buFont typeface="+mj-lt"/>
              <a:buAutoNum type="arabicPeriod"/>
            </a:pPr>
            <a:r>
              <a:rPr lang="pt-BR" sz="2400" b="1" dirty="0">
                <a:solidFill>
                  <a:schemeClr val="accent1"/>
                </a:solidFill>
              </a:rPr>
              <a:t>Preparação</a:t>
            </a:r>
          </a:p>
          <a:p>
            <a:pPr lvl="1">
              <a:lnSpc>
                <a:spcPct val="150000"/>
              </a:lnSpc>
            </a:pPr>
            <a:r>
              <a:rPr lang="pt-BR" sz="2000" dirty="0">
                <a:solidFill>
                  <a:schemeClr val="accent1"/>
                </a:solidFill>
              </a:rPr>
              <a:t>Definir uma agenda clara.</a:t>
            </a:r>
          </a:p>
          <a:p>
            <a:pPr lvl="1">
              <a:lnSpc>
                <a:spcPct val="150000"/>
              </a:lnSpc>
            </a:pPr>
            <a:r>
              <a:rPr lang="pt-BR" sz="2000" dirty="0">
                <a:solidFill>
                  <a:schemeClr val="accent1"/>
                </a:solidFill>
              </a:rPr>
              <a:t>Estabelecer objetivos específicos para o encontro.</a:t>
            </a:r>
          </a:p>
          <a:p>
            <a:pPr lvl="1">
              <a:lnSpc>
                <a:spcPct val="150000"/>
              </a:lnSpc>
            </a:pPr>
            <a:r>
              <a:rPr lang="pt-BR" sz="2000" dirty="0">
                <a:solidFill>
                  <a:schemeClr val="accent1"/>
                </a:solidFill>
              </a:rPr>
              <a:t>Formular perguntas direcionadas para guiar a conversa.</a:t>
            </a:r>
          </a:p>
          <a:p>
            <a:pPr lvl="1">
              <a:lnSpc>
                <a:spcPct val="150000"/>
              </a:lnSpc>
            </a:pPr>
            <a:r>
              <a:rPr lang="pt-BR" sz="2000" dirty="0">
                <a:solidFill>
                  <a:schemeClr val="accent1"/>
                </a:solidFill>
              </a:rPr>
              <a:t>Exemplo: Para um app de gerenciamento de tarefas, discutir funcionalidades, público-alvo, integrações e design.</a:t>
            </a:r>
          </a:p>
        </p:txBody>
      </p:sp>
      <p:pic>
        <p:nvPicPr>
          <p:cNvPr id="6" name="Imagem 5">
            <a:extLst>
              <a:ext uri="{FF2B5EF4-FFF2-40B4-BE49-F238E27FC236}">
                <a16:creationId xmlns:a16="http://schemas.microsoft.com/office/drawing/2014/main" id="{6DE1B126-9FBC-2FDE-67D0-7C0A289A957C}"/>
              </a:ext>
            </a:extLst>
          </p:cNvPr>
          <p:cNvPicPr>
            <a:picLocks noChangeAspect="1"/>
          </p:cNvPicPr>
          <p:nvPr/>
        </p:nvPicPr>
        <p:blipFill>
          <a:blip r:embed="rId3"/>
          <a:stretch>
            <a:fillRect/>
          </a:stretch>
        </p:blipFill>
        <p:spPr>
          <a:xfrm>
            <a:off x="8182895" y="3944631"/>
            <a:ext cx="3704304" cy="3704304"/>
          </a:xfrm>
          <a:prstGeom prst="rect">
            <a:avLst/>
          </a:prstGeom>
        </p:spPr>
      </p:pic>
    </p:spTree>
    <p:extLst>
      <p:ext uri="{BB962C8B-B14F-4D97-AF65-F5344CB8AC3E}">
        <p14:creationId xmlns:p14="http://schemas.microsoft.com/office/powerpoint/2010/main" val="3245542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5D338-9EA0-E70E-193E-849ED7135F01}"/>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3A83981D-50B2-DC31-B11C-963986D815F5}"/>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B500778C-B275-1A56-1E01-308E459A6F79}"/>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13E24F6E-EF34-E098-8434-0811EB5F98C8}"/>
              </a:ext>
            </a:extLst>
          </p:cNvPr>
          <p:cNvSpPr>
            <a:spLocks noGrp="1"/>
          </p:cNvSpPr>
          <p:nvPr>
            <p:ph idx="1"/>
          </p:nvPr>
        </p:nvSpPr>
        <p:spPr>
          <a:xfrm>
            <a:off x="838200" y="1845183"/>
            <a:ext cx="8087138" cy="4351338"/>
          </a:xfrm>
        </p:spPr>
        <p:txBody>
          <a:bodyPr>
            <a:noAutofit/>
          </a:bodyPr>
          <a:lstStyle/>
          <a:p>
            <a:pPr marL="0" indent="0">
              <a:lnSpc>
                <a:spcPct val="150000"/>
              </a:lnSpc>
              <a:buNone/>
            </a:pPr>
            <a:r>
              <a:rPr lang="pt-BR" sz="2400" b="1" dirty="0">
                <a:solidFill>
                  <a:schemeClr val="accent1"/>
                </a:solidFill>
              </a:rPr>
              <a:t>2. Reunião</a:t>
            </a:r>
          </a:p>
          <a:p>
            <a:pPr>
              <a:lnSpc>
                <a:spcPct val="150000"/>
              </a:lnSpc>
            </a:pPr>
            <a:r>
              <a:rPr lang="pt-BR" sz="2400" dirty="0">
                <a:solidFill>
                  <a:schemeClr val="accent1"/>
                </a:solidFill>
              </a:rPr>
              <a:t>Ter um facilitador para conduzir a discussão.</a:t>
            </a:r>
          </a:p>
          <a:p>
            <a:pPr>
              <a:lnSpc>
                <a:spcPct val="150000"/>
              </a:lnSpc>
            </a:pPr>
            <a:r>
              <a:rPr lang="pt-BR" sz="2400" dirty="0">
                <a:solidFill>
                  <a:schemeClr val="accent1"/>
                </a:solidFill>
              </a:rPr>
              <a:t>Garantir participação de todos.</a:t>
            </a:r>
          </a:p>
          <a:p>
            <a:pPr>
              <a:lnSpc>
                <a:spcPct val="150000"/>
              </a:lnSpc>
            </a:pPr>
            <a:r>
              <a:rPr lang="pt-BR" sz="2400" dirty="0">
                <a:solidFill>
                  <a:schemeClr val="accent1"/>
                </a:solidFill>
              </a:rPr>
              <a:t>Anotar cuidadosamente as informações compartilhadas.</a:t>
            </a:r>
          </a:p>
          <a:p>
            <a:pPr>
              <a:lnSpc>
                <a:spcPct val="150000"/>
              </a:lnSpc>
            </a:pPr>
            <a:r>
              <a:rPr lang="pt-BR" sz="2400" dirty="0">
                <a:solidFill>
                  <a:schemeClr val="accent1"/>
                </a:solidFill>
              </a:rPr>
              <a:t>Exemplo: Início com perguntas sobre as necessidades principais do projeto.</a:t>
            </a:r>
          </a:p>
        </p:txBody>
      </p:sp>
      <p:pic>
        <p:nvPicPr>
          <p:cNvPr id="6" name="Imagem 5">
            <a:extLst>
              <a:ext uri="{FF2B5EF4-FFF2-40B4-BE49-F238E27FC236}">
                <a16:creationId xmlns:a16="http://schemas.microsoft.com/office/drawing/2014/main" id="{E0782A3D-11F6-445E-BE72-A7367738D4AC}"/>
              </a:ext>
            </a:extLst>
          </p:cNvPr>
          <p:cNvPicPr>
            <a:picLocks noChangeAspect="1"/>
          </p:cNvPicPr>
          <p:nvPr/>
        </p:nvPicPr>
        <p:blipFill>
          <a:blip r:embed="rId3"/>
          <a:stretch>
            <a:fillRect/>
          </a:stretch>
        </p:blipFill>
        <p:spPr>
          <a:xfrm>
            <a:off x="8182895" y="3944631"/>
            <a:ext cx="3704304" cy="3704304"/>
          </a:xfrm>
          <a:prstGeom prst="rect">
            <a:avLst/>
          </a:prstGeom>
        </p:spPr>
      </p:pic>
    </p:spTree>
    <p:extLst>
      <p:ext uri="{BB962C8B-B14F-4D97-AF65-F5344CB8AC3E}">
        <p14:creationId xmlns:p14="http://schemas.microsoft.com/office/powerpoint/2010/main" val="2228097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92F60-54F7-637B-8A54-5D8D85F5DEB2}"/>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AC556A3-5D61-F5BD-513F-CF386DD232FD}"/>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17E223A-0658-05F7-24C3-64735C9419FF}"/>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6BA31CD1-E196-1483-60BF-3658E6465CBD}"/>
              </a:ext>
            </a:extLst>
          </p:cNvPr>
          <p:cNvSpPr>
            <a:spLocks noGrp="1"/>
          </p:cNvSpPr>
          <p:nvPr>
            <p:ph idx="1"/>
          </p:nvPr>
        </p:nvSpPr>
        <p:spPr>
          <a:xfrm>
            <a:off x="838200" y="1845183"/>
            <a:ext cx="9692148" cy="4351338"/>
          </a:xfrm>
        </p:spPr>
        <p:txBody>
          <a:bodyPr>
            <a:noAutofit/>
          </a:bodyPr>
          <a:lstStyle/>
          <a:p>
            <a:pPr marL="0" indent="0">
              <a:lnSpc>
                <a:spcPct val="150000"/>
              </a:lnSpc>
              <a:buNone/>
            </a:pPr>
            <a:r>
              <a:rPr lang="pt-BR" sz="2400" b="1" dirty="0">
                <a:solidFill>
                  <a:schemeClr val="accent1"/>
                </a:solidFill>
              </a:rPr>
              <a:t>3. Documentação</a:t>
            </a:r>
          </a:p>
          <a:p>
            <a:pPr>
              <a:lnSpc>
                <a:spcPct val="150000"/>
              </a:lnSpc>
            </a:pPr>
            <a:r>
              <a:rPr lang="pt-BR" sz="2400" dirty="0">
                <a:solidFill>
                  <a:schemeClr val="accent1"/>
                </a:solidFill>
              </a:rPr>
              <a:t>Compilar dados da reunião em um documento estruturado.</a:t>
            </a:r>
          </a:p>
          <a:p>
            <a:pPr>
              <a:lnSpc>
                <a:spcPct val="150000"/>
              </a:lnSpc>
            </a:pPr>
            <a:r>
              <a:rPr lang="pt-BR" sz="2400" dirty="0">
                <a:solidFill>
                  <a:schemeClr val="accent1"/>
                </a:solidFill>
              </a:rPr>
              <a:t>Compartilhar o documento com todos os envolvidos para revisão.</a:t>
            </a:r>
          </a:p>
          <a:p>
            <a:pPr>
              <a:lnSpc>
                <a:spcPct val="150000"/>
              </a:lnSpc>
            </a:pPr>
            <a:r>
              <a:rPr lang="pt-BR" sz="2400" dirty="0">
                <a:solidFill>
                  <a:schemeClr val="accent1"/>
                </a:solidFill>
              </a:rPr>
              <a:t>Exemplo: Seções como “Funcionalidades Prioritárias”, “Desafios Identificados” e “Expectativas de Usuários”.</a:t>
            </a:r>
          </a:p>
        </p:txBody>
      </p:sp>
      <p:pic>
        <p:nvPicPr>
          <p:cNvPr id="6" name="Imagem 5">
            <a:extLst>
              <a:ext uri="{FF2B5EF4-FFF2-40B4-BE49-F238E27FC236}">
                <a16:creationId xmlns:a16="http://schemas.microsoft.com/office/drawing/2014/main" id="{6EC6CAA2-90AA-A9A2-7F00-62415BCE43BE}"/>
              </a:ext>
            </a:extLst>
          </p:cNvPr>
          <p:cNvPicPr>
            <a:picLocks noChangeAspect="1"/>
          </p:cNvPicPr>
          <p:nvPr/>
        </p:nvPicPr>
        <p:blipFill>
          <a:blip r:embed="rId3"/>
          <a:stretch>
            <a:fillRect/>
          </a:stretch>
        </p:blipFill>
        <p:spPr>
          <a:xfrm>
            <a:off x="8182895" y="3944631"/>
            <a:ext cx="3704304" cy="3704304"/>
          </a:xfrm>
          <a:prstGeom prst="rect">
            <a:avLst/>
          </a:prstGeom>
        </p:spPr>
      </p:pic>
    </p:spTree>
    <p:extLst>
      <p:ext uri="{BB962C8B-B14F-4D97-AF65-F5344CB8AC3E}">
        <p14:creationId xmlns:p14="http://schemas.microsoft.com/office/powerpoint/2010/main" val="2148325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4650F-3A84-EAEF-315D-378BE70B8BB0}"/>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6124556A-FCCD-9E10-4075-47FDC4B60FBC}"/>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BE4E043F-30AB-38A9-4356-87767B334891}"/>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6BFB9E2C-C2CD-904A-796D-2417F6107F0D}"/>
              </a:ext>
            </a:extLst>
          </p:cNvPr>
          <p:cNvSpPr>
            <a:spLocks noGrp="1"/>
          </p:cNvSpPr>
          <p:nvPr>
            <p:ph idx="1"/>
          </p:nvPr>
        </p:nvSpPr>
        <p:spPr>
          <a:xfrm>
            <a:off x="838200" y="1845183"/>
            <a:ext cx="10380406" cy="4351338"/>
          </a:xfrm>
        </p:spPr>
        <p:txBody>
          <a:bodyPr>
            <a:noAutofit/>
          </a:bodyPr>
          <a:lstStyle/>
          <a:p>
            <a:pPr marL="0" indent="0">
              <a:lnSpc>
                <a:spcPct val="150000"/>
              </a:lnSpc>
              <a:buNone/>
            </a:pPr>
            <a:r>
              <a:rPr lang="pt-BR" sz="2400" b="1" dirty="0">
                <a:solidFill>
                  <a:schemeClr val="accent1"/>
                </a:solidFill>
              </a:rPr>
              <a:t>4. Feedback</a:t>
            </a:r>
          </a:p>
          <a:p>
            <a:pPr>
              <a:lnSpc>
                <a:spcPct val="150000"/>
              </a:lnSpc>
            </a:pPr>
            <a:r>
              <a:rPr lang="pt-BR" sz="2400" dirty="0">
                <a:solidFill>
                  <a:schemeClr val="accent1"/>
                </a:solidFill>
              </a:rPr>
              <a:t>Coletar retorno dos participantes após o compartilhamento do documento.</a:t>
            </a:r>
          </a:p>
          <a:p>
            <a:pPr>
              <a:lnSpc>
                <a:spcPct val="150000"/>
              </a:lnSpc>
            </a:pPr>
            <a:r>
              <a:rPr lang="pt-BR" sz="2400" dirty="0">
                <a:solidFill>
                  <a:schemeClr val="accent1"/>
                </a:solidFill>
              </a:rPr>
              <a:t>Confirmar que as informações estão corretas.</a:t>
            </a:r>
          </a:p>
          <a:p>
            <a:pPr>
              <a:lnSpc>
                <a:spcPct val="150000"/>
              </a:lnSpc>
            </a:pPr>
            <a:r>
              <a:rPr lang="pt-BR" sz="2400" dirty="0">
                <a:solidFill>
                  <a:schemeClr val="accent1"/>
                </a:solidFill>
              </a:rPr>
              <a:t>Garantir que todos se sintam ouvidos e representados.</a:t>
            </a:r>
          </a:p>
        </p:txBody>
      </p:sp>
      <p:pic>
        <p:nvPicPr>
          <p:cNvPr id="6" name="Imagem 5">
            <a:extLst>
              <a:ext uri="{FF2B5EF4-FFF2-40B4-BE49-F238E27FC236}">
                <a16:creationId xmlns:a16="http://schemas.microsoft.com/office/drawing/2014/main" id="{3E2B8164-72CA-CEC1-54A3-055DF6D883B7}"/>
              </a:ext>
            </a:extLst>
          </p:cNvPr>
          <p:cNvPicPr>
            <a:picLocks noChangeAspect="1"/>
          </p:cNvPicPr>
          <p:nvPr/>
        </p:nvPicPr>
        <p:blipFill>
          <a:blip r:embed="rId3"/>
          <a:stretch>
            <a:fillRect/>
          </a:stretch>
        </p:blipFill>
        <p:spPr>
          <a:xfrm>
            <a:off x="8182895" y="3944631"/>
            <a:ext cx="3704304" cy="3704304"/>
          </a:xfrm>
          <a:prstGeom prst="rect">
            <a:avLst/>
          </a:prstGeom>
        </p:spPr>
      </p:pic>
    </p:spTree>
    <p:extLst>
      <p:ext uri="{BB962C8B-B14F-4D97-AF65-F5344CB8AC3E}">
        <p14:creationId xmlns:p14="http://schemas.microsoft.com/office/powerpoint/2010/main" val="1127709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235BE-A817-51A8-6D61-BD61F19BDDEA}"/>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B5FB167F-1C8D-2A90-826A-FA1D6CF5A0ED}"/>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BD8BA535-74C0-0996-8424-2D7F5ED8FB67}"/>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Questionário</a:t>
            </a:r>
          </a:p>
        </p:txBody>
      </p:sp>
      <p:sp>
        <p:nvSpPr>
          <p:cNvPr id="3" name="Espaço Reservado para Conteúdo 2">
            <a:extLst>
              <a:ext uri="{FF2B5EF4-FFF2-40B4-BE49-F238E27FC236}">
                <a16:creationId xmlns:a16="http://schemas.microsoft.com/office/drawing/2014/main" id="{F9D7C44E-2E52-78A3-3CF6-BF33B27EB115}"/>
              </a:ext>
            </a:extLst>
          </p:cNvPr>
          <p:cNvSpPr>
            <a:spLocks noGrp="1"/>
          </p:cNvSpPr>
          <p:nvPr>
            <p:ph idx="1"/>
          </p:nvPr>
        </p:nvSpPr>
        <p:spPr>
          <a:xfrm>
            <a:off x="838199" y="1845183"/>
            <a:ext cx="6437671" cy="4351338"/>
          </a:xfrm>
        </p:spPr>
        <p:txBody>
          <a:bodyPr>
            <a:noAutofit/>
          </a:bodyPr>
          <a:lstStyle/>
          <a:p>
            <a:pPr marL="0" indent="0">
              <a:lnSpc>
                <a:spcPct val="150000"/>
              </a:lnSpc>
              <a:buNone/>
            </a:pPr>
            <a:r>
              <a:rPr lang="pt-BR" sz="2400" dirty="0">
                <a:solidFill>
                  <a:schemeClr val="accent1"/>
                </a:solidFill>
              </a:rPr>
              <a:t>A técnica de questionários é uma abordagem estruturada e eficaz para levantar requisitos, especialmente quando se deseja obter feedback de um grande número de stakeholders. </a:t>
            </a:r>
          </a:p>
          <a:p>
            <a:pPr marL="0" indent="0">
              <a:lnSpc>
                <a:spcPct val="150000"/>
              </a:lnSpc>
              <a:buNone/>
            </a:pPr>
            <a:endParaRPr lang="pt-BR" sz="2400" dirty="0">
              <a:solidFill>
                <a:schemeClr val="accent1"/>
              </a:solidFill>
            </a:endParaRPr>
          </a:p>
        </p:txBody>
      </p:sp>
      <p:pic>
        <p:nvPicPr>
          <p:cNvPr id="8" name="Imagem 7">
            <a:extLst>
              <a:ext uri="{FF2B5EF4-FFF2-40B4-BE49-F238E27FC236}">
                <a16:creationId xmlns:a16="http://schemas.microsoft.com/office/drawing/2014/main" id="{6B5308DC-675C-23E3-A1BB-0A7BED185CB9}"/>
              </a:ext>
            </a:extLst>
          </p:cNvPr>
          <p:cNvPicPr>
            <a:picLocks noChangeAspect="1"/>
          </p:cNvPicPr>
          <p:nvPr/>
        </p:nvPicPr>
        <p:blipFill>
          <a:blip r:embed="rId3"/>
          <a:stretch>
            <a:fillRect/>
          </a:stretch>
        </p:blipFill>
        <p:spPr>
          <a:xfrm>
            <a:off x="7433187" y="1582452"/>
            <a:ext cx="4876800" cy="4876800"/>
          </a:xfrm>
          <a:prstGeom prst="rect">
            <a:avLst/>
          </a:prstGeom>
        </p:spPr>
      </p:pic>
    </p:spTree>
    <p:extLst>
      <p:ext uri="{BB962C8B-B14F-4D97-AF65-F5344CB8AC3E}">
        <p14:creationId xmlns:p14="http://schemas.microsoft.com/office/powerpoint/2010/main" val="4054389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9ACF-FBA7-0DFC-FD27-6A2EFA73B2E9}"/>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B635003E-B413-851C-3E6A-05678C81369F}"/>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4F4EABCC-AF30-CDFB-EF07-8726C3A59E79}"/>
              </a:ext>
            </a:extLst>
          </p:cNvPr>
          <p:cNvSpPr>
            <a:spLocks noGrp="1"/>
          </p:cNvSpPr>
          <p:nvPr>
            <p:ph type="title"/>
          </p:nvPr>
        </p:nvSpPr>
        <p:spPr/>
        <p:txBody>
          <a:bodyPr>
            <a:normAutofit fontScale="90000"/>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Levantamento orientado a pontos de vista</a:t>
            </a:r>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endParaRPr lang="pt-BR" sz="3600"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3" name="Espaço Reservado para Conteúdo 2">
            <a:extLst>
              <a:ext uri="{FF2B5EF4-FFF2-40B4-BE49-F238E27FC236}">
                <a16:creationId xmlns:a16="http://schemas.microsoft.com/office/drawing/2014/main" id="{E58D5E1F-F665-34C4-6ADD-6B75F62AFE4A}"/>
              </a:ext>
            </a:extLst>
          </p:cNvPr>
          <p:cNvSpPr>
            <a:spLocks noGrp="1"/>
          </p:cNvSpPr>
          <p:nvPr>
            <p:ph idx="1"/>
          </p:nvPr>
        </p:nvSpPr>
        <p:spPr>
          <a:xfrm>
            <a:off x="838199" y="1845183"/>
            <a:ext cx="6437671" cy="4351338"/>
          </a:xfrm>
        </p:spPr>
        <p:txBody>
          <a:bodyPr>
            <a:noAutofit/>
          </a:bodyPr>
          <a:lstStyle/>
          <a:p>
            <a:pPr marL="0" indent="0">
              <a:lnSpc>
                <a:spcPct val="150000"/>
              </a:lnSpc>
              <a:buNone/>
            </a:pPr>
            <a:r>
              <a:rPr lang="pt-BR" sz="2400" dirty="0">
                <a:solidFill>
                  <a:schemeClr val="accent1"/>
                </a:solidFill>
              </a:rPr>
              <a:t>Essa técnica envolve a coleta de requisitos a partir de diferentes perspectivas, levando em conta os diversos interesses e necessidades dos stakeholders. </a:t>
            </a:r>
          </a:p>
          <a:p>
            <a:pPr marL="0" indent="0">
              <a:lnSpc>
                <a:spcPct val="150000"/>
              </a:lnSpc>
              <a:buNone/>
            </a:pPr>
            <a:endParaRPr lang="pt-BR" sz="2400" dirty="0">
              <a:solidFill>
                <a:schemeClr val="accent1"/>
              </a:solidFill>
            </a:endParaRPr>
          </a:p>
          <a:p>
            <a:pPr marL="0" indent="0">
              <a:lnSpc>
                <a:spcPct val="150000"/>
              </a:lnSpc>
              <a:buNone/>
            </a:pPr>
            <a:r>
              <a:rPr lang="pt-BR" sz="2400" dirty="0">
                <a:solidFill>
                  <a:schemeClr val="accent1"/>
                </a:solidFill>
              </a:rPr>
              <a:t>A ideia é garantir que todos os pontos de vista sejam considerados, promovendo uma visão holística do sistema a ser desenvolvido.</a:t>
            </a:r>
          </a:p>
          <a:p>
            <a:pPr marL="0" indent="0">
              <a:lnSpc>
                <a:spcPct val="150000"/>
              </a:lnSpc>
              <a:buNone/>
            </a:pPr>
            <a:endParaRPr lang="pt-BR" sz="2400" dirty="0">
              <a:solidFill>
                <a:schemeClr val="accent1"/>
              </a:solidFill>
            </a:endParaRPr>
          </a:p>
        </p:txBody>
      </p:sp>
      <p:pic>
        <p:nvPicPr>
          <p:cNvPr id="10" name="Imagem 9">
            <a:extLst>
              <a:ext uri="{FF2B5EF4-FFF2-40B4-BE49-F238E27FC236}">
                <a16:creationId xmlns:a16="http://schemas.microsoft.com/office/drawing/2014/main" id="{8635B2C6-FAD5-08AF-0475-130FCA2495BE}"/>
              </a:ext>
            </a:extLst>
          </p:cNvPr>
          <p:cNvPicPr>
            <a:picLocks noChangeAspect="1"/>
          </p:cNvPicPr>
          <p:nvPr/>
        </p:nvPicPr>
        <p:blipFill>
          <a:blip r:embed="rId3"/>
          <a:stretch>
            <a:fillRect/>
          </a:stretch>
        </p:blipFill>
        <p:spPr>
          <a:xfrm>
            <a:off x="8039531" y="2483427"/>
            <a:ext cx="3428140" cy="3428140"/>
          </a:xfrm>
          <a:prstGeom prst="rect">
            <a:avLst/>
          </a:prstGeom>
        </p:spPr>
      </p:pic>
    </p:spTree>
    <p:extLst>
      <p:ext uri="{BB962C8B-B14F-4D97-AF65-F5344CB8AC3E}">
        <p14:creationId xmlns:p14="http://schemas.microsoft.com/office/powerpoint/2010/main" val="3679213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645C-9C51-49B6-5ADC-BEEA009402E5}"/>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CA8D9E23-A929-AD46-C180-71388CAB3F3C}"/>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4E11A8C-64E6-9F1F-3C4A-BB42D0523808}"/>
              </a:ext>
            </a:extLst>
          </p:cNvPr>
          <p:cNvSpPr>
            <a:spLocks noGrp="1"/>
          </p:cNvSpPr>
          <p:nvPr>
            <p:ph type="title"/>
          </p:nvPr>
        </p:nvSpPr>
        <p:spPr/>
        <p:txBody>
          <a:bodyPr>
            <a:normAutofit fontScale="90000"/>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Etnografia (observação)</a:t>
            </a:r>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endParaRPr lang="pt-BR" sz="3600" b="1" dirty="0">
              <a:solidFill>
                <a:schemeClr val="bg1"/>
              </a:solidFill>
              <a:latin typeface="Ebrima" panose="02000000000000000000" pitchFamily="2" charset="0"/>
              <a:ea typeface="Ebrima" panose="02000000000000000000" pitchFamily="2" charset="0"/>
              <a:cs typeface="Ebrima" panose="02000000000000000000" pitchFamily="2" charset="0"/>
            </a:endParaRPr>
          </a:p>
        </p:txBody>
      </p:sp>
      <p:sp>
        <p:nvSpPr>
          <p:cNvPr id="3" name="Espaço Reservado para Conteúdo 2">
            <a:extLst>
              <a:ext uri="{FF2B5EF4-FFF2-40B4-BE49-F238E27FC236}">
                <a16:creationId xmlns:a16="http://schemas.microsoft.com/office/drawing/2014/main" id="{CAE5A7F6-772D-3051-89E6-FE4846CAFC6B}"/>
              </a:ext>
            </a:extLst>
          </p:cNvPr>
          <p:cNvSpPr>
            <a:spLocks noGrp="1"/>
          </p:cNvSpPr>
          <p:nvPr>
            <p:ph idx="1"/>
          </p:nvPr>
        </p:nvSpPr>
        <p:spPr>
          <a:xfrm>
            <a:off x="838199" y="1845183"/>
            <a:ext cx="6437671" cy="4351338"/>
          </a:xfrm>
        </p:spPr>
        <p:txBody>
          <a:bodyPr>
            <a:noAutofit/>
          </a:bodyPr>
          <a:lstStyle/>
          <a:p>
            <a:pPr marL="0" indent="0">
              <a:lnSpc>
                <a:spcPct val="150000"/>
              </a:lnSpc>
              <a:buNone/>
            </a:pPr>
            <a:r>
              <a:rPr lang="pt-BR" sz="2400" dirty="0">
                <a:solidFill>
                  <a:schemeClr val="accent1"/>
                </a:solidFill>
              </a:rPr>
              <a:t>A etnografia, ou observação, consiste em acompanhar os usuários em seu ambiente de trabalho para entender melhor suas interações e necessidades. </a:t>
            </a:r>
          </a:p>
          <a:p>
            <a:pPr marL="0" indent="0">
              <a:lnSpc>
                <a:spcPct val="150000"/>
              </a:lnSpc>
              <a:buNone/>
            </a:pPr>
            <a:endParaRPr lang="pt-BR" sz="2400" dirty="0">
              <a:solidFill>
                <a:schemeClr val="accent1"/>
              </a:solidFill>
            </a:endParaRPr>
          </a:p>
          <a:p>
            <a:pPr marL="0" indent="0">
              <a:lnSpc>
                <a:spcPct val="150000"/>
              </a:lnSpc>
              <a:buNone/>
            </a:pPr>
            <a:r>
              <a:rPr lang="pt-BR" sz="2400" dirty="0">
                <a:solidFill>
                  <a:schemeClr val="accent1"/>
                </a:solidFill>
              </a:rPr>
              <a:t>Essa técnica permite captar aspectos que podem não ser verbalizados em entrevistas, revelando insights valiosos sobre o uso do sistema.</a:t>
            </a:r>
          </a:p>
        </p:txBody>
      </p:sp>
      <p:pic>
        <p:nvPicPr>
          <p:cNvPr id="8" name="Imagem 7">
            <a:extLst>
              <a:ext uri="{FF2B5EF4-FFF2-40B4-BE49-F238E27FC236}">
                <a16:creationId xmlns:a16="http://schemas.microsoft.com/office/drawing/2014/main" id="{EA95DA5D-2A76-B475-B2D4-5A2F714AF32D}"/>
              </a:ext>
            </a:extLst>
          </p:cNvPr>
          <p:cNvPicPr>
            <a:picLocks noChangeAspect="1"/>
          </p:cNvPicPr>
          <p:nvPr/>
        </p:nvPicPr>
        <p:blipFill>
          <a:blip r:embed="rId3"/>
          <a:stretch>
            <a:fillRect/>
          </a:stretch>
        </p:blipFill>
        <p:spPr>
          <a:xfrm>
            <a:off x="8312727" y="2614615"/>
            <a:ext cx="2812473" cy="2812473"/>
          </a:xfrm>
          <a:prstGeom prst="rect">
            <a:avLst/>
          </a:prstGeom>
        </p:spPr>
      </p:pic>
    </p:spTree>
    <p:extLst>
      <p:ext uri="{BB962C8B-B14F-4D97-AF65-F5344CB8AC3E}">
        <p14:creationId xmlns:p14="http://schemas.microsoft.com/office/powerpoint/2010/main" val="1032157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97C73-6DFA-D9A6-7D3C-7783BDC773C1}"/>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3B49C96B-A18C-50F5-D5DA-10D20D5CFB8B}"/>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57DBF488-ABFE-EB2A-0884-874BAA9DA076}"/>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Entrevista</a:t>
            </a:r>
          </a:p>
        </p:txBody>
      </p:sp>
      <p:sp>
        <p:nvSpPr>
          <p:cNvPr id="3" name="Espaço Reservado para Conteúdo 2">
            <a:extLst>
              <a:ext uri="{FF2B5EF4-FFF2-40B4-BE49-F238E27FC236}">
                <a16:creationId xmlns:a16="http://schemas.microsoft.com/office/drawing/2014/main" id="{9308BC3D-56B7-B5FC-765D-D0AFA6A5DB94}"/>
              </a:ext>
            </a:extLst>
          </p:cNvPr>
          <p:cNvSpPr>
            <a:spLocks noGrp="1"/>
          </p:cNvSpPr>
          <p:nvPr>
            <p:ph idx="1"/>
          </p:nvPr>
        </p:nvSpPr>
        <p:spPr>
          <a:xfrm>
            <a:off x="838199" y="1845183"/>
            <a:ext cx="6437671" cy="4351338"/>
          </a:xfrm>
        </p:spPr>
        <p:txBody>
          <a:bodyPr>
            <a:noAutofit/>
          </a:bodyPr>
          <a:lstStyle/>
          <a:p>
            <a:pPr marL="0" indent="0">
              <a:lnSpc>
                <a:spcPct val="150000"/>
              </a:lnSpc>
              <a:buNone/>
            </a:pPr>
            <a:r>
              <a:rPr lang="pt-BR" sz="2000" dirty="0">
                <a:solidFill>
                  <a:schemeClr val="accent1"/>
                </a:solidFill>
              </a:rPr>
              <a:t>As entrevistas são uma técnica clássica de levantamento de requisitos. Através de conversas diretas com stakeholders, é possível obter informações detalhadas sobre suas necessidades e expectativas.</a:t>
            </a:r>
          </a:p>
          <a:p>
            <a:pPr marL="0" indent="0">
              <a:lnSpc>
                <a:spcPct val="150000"/>
              </a:lnSpc>
              <a:buNone/>
            </a:pPr>
            <a:endParaRPr lang="pt-BR" sz="2000" dirty="0">
              <a:solidFill>
                <a:schemeClr val="accent1"/>
              </a:solidFill>
            </a:endParaRPr>
          </a:p>
          <a:p>
            <a:pPr marL="0" indent="0">
              <a:lnSpc>
                <a:spcPct val="150000"/>
              </a:lnSpc>
              <a:buNone/>
            </a:pPr>
            <a:r>
              <a:rPr lang="pt-BR" sz="2000" dirty="0">
                <a:solidFill>
                  <a:schemeClr val="accent1"/>
                </a:solidFill>
              </a:rPr>
              <a:t> As entrevistas podem ser estruturadas, </a:t>
            </a:r>
            <a:r>
              <a:rPr lang="pt-BR" sz="2000" dirty="0" err="1">
                <a:solidFill>
                  <a:schemeClr val="accent1"/>
                </a:solidFill>
              </a:rPr>
              <a:t>semi-estruturadas</a:t>
            </a:r>
            <a:r>
              <a:rPr lang="pt-BR" sz="2000" dirty="0">
                <a:solidFill>
                  <a:schemeClr val="accent1"/>
                </a:solidFill>
              </a:rPr>
              <a:t> ou não estruturadas, dependendo do grau de flexibilidade desejado.</a:t>
            </a:r>
          </a:p>
          <a:p>
            <a:pPr marL="0" indent="0">
              <a:lnSpc>
                <a:spcPct val="150000"/>
              </a:lnSpc>
              <a:buNone/>
            </a:pPr>
            <a:endParaRPr lang="pt-BR" sz="2000" dirty="0">
              <a:solidFill>
                <a:schemeClr val="accent1"/>
              </a:solidFill>
            </a:endParaRPr>
          </a:p>
        </p:txBody>
      </p:sp>
      <p:pic>
        <p:nvPicPr>
          <p:cNvPr id="12" name="Imagem 11">
            <a:extLst>
              <a:ext uri="{FF2B5EF4-FFF2-40B4-BE49-F238E27FC236}">
                <a16:creationId xmlns:a16="http://schemas.microsoft.com/office/drawing/2014/main" id="{7F724CF8-6B91-82F7-EDED-C31162A0D3A9}"/>
              </a:ext>
            </a:extLst>
          </p:cNvPr>
          <p:cNvPicPr>
            <a:picLocks noChangeAspect="1"/>
          </p:cNvPicPr>
          <p:nvPr/>
        </p:nvPicPr>
        <p:blipFill>
          <a:blip r:embed="rId3"/>
          <a:stretch>
            <a:fillRect/>
          </a:stretch>
        </p:blipFill>
        <p:spPr>
          <a:xfrm>
            <a:off x="7348606" y="1690688"/>
            <a:ext cx="4876800" cy="4876800"/>
          </a:xfrm>
          <a:prstGeom prst="rect">
            <a:avLst/>
          </a:prstGeom>
        </p:spPr>
      </p:pic>
    </p:spTree>
    <p:extLst>
      <p:ext uri="{BB962C8B-B14F-4D97-AF65-F5344CB8AC3E}">
        <p14:creationId xmlns:p14="http://schemas.microsoft.com/office/powerpoint/2010/main" val="1447344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E75F1-2B0F-07A3-F67F-BC375462DD5C}"/>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8610B51F-3A33-CF9C-484E-4675A2547413}"/>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09ED45E7-E817-B2CF-5E01-0EC0AF517C05}"/>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Definição</a:t>
            </a:r>
          </a:p>
        </p:txBody>
      </p:sp>
      <p:sp>
        <p:nvSpPr>
          <p:cNvPr id="3" name="Espaço Reservado para Conteúdo 2">
            <a:extLst>
              <a:ext uri="{FF2B5EF4-FFF2-40B4-BE49-F238E27FC236}">
                <a16:creationId xmlns:a16="http://schemas.microsoft.com/office/drawing/2014/main" id="{45438BA4-A5AB-823C-73D2-009D84F17B57}"/>
              </a:ext>
            </a:extLst>
          </p:cNvPr>
          <p:cNvSpPr>
            <a:spLocks noGrp="1"/>
          </p:cNvSpPr>
          <p:nvPr>
            <p:ph idx="1"/>
          </p:nvPr>
        </p:nvSpPr>
        <p:spPr>
          <a:xfrm>
            <a:off x="838199" y="1825625"/>
            <a:ext cx="10740888" cy="4351338"/>
          </a:xfrm>
        </p:spPr>
        <p:txBody>
          <a:bodyPr>
            <a:noAutofit/>
          </a:bodyPr>
          <a:lstStyle/>
          <a:p>
            <a:pPr>
              <a:lnSpc>
                <a:spcPct val="150000"/>
              </a:lnSpc>
            </a:pPr>
            <a:r>
              <a:rPr lang="pt-BR" dirty="0">
                <a:solidFill>
                  <a:schemeClr val="accent1"/>
                </a:solidFill>
              </a:rPr>
              <a:t>Lembram a diferença entre </a:t>
            </a:r>
            <a:r>
              <a:rPr lang="pt-BR" b="1" dirty="0">
                <a:solidFill>
                  <a:schemeClr val="accent1"/>
                </a:solidFill>
              </a:rPr>
              <a:t>Requisitos de Usuário</a:t>
            </a:r>
            <a:r>
              <a:rPr lang="pt-BR" dirty="0">
                <a:solidFill>
                  <a:schemeClr val="accent1"/>
                </a:solidFill>
              </a:rPr>
              <a:t> e </a:t>
            </a:r>
            <a:r>
              <a:rPr lang="pt-BR" b="1" dirty="0">
                <a:solidFill>
                  <a:schemeClr val="accent1"/>
                </a:solidFill>
              </a:rPr>
              <a:t>de Sistema?</a:t>
            </a:r>
          </a:p>
          <a:p>
            <a:pPr>
              <a:lnSpc>
                <a:spcPct val="150000"/>
              </a:lnSpc>
            </a:pPr>
            <a:endParaRPr lang="pt-BR" sz="2400" dirty="0">
              <a:solidFill>
                <a:schemeClr val="accent1"/>
              </a:solidFill>
            </a:endParaRPr>
          </a:p>
        </p:txBody>
      </p:sp>
      <p:pic>
        <p:nvPicPr>
          <p:cNvPr id="2050" name="Picture 2">
            <a:extLst>
              <a:ext uri="{FF2B5EF4-FFF2-40B4-BE49-F238E27FC236}">
                <a16:creationId xmlns:a16="http://schemas.microsoft.com/office/drawing/2014/main" id="{F12755B7-58B9-92D6-FF5D-781BE52F2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277" y="2798800"/>
            <a:ext cx="7888356" cy="240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763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F7884-A1CB-FB94-0D8F-595EC722B88D}"/>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07720E96-1501-47AE-694A-30AFEC1942A3}"/>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2A44CE55-BCA5-F80F-DFC3-7AEB4BC3464B}"/>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Brainstorming</a:t>
            </a:r>
          </a:p>
        </p:txBody>
      </p:sp>
      <p:sp>
        <p:nvSpPr>
          <p:cNvPr id="3" name="Espaço Reservado para Conteúdo 2">
            <a:extLst>
              <a:ext uri="{FF2B5EF4-FFF2-40B4-BE49-F238E27FC236}">
                <a16:creationId xmlns:a16="http://schemas.microsoft.com/office/drawing/2014/main" id="{171682E9-8B43-1C15-6774-E5E50AD71E23}"/>
              </a:ext>
            </a:extLst>
          </p:cNvPr>
          <p:cNvSpPr>
            <a:spLocks noGrp="1"/>
          </p:cNvSpPr>
          <p:nvPr>
            <p:ph idx="1"/>
          </p:nvPr>
        </p:nvSpPr>
        <p:spPr>
          <a:xfrm>
            <a:off x="838199" y="1845183"/>
            <a:ext cx="6437671" cy="4351338"/>
          </a:xfrm>
        </p:spPr>
        <p:txBody>
          <a:bodyPr>
            <a:noAutofit/>
          </a:bodyPr>
          <a:lstStyle/>
          <a:p>
            <a:pPr marL="0" indent="0">
              <a:lnSpc>
                <a:spcPct val="150000"/>
              </a:lnSpc>
              <a:buNone/>
            </a:pPr>
            <a:r>
              <a:rPr lang="pt-BR" sz="2000" dirty="0">
                <a:solidFill>
                  <a:schemeClr val="accent1"/>
                </a:solidFill>
              </a:rPr>
              <a:t>O brainstorming é uma técnica criativa que envolve a geração de ideias em grupo. Durante essa atividade, os participantes são encorajados a compartilhar suas opiniões e sugestões sobre requisitos de forma livre, sem críticas imediatas. </a:t>
            </a:r>
          </a:p>
          <a:p>
            <a:pPr marL="0" indent="0">
              <a:lnSpc>
                <a:spcPct val="150000"/>
              </a:lnSpc>
              <a:buNone/>
            </a:pPr>
            <a:endParaRPr lang="pt-BR" sz="2000" dirty="0">
              <a:solidFill>
                <a:schemeClr val="accent1"/>
              </a:solidFill>
            </a:endParaRPr>
          </a:p>
          <a:p>
            <a:pPr marL="0" indent="0">
              <a:lnSpc>
                <a:spcPct val="150000"/>
              </a:lnSpc>
              <a:buNone/>
            </a:pPr>
            <a:r>
              <a:rPr lang="pt-BR" sz="2000" dirty="0">
                <a:solidFill>
                  <a:schemeClr val="accent1"/>
                </a:solidFill>
              </a:rPr>
              <a:t>Essa abordagem pode resultar em ideias inovadoras e soluções que talvez não fossem consideradas em outros métodos.</a:t>
            </a:r>
          </a:p>
          <a:p>
            <a:pPr marL="0" indent="0">
              <a:lnSpc>
                <a:spcPct val="150000"/>
              </a:lnSpc>
              <a:buNone/>
            </a:pPr>
            <a:endParaRPr lang="pt-BR" sz="2000" dirty="0">
              <a:solidFill>
                <a:schemeClr val="accent1"/>
              </a:solidFill>
            </a:endParaRPr>
          </a:p>
        </p:txBody>
      </p:sp>
      <p:pic>
        <p:nvPicPr>
          <p:cNvPr id="7" name="Imagem 6">
            <a:extLst>
              <a:ext uri="{FF2B5EF4-FFF2-40B4-BE49-F238E27FC236}">
                <a16:creationId xmlns:a16="http://schemas.microsoft.com/office/drawing/2014/main" id="{5600C83A-DBE7-FE55-31D3-EC0B9AAC6B10}"/>
              </a:ext>
            </a:extLst>
          </p:cNvPr>
          <p:cNvPicPr>
            <a:picLocks noChangeAspect="1"/>
          </p:cNvPicPr>
          <p:nvPr/>
        </p:nvPicPr>
        <p:blipFill>
          <a:blip r:embed="rId3"/>
          <a:stretch>
            <a:fillRect/>
          </a:stretch>
        </p:blipFill>
        <p:spPr>
          <a:xfrm>
            <a:off x="7803573" y="2265217"/>
            <a:ext cx="3363191" cy="3363191"/>
          </a:xfrm>
          <a:prstGeom prst="rect">
            <a:avLst/>
          </a:prstGeom>
        </p:spPr>
      </p:pic>
    </p:spTree>
    <p:extLst>
      <p:ext uri="{BB962C8B-B14F-4D97-AF65-F5344CB8AC3E}">
        <p14:creationId xmlns:p14="http://schemas.microsoft.com/office/powerpoint/2010/main" val="419077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091C9-EE96-B3C1-F4DA-84DDBB1BDCD7}"/>
            </a:ext>
          </a:extLst>
        </p:cNvPr>
        <p:cNvGrpSpPr/>
        <p:nvPr/>
      </p:nvGrpSpPr>
      <p:grpSpPr>
        <a:xfrm>
          <a:off x="0" y="0"/>
          <a:ext cx="0" cy="0"/>
          <a:chOff x="0" y="0"/>
          <a:chExt cx="0" cy="0"/>
        </a:xfrm>
      </p:grpSpPr>
      <p:sp>
        <p:nvSpPr>
          <p:cNvPr id="5" name="Retângulo 4">
            <a:extLst>
              <a:ext uri="{FF2B5EF4-FFF2-40B4-BE49-F238E27FC236}">
                <a16:creationId xmlns:a16="http://schemas.microsoft.com/office/drawing/2014/main" id="{8D89D12B-7215-BCC7-2C4E-E9BF28813E6E}"/>
              </a:ext>
            </a:extLst>
          </p:cNvPr>
          <p:cNvSpPr/>
          <p:nvPr/>
        </p:nvSpPr>
        <p:spPr>
          <a:xfrm>
            <a:off x="0" y="1688126"/>
            <a:ext cx="12192000" cy="2757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Título 1">
            <a:extLst>
              <a:ext uri="{FF2B5EF4-FFF2-40B4-BE49-F238E27FC236}">
                <a16:creationId xmlns:a16="http://schemas.microsoft.com/office/drawing/2014/main" id="{5FA5BE82-75C2-4113-CB23-5FBEC60AC143}"/>
              </a:ext>
            </a:extLst>
          </p:cNvPr>
          <p:cNvSpPr>
            <a:spLocks noGrp="1"/>
          </p:cNvSpPr>
          <p:nvPr>
            <p:ph type="title"/>
          </p:nvPr>
        </p:nvSpPr>
        <p:spPr>
          <a:xfrm>
            <a:off x="838200" y="2451294"/>
            <a:ext cx="10515600" cy="1325563"/>
          </a:xfrm>
        </p:spPr>
        <p:txBody>
          <a:bodyPr/>
          <a:lstStyle/>
          <a:p>
            <a:pPr algn="ctr"/>
            <a:r>
              <a:rPr lang="pt-BR" b="1" dirty="0">
                <a:solidFill>
                  <a:schemeClr val="bg1"/>
                </a:solidFill>
                <a:latin typeface="Ebrima" panose="02000000000000000000" pitchFamily="2" charset="0"/>
                <a:ea typeface="Ebrima" panose="02000000000000000000" pitchFamily="2" charset="0"/>
                <a:cs typeface="Ebrima" panose="02000000000000000000" pitchFamily="2" charset="0"/>
              </a:rPr>
              <a:t>Dúvidas?</a:t>
            </a:r>
            <a:br>
              <a:rPr lang="pt-BR"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b="1" dirty="0">
                <a:solidFill>
                  <a:schemeClr val="bg1"/>
                </a:solidFill>
                <a:latin typeface="Ebrima" panose="02000000000000000000" pitchFamily="2" charset="0"/>
                <a:ea typeface="Ebrima" panose="02000000000000000000" pitchFamily="2" charset="0"/>
                <a:cs typeface="Ebrima" panose="02000000000000000000" pitchFamily="2" charset="0"/>
              </a:rPr>
              <a:t>Ótimo dia para todos!</a:t>
            </a:r>
          </a:p>
        </p:txBody>
      </p:sp>
    </p:spTree>
    <p:extLst>
      <p:ext uri="{BB962C8B-B14F-4D97-AF65-F5344CB8AC3E}">
        <p14:creationId xmlns:p14="http://schemas.microsoft.com/office/powerpoint/2010/main" val="505163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29B38-FF6B-073D-57CB-7C5FC3397309}"/>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3CE50750-4777-3277-9745-75A9335456E0}"/>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491AD089-EC9F-378C-B384-48F929B9FD9F}"/>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Requisitos de Usuário</a:t>
            </a:r>
          </a:p>
        </p:txBody>
      </p:sp>
      <p:sp>
        <p:nvSpPr>
          <p:cNvPr id="3" name="Espaço Reservado para Conteúdo 2">
            <a:extLst>
              <a:ext uri="{FF2B5EF4-FFF2-40B4-BE49-F238E27FC236}">
                <a16:creationId xmlns:a16="http://schemas.microsoft.com/office/drawing/2014/main" id="{D106A90C-BFA4-1ADD-EF1A-C040DBD6004C}"/>
              </a:ext>
            </a:extLst>
          </p:cNvPr>
          <p:cNvSpPr>
            <a:spLocks noGrp="1"/>
          </p:cNvSpPr>
          <p:nvPr>
            <p:ph idx="1"/>
          </p:nvPr>
        </p:nvSpPr>
        <p:spPr>
          <a:xfrm>
            <a:off x="838200" y="1815686"/>
            <a:ext cx="6795053" cy="4351338"/>
          </a:xfrm>
        </p:spPr>
        <p:txBody>
          <a:bodyPr>
            <a:noAutofit/>
          </a:bodyPr>
          <a:lstStyle/>
          <a:p>
            <a:pPr>
              <a:lnSpc>
                <a:spcPct val="150000"/>
              </a:lnSpc>
            </a:pPr>
            <a:r>
              <a:rPr lang="pt-BR" sz="2400" b="1" dirty="0">
                <a:solidFill>
                  <a:schemeClr val="accent1"/>
                </a:solidFill>
              </a:rPr>
              <a:t>Requisitos de usuário</a:t>
            </a:r>
            <a:r>
              <a:rPr lang="pt-BR" sz="2400" dirty="0">
                <a:solidFill>
                  <a:schemeClr val="accent1"/>
                </a:solidFill>
              </a:rPr>
              <a:t>: </a:t>
            </a:r>
            <a:r>
              <a:rPr lang="pt-BR" sz="2400" b="1" dirty="0">
                <a:solidFill>
                  <a:schemeClr val="accent1"/>
                </a:solidFill>
              </a:rPr>
              <a:t>são as declarações do usuário.</a:t>
            </a:r>
            <a:r>
              <a:rPr lang="pt-BR" sz="2400" dirty="0">
                <a:solidFill>
                  <a:schemeClr val="accent1"/>
                </a:solidFill>
              </a:rPr>
              <a:t> </a:t>
            </a:r>
            <a:r>
              <a:rPr lang="pt-BR" sz="2400" b="1" dirty="0">
                <a:solidFill>
                  <a:schemeClr val="accent1"/>
                </a:solidFill>
              </a:rPr>
              <a:t>Escrito em linguagem (natural) </a:t>
            </a:r>
            <a:r>
              <a:rPr lang="pt-BR" sz="2400" dirty="0">
                <a:solidFill>
                  <a:schemeClr val="accent1"/>
                </a:solidFill>
              </a:rPr>
              <a:t>simples ou em diagramas, que descrevem os serviços esperados do sistema e suas restrições.</a:t>
            </a:r>
          </a:p>
          <a:p>
            <a:pPr>
              <a:lnSpc>
                <a:spcPct val="150000"/>
              </a:lnSpc>
            </a:pPr>
            <a:endParaRPr lang="pt-BR" sz="2400" dirty="0">
              <a:solidFill>
                <a:schemeClr val="accent1"/>
              </a:solidFill>
            </a:endParaRPr>
          </a:p>
        </p:txBody>
      </p:sp>
      <p:pic>
        <p:nvPicPr>
          <p:cNvPr id="7" name="Imagem 6">
            <a:extLst>
              <a:ext uri="{FF2B5EF4-FFF2-40B4-BE49-F238E27FC236}">
                <a16:creationId xmlns:a16="http://schemas.microsoft.com/office/drawing/2014/main" id="{D5C36838-458E-3CE3-AF79-8440308B996F}"/>
              </a:ext>
            </a:extLst>
          </p:cNvPr>
          <p:cNvPicPr>
            <a:picLocks noChangeAspect="1"/>
          </p:cNvPicPr>
          <p:nvPr/>
        </p:nvPicPr>
        <p:blipFill>
          <a:blip r:embed="rId2"/>
          <a:stretch>
            <a:fillRect/>
          </a:stretch>
        </p:blipFill>
        <p:spPr>
          <a:xfrm>
            <a:off x="8140147" y="1901686"/>
            <a:ext cx="3756991" cy="3756991"/>
          </a:xfrm>
          <a:prstGeom prst="rect">
            <a:avLst/>
          </a:prstGeom>
        </p:spPr>
      </p:pic>
    </p:spTree>
    <p:extLst>
      <p:ext uri="{BB962C8B-B14F-4D97-AF65-F5344CB8AC3E}">
        <p14:creationId xmlns:p14="http://schemas.microsoft.com/office/powerpoint/2010/main" val="252580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7FAD6-C755-B82F-2432-CA9445FBBB48}"/>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07440ECB-3AC9-7C0B-0880-01C017450090}"/>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724AA958-E40B-6CDB-DAFE-42BE0CA73593}"/>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Requisitos de Sistema</a:t>
            </a:r>
          </a:p>
        </p:txBody>
      </p:sp>
      <p:sp>
        <p:nvSpPr>
          <p:cNvPr id="3" name="Espaço Reservado para Conteúdo 2">
            <a:extLst>
              <a:ext uri="{FF2B5EF4-FFF2-40B4-BE49-F238E27FC236}">
                <a16:creationId xmlns:a16="http://schemas.microsoft.com/office/drawing/2014/main" id="{B68EB24B-C641-F0DF-5261-76F9F8CF8C71}"/>
              </a:ext>
            </a:extLst>
          </p:cNvPr>
          <p:cNvSpPr>
            <a:spLocks noGrp="1"/>
          </p:cNvSpPr>
          <p:nvPr>
            <p:ph idx="1"/>
          </p:nvPr>
        </p:nvSpPr>
        <p:spPr>
          <a:xfrm>
            <a:off x="838200" y="1815686"/>
            <a:ext cx="8067261" cy="4351338"/>
          </a:xfrm>
        </p:spPr>
        <p:txBody>
          <a:bodyPr>
            <a:noAutofit/>
          </a:bodyPr>
          <a:lstStyle/>
          <a:p>
            <a:pPr>
              <a:lnSpc>
                <a:spcPct val="150000"/>
              </a:lnSpc>
            </a:pPr>
            <a:r>
              <a:rPr lang="en-US" sz="2400" b="1" dirty="0" err="1">
                <a:solidFill>
                  <a:schemeClr val="accent1"/>
                </a:solidFill>
              </a:rPr>
              <a:t>Requisitos</a:t>
            </a:r>
            <a:r>
              <a:rPr lang="en-US" sz="2400" b="1" dirty="0">
                <a:solidFill>
                  <a:schemeClr val="accent1"/>
                </a:solidFill>
              </a:rPr>
              <a:t> de </a:t>
            </a:r>
            <a:r>
              <a:rPr lang="en-US" sz="2400" b="1" dirty="0" err="1">
                <a:solidFill>
                  <a:schemeClr val="accent1"/>
                </a:solidFill>
              </a:rPr>
              <a:t>sistema</a:t>
            </a:r>
            <a:r>
              <a:rPr lang="en-US" sz="2400" dirty="0">
                <a:solidFill>
                  <a:schemeClr val="accent1"/>
                </a:solidFill>
              </a:rPr>
              <a:t>: </a:t>
            </a:r>
          </a:p>
          <a:p>
            <a:pPr>
              <a:lnSpc>
                <a:spcPct val="150000"/>
              </a:lnSpc>
            </a:pPr>
            <a:r>
              <a:rPr lang="pt-BR" sz="2400" dirty="0">
                <a:solidFill>
                  <a:schemeClr val="accent1"/>
                </a:solidFill>
              </a:rPr>
              <a:t>Requisito de sistema é o que o sistema (software, aplicativo, etc.) precisa fazer para funcionar corretamente e atender às necessidades dos usuários. É uma descrição técnica de uma funcionalidade ou característica do sistema.</a:t>
            </a:r>
          </a:p>
          <a:p>
            <a:pPr>
              <a:lnSpc>
                <a:spcPct val="150000"/>
              </a:lnSpc>
            </a:pPr>
            <a:endParaRPr lang="pt-BR" sz="2400" dirty="0">
              <a:solidFill>
                <a:schemeClr val="accent1"/>
              </a:solidFill>
            </a:endParaRPr>
          </a:p>
          <a:p>
            <a:pPr>
              <a:lnSpc>
                <a:spcPct val="150000"/>
              </a:lnSpc>
            </a:pPr>
            <a:r>
              <a:rPr lang="en-US" sz="2400" dirty="0" err="1">
                <a:solidFill>
                  <a:schemeClr val="accent1"/>
                </a:solidFill>
              </a:rPr>
              <a:t>Definem</a:t>
            </a:r>
            <a:r>
              <a:rPr lang="en-US" sz="2400" dirty="0">
                <a:solidFill>
                  <a:schemeClr val="accent1"/>
                </a:solidFill>
              </a:rPr>
              <a:t>, </a:t>
            </a:r>
            <a:r>
              <a:rPr lang="en-US" sz="2400" dirty="0" err="1">
                <a:solidFill>
                  <a:schemeClr val="accent1"/>
                </a:solidFill>
              </a:rPr>
              <a:t>detalhadamente</a:t>
            </a:r>
            <a:r>
              <a:rPr lang="en-US" sz="2400" dirty="0">
                <a:solidFill>
                  <a:schemeClr val="accent1"/>
                </a:solidFill>
              </a:rPr>
              <a:t>, as funções, </a:t>
            </a:r>
            <a:r>
              <a:rPr lang="en-US" sz="2400" dirty="0" err="1">
                <a:solidFill>
                  <a:schemeClr val="accent1"/>
                </a:solidFill>
              </a:rPr>
              <a:t>os</a:t>
            </a:r>
            <a:r>
              <a:rPr lang="en-US" sz="2400" dirty="0">
                <a:solidFill>
                  <a:schemeClr val="accent1"/>
                </a:solidFill>
              </a:rPr>
              <a:t> </a:t>
            </a:r>
            <a:r>
              <a:rPr lang="en-US" sz="2400" dirty="0" err="1">
                <a:solidFill>
                  <a:schemeClr val="accent1"/>
                </a:solidFill>
              </a:rPr>
              <a:t>serviços</a:t>
            </a:r>
            <a:r>
              <a:rPr lang="en-US" sz="2400" dirty="0">
                <a:solidFill>
                  <a:schemeClr val="accent1"/>
                </a:solidFill>
              </a:rPr>
              <a:t> e </a:t>
            </a:r>
            <a:r>
              <a:rPr lang="en-US" sz="2400" dirty="0" err="1">
                <a:solidFill>
                  <a:schemeClr val="accent1"/>
                </a:solidFill>
              </a:rPr>
              <a:t>restrições</a:t>
            </a:r>
            <a:r>
              <a:rPr lang="en-US" sz="2400" dirty="0">
                <a:solidFill>
                  <a:schemeClr val="accent1"/>
                </a:solidFill>
              </a:rPr>
              <a:t> do </a:t>
            </a:r>
            <a:r>
              <a:rPr lang="en-US" sz="2400" dirty="0" err="1">
                <a:solidFill>
                  <a:schemeClr val="accent1"/>
                </a:solidFill>
              </a:rPr>
              <a:t>sistema</a:t>
            </a:r>
            <a:r>
              <a:rPr lang="en-US" sz="2400" dirty="0">
                <a:solidFill>
                  <a:schemeClr val="accent1"/>
                </a:solidFill>
              </a:rPr>
              <a:t>. </a:t>
            </a:r>
            <a:r>
              <a:rPr lang="en-US" sz="2400" b="1" dirty="0">
                <a:solidFill>
                  <a:schemeClr val="accent1"/>
                </a:solidFill>
              </a:rPr>
              <a:t>	</a:t>
            </a:r>
          </a:p>
          <a:p>
            <a:pPr>
              <a:lnSpc>
                <a:spcPct val="150000"/>
              </a:lnSpc>
            </a:pPr>
            <a:endParaRPr lang="pt-BR" sz="2400" dirty="0">
              <a:solidFill>
                <a:schemeClr val="accent1"/>
              </a:solidFill>
            </a:endParaRPr>
          </a:p>
        </p:txBody>
      </p:sp>
    </p:spTree>
    <p:extLst>
      <p:ext uri="{BB962C8B-B14F-4D97-AF65-F5344CB8AC3E}">
        <p14:creationId xmlns:p14="http://schemas.microsoft.com/office/powerpoint/2010/main" val="1868032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8FA58-24BB-E4B4-15FD-BD7422BBE443}"/>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9B51250-E1ED-41ED-9341-2606A0493C3C}"/>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21B30CFA-663B-B879-BCE9-FAC8A5C01AA0}"/>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Exemplos</a:t>
            </a:r>
          </a:p>
        </p:txBody>
      </p:sp>
      <p:sp>
        <p:nvSpPr>
          <p:cNvPr id="3" name="Espaço Reservado para Conteúdo 2">
            <a:extLst>
              <a:ext uri="{FF2B5EF4-FFF2-40B4-BE49-F238E27FC236}">
                <a16:creationId xmlns:a16="http://schemas.microsoft.com/office/drawing/2014/main" id="{30938530-F66B-F9EC-9494-24211DB6F4C5}"/>
              </a:ext>
            </a:extLst>
          </p:cNvPr>
          <p:cNvSpPr>
            <a:spLocks noGrp="1"/>
          </p:cNvSpPr>
          <p:nvPr>
            <p:ph idx="1"/>
          </p:nvPr>
        </p:nvSpPr>
        <p:spPr>
          <a:xfrm>
            <a:off x="838200" y="1815686"/>
            <a:ext cx="10323443" cy="4351338"/>
          </a:xfrm>
        </p:spPr>
        <p:txBody>
          <a:bodyPr>
            <a:noAutofit/>
          </a:bodyPr>
          <a:lstStyle/>
          <a:p>
            <a:pPr>
              <a:lnSpc>
                <a:spcPct val="150000"/>
              </a:lnSpc>
            </a:pPr>
            <a:r>
              <a:rPr lang="pt-BR" b="1" dirty="0">
                <a:solidFill>
                  <a:schemeClr val="accent1"/>
                </a:solidFill>
              </a:rPr>
              <a:t>Requisito de Usuário</a:t>
            </a:r>
            <a:r>
              <a:rPr lang="pt-BR" dirty="0">
                <a:solidFill>
                  <a:schemeClr val="accent1"/>
                </a:solidFill>
              </a:rPr>
              <a:t>: O usuário deseja agendar consultas de forma rápida e fácil pelo aplicativo.</a:t>
            </a:r>
          </a:p>
          <a:p>
            <a:pPr>
              <a:lnSpc>
                <a:spcPct val="150000"/>
              </a:lnSpc>
            </a:pPr>
            <a:endParaRPr lang="pt-BR" dirty="0">
              <a:solidFill>
                <a:schemeClr val="accent1"/>
              </a:solidFill>
            </a:endParaRPr>
          </a:p>
          <a:p>
            <a:pPr>
              <a:lnSpc>
                <a:spcPct val="150000"/>
              </a:lnSpc>
            </a:pPr>
            <a:r>
              <a:rPr lang="pt-BR" b="1" dirty="0">
                <a:solidFill>
                  <a:schemeClr val="accent1"/>
                </a:solidFill>
              </a:rPr>
              <a:t>Requisito de Sistema: </a:t>
            </a:r>
            <a:r>
              <a:rPr lang="pt-BR" dirty="0">
                <a:solidFill>
                  <a:schemeClr val="accent1"/>
                </a:solidFill>
              </a:rPr>
              <a:t>O sistema deve permitir que o usuário agende uma consulta em menos de 3 cliques na interface do aplicativo</a:t>
            </a:r>
            <a:endParaRPr lang="pt-BR" sz="4400" dirty="0">
              <a:solidFill>
                <a:schemeClr val="accent1"/>
              </a:solidFill>
            </a:endParaRPr>
          </a:p>
        </p:txBody>
      </p:sp>
    </p:spTree>
    <p:extLst>
      <p:ext uri="{BB962C8B-B14F-4D97-AF65-F5344CB8AC3E}">
        <p14:creationId xmlns:p14="http://schemas.microsoft.com/office/powerpoint/2010/main" val="883814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4654F-61B6-44EC-CEBB-21F2AA7DAA13}"/>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BCA9BE83-6E71-2FCA-C78F-36FA2AF524BC}"/>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ABE8600E-2BF7-3F3A-A0CA-021BEBB27530}"/>
              </a:ext>
            </a:extLst>
          </p:cNvPr>
          <p:cNvSpPr>
            <a:spLocks noGrp="1"/>
          </p:cNvSpPr>
          <p:nvPr>
            <p:ph type="title"/>
          </p:nvPr>
        </p:nvSpPr>
        <p:spPr/>
        <p:txBody>
          <a:bodyPr>
            <a:normAutofit/>
          </a:bodyPr>
          <a:lstStyle/>
          <a:p>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Técnicas para levantar os requisitos </a:t>
            </a:r>
          </a:p>
        </p:txBody>
      </p:sp>
      <p:sp>
        <p:nvSpPr>
          <p:cNvPr id="3" name="Espaço Reservado para Conteúdo 2">
            <a:extLst>
              <a:ext uri="{FF2B5EF4-FFF2-40B4-BE49-F238E27FC236}">
                <a16:creationId xmlns:a16="http://schemas.microsoft.com/office/drawing/2014/main" id="{92C95E70-8C46-F3D5-E036-99A36368FBF5}"/>
              </a:ext>
            </a:extLst>
          </p:cNvPr>
          <p:cNvSpPr>
            <a:spLocks noGrp="1"/>
          </p:cNvSpPr>
          <p:nvPr>
            <p:ph idx="1"/>
          </p:nvPr>
        </p:nvSpPr>
        <p:spPr>
          <a:xfrm>
            <a:off x="838201" y="1815686"/>
            <a:ext cx="7301947" cy="4351338"/>
          </a:xfrm>
        </p:spPr>
        <p:txBody>
          <a:bodyPr>
            <a:noAutofit/>
          </a:bodyPr>
          <a:lstStyle/>
          <a:p>
            <a:pPr>
              <a:lnSpc>
                <a:spcPct val="150000"/>
              </a:lnSpc>
            </a:pPr>
            <a:r>
              <a:rPr lang="pt-BR" dirty="0">
                <a:solidFill>
                  <a:schemeClr val="accent1"/>
                </a:solidFill>
              </a:rPr>
              <a:t>Existem diversas técnicas que podem ser utilizadas para o levantamento de requisitos, cada uma com suas particularidades e adequações dependendo do contexto</a:t>
            </a:r>
          </a:p>
        </p:txBody>
      </p:sp>
      <p:pic>
        <p:nvPicPr>
          <p:cNvPr id="9" name="Imagem 8">
            <a:extLst>
              <a:ext uri="{FF2B5EF4-FFF2-40B4-BE49-F238E27FC236}">
                <a16:creationId xmlns:a16="http://schemas.microsoft.com/office/drawing/2014/main" id="{E9D6AC4D-E12B-4DB0-6251-18E8D40585AC}"/>
              </a:ext>
            </a:extLst>
          </p:cNvPr>
          <p:cNvPicPr>
            <a:picLocks noChangeAspect="1"/>
          </p:cNvPicPr>
          <p:nvPr/>
        </p:nvPicPr>
        <p:blipFill>
          <a:blip r:embed="rId2"/>
          <a:stretch>
            <a:fillRect/>
          </a:stretch>
        </p:blipFill>
        <p:spPr>
          <a:xfrm>
            <a:off x="7805530" y="2101263"/>
            <a:ext cx="3780183" cy="3780183"/>
          </a:xfrm>
          <a:prstGeom prst="rect">
            <a:avLst/>
          </a:prstGeom>
        </p:spPr>
      </p:pic>
    </p:spTree>
    <p:extLst>
      <p:ext uri="{BB962C8B-B14F-4D97-AF65-F5344CB8AC3E}">
        <p14:creationId xmlns:p14="http://schemas.microsoft.com/office/powerpoint/2010/main" val="3434536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6F48E-A957-F132-5A51-3516C0AD7F14}"/>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C7660EE4-7BEB-0928-8EFB-70DFE06260E6}"/>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1C0D70DC-EC8F-5275-85B4-735144FAE8D6}"/>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FD59D877-6FBB-5B9F-2230-E5704E5A73B6}"/>
              </a:ext>
            </a:extLst>
          </p:cNvPr>
          <p:cNvSpPr>
            <a:spLocks noGrp="1"/>
          </p:cNvSpPr>
          <p:nvPr>
            <p:ph idx="1"/>
          </p:nvPr>
        </p:nvSpPr>
        <p:spPr>
          <a:xfrm>
            <a:off x="838201" y="1815686"/>
            <a:ext cx="8087138" cy="4351338"/>
          </a:xfrm>
        </p:spPr>
        <p:txBody>
          <a:bodyPr>
            <a:noAutofit/>
          </a:bodyPr>
          <a:lstStyle/>
          <a:p>
            <a:pPr>
              <a:lnSpc>
                <a:spcPct val="150000"/>
              </a:lnSpc>
            </a:pPr>
            <a:r>
              <a:rPr lang="pt-BR" sz="2400" dirty="0">
                <a:solidFill>
                  <a:schemeClr val="accent1"/>
                </a:solidFill>
              </a:rPr>
              <a:t>O briefing é uma técnica essencial no levantamento de requisitos que consiste em reunir as </a:t>
            </a:r>
            <a:r>
              <a:rPr lang="pt-BR" sz="2400" b="1" dirty="0">
                <a:solidFill>
                  <a:schemeClr val="accent1"/>
                </a:solidFill>
              </a:rPr>
              <a:t>partes interessadas para discutir </a:t>
            </a:r>
            <a:r>
              <a:rPr lang="pt-BR" sz="2400" dirty="0">
                <a:solidFill>
                  <a:schemeClr val="accent1"/>
                </a:solidFill>
              </a:rPr>
              <a:t>e </a:t>
            </a:r>
            <a:r>
              <a:rPr lang="pt-BR" sz="2400" b="1" dirty="0">
                <a:solidFill>
                  <a:schemeClr val="accent1"/>
                </a:solidFill>
              </a:rPr>
              <a:t>documentar</a:t>
            </a:r>
            <a:r>
              <a:rPr lang="pt-BR" sz="2400" dirty="0">
                <a:solidFill>
                  <a:schemeClr val="accent1"/>
                </a:solidFill>
              </a:rPr>
              <a:t> as </a:t>
            </a:r>
            <a:r>
              <a:rPr lang="pt-BR" sz="2400" b="1" dirty="0">
                <a:solidFill>
                  <a:schemeClr val="accent1"/>
                </a:solidFill>
              </a:rPr>
              <a:t>necessidades</a:t>
            </a:r>
            <a:r>
              <a:rPr lang="pt-BR" sz="2400" dirty="0">
                <a:solidFill>
                  <a:schemeClr val="accent1"/>
                </a:solidFill>
              </a:rPr>
              <a:t> e </a:t>
            </a:r>
            <a:r>
              <a:rPr lang="pt-BR" sz="2400" b="1" dirty="0">
                <a:solidFill>
                  <a:schemeClr val="accent1"/>
                </a:solidFill>
              </a:rPr>
              <a:t>expectativas</a:t>
            </a:r>
            <a:r>
              <a:rPr lang="pt-BR" sz="2400" dirty="0">
                <a:solidFill>
                  <a:schemeClr val="accent1"/>
                </a:solidFill>
              </a:rPr>
              <a:t> em </a:t>
            </a:r>
            <a:r>
              <a:rPr lang="pt-BR" sz="2400" b="1" dirty="0">
                <a:solidFill>
                  <a:schemeClr val="accent1"/>
                </a:solidFill>
              </a:rPr>
              <a:t>relação</a:t>
            </a:r>
            <a:r>
              <a:rPr lang="pt-BR" sz="2400" dirty="0">
                <a:solidFill>
                  <a:schemeClr val="accent1"/>
                </a:solidFill>
              </a:rPr>
              <a:t> a um </a:t>
            </a:r>
            <a:r>
              <a:rPr lang="pt-BR" sz="2400" b="1" dirty="0">
                <a:solidFill>
                  <a:schemeClr val="accent1"/>
                </a:solidFill>
              </a:rPr>
              <a:t>projeto</a:t>
            </a:r>
            <a:r>
              <a:rPr lang="pt-BR" sz="2400" dirty="0">
                <a:solidFill>
                  <a:schemeClr val="accent1"/>
                </a:solidFill>
              </a:rPr>
              <a:t> ou </a:t>
            </a:r>
            <a:r>
              <a:rPr lang="pt-BR" sz="2400" b="1" dirty="0">
                <a:solidFill>
                  <a:schemeClr val="accent1"/>
                </a:solidFill>
              </a:rPr>
              <a:t>sistema</a:t>
            </a:r>
            <a:r>
              <a:rPr lang="pt-BR" sz="2400" dirty="0">
                <a:solidFill>
                  <a:schemeClr val="accent1"/>
                </a:solidFill>
              </a:rPr>
              <a:t>. </a:t>
            </a:r>
            <a:br>
              <a:rPr lang="pt-BR" sz="2400" dirty="0">
                <a:solidFill>
                  <a:schemeClr val="accent1"/>
                </a:solidFill>
              </a:rPr>
            </a:br>
            <a:endParaRPr lang="pt-BR" sz="2000" dirty="0">
              <a:solidFill>
                <a:schemeClr val="accent1"/>
              </a:solidFill>
            </a:endParaRPr>
          </a:p>
          <a:p>
            <a:pPr>
              <a:lnSpc>
                <a:spcPct val="150000"/>
              </a:lnSpc>
            </a:pPr>
            <a:r>
              <a:rPr lang="pt-BR" sz="2400" dirty="0">
                <a:solidFill>
                  <a:schemeClr val="accent1"/>
                </a:solidFill>
              </a:rPr>
              <a:t>O objetivo é criar um entendimento claro e compartilhado do que é necessário antes de iniciar o desenvolvimento.</a:t>
            </a:r>
          </a:p>
          <a:p>
            <a:pPr>
              <a:lnSpc>
                <a:spcPct val="150000"/>
              </a:lnSpc>
            </a:pPr>
            <a:endParaRPr lang="pt-BR" sz="2000" dirty="0">
              <a:solidFill>
                <a:schemeClr val="accent1"/>
              </a:solidFill>
            </a:endParaRPr>
          </a:p>
        </p:txBody>
      </p:sp>
      <p:pic>
        <p:nvPicPr>
          <p:cNvPr id="12" name="Imagem 11">
            <a:extLst>
              <a:ext uri="{FF2B5EF4-FFF2-40B4-BE49-F238E27FC236}">
                <a16:creationId xmlns:a16="http://schemas.microsoft.com/office/drawing/2014/main" id="{2FE32EEE-1593-DF84-8265-DC96C31EBF55}"/>
              </a:ext>
            </a:extLst>
          </p:cNvPr>
          <p:cNvPicPr>
            <a:picLocks noChangeAspect="1"/>
          </p:cNvPicPr>
          <p:nvPr/>
        </p:nvPicPr>
        <p:blipFill>
          <a:blip r:embed="rId2"/>
          <a:stretch>
            <a:fillRect/>
          </a:stretch>
        </p:blipFill>
        <p:spPr>
          <a:xfrm>
            <a:off x="9113746" y="2540849"/>
            <a:ext cx="2339009" cy="2339009"/>
          </a:xfrm>
          <a:prstGeom prst="rect">
            <a:avLst/>
          </a:prstGeom>
        </p:spPr>
      </p:pic>
    </p:spTree>
    <p:extLst>
      <p:ext uri="{BB962C8B-B14F-4D97-AF65-F5344CB8AC3E}">
        <p14:creationId xmlns:p14="http://schemas.microsoft.com/office/powerpoint/2010/main" val="319752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6629E-EF53-980C-676B-128803D4F3C8}"/>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9BC59286-9B05-424F-70B9-A3725F4EBA97}"/>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10EC85AE-8F6E-07B8-DF05-34E2B4492479}"/>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B57BCB1D-BF4C-8E2B-8F35-84D331530C0C}"/>
              </a:ext>
            </a:extLst>
          </p:cNvPr>
          <p:cNvSpPr>
            <a:spLocks noGrp="1"/>
          </p:cNvSpPr>
          <p:nvPr>
            <p:ph idx="1"/>
          </p:nvPr>
        </p:nvSpPr>
        <p:spPr>
          <a:xfrm>
            <a:off x="838201" y="1815686"/>
            <a:ext cx="8087138" cy="4351338"/>
          </a:xfrm>
        </p:spPr>
        <p:txBody>
          <a:bodyPr>
            <a:noAutofit/>
          </a:bodyPr>
          <a:lstStyle/>
          <a:p>
            <a:pPr>
              <a:lnSpc>
                <a:spcPct val="150000"/>
              </a:lnSpc>
            </a:pPr>
            <a:r>
              <a:rPr lang="pt-BR" sz="2400" dirty="0">
                <a:solidFill>
                  <a:schemeClr val="accent1"/>
                </a:solidFill>
              </a:rPr>
              <a:t>O briefing é geralmente uma reunião inicial onde stakeholders, como clientes, usuários finais e membros da equipe de desenvolvimento, se encontram para definir os parâmetros do projeto. </a:t>
            </a:r>
          </a:p>
          <a:p>
            <a:pPr>
              <a:lnSpc>
                <a:spcPct val="150000"/>
              </a:lnSpc>
            </a:pPr>
            <a:endParaRPr lang="pt-BR" sz="2400" dirty="0">
              <a:solidFill>
                <a:schemeClr val="accent1"/>
              </a:solidFill>
            </a:endParaRPr>
          </a:p>
          <a:p>
            <a:pPr>
              <a:lnSpc>
                <a:spcPct val="150000"/>
              </a:lnSpc>
            </a:pPr>
            <a:endParaRPr lang="pt-BR" sz="2400" dirty="0">
              <a:solidFill>
                <a:schemeClr val="accent1"/>
              </a:solidFill>
            </a:endParaRPr>
          </a:p>
          <a:p>
            <a:pPr>
              <a:lnSpc>
                <a:spcPct val="150000"/>
              </a:lnSpc>
            </a:pPr>
            <a:endParaRPr lang="pt-BR" sz="2400" dirty="0">
              <a:solidFill>
                <a:schemeClr val="accent1"/>
              </a:solidFill>
            </a:endParaRPr>
          </a:p>
        </p:txBody>
      </p:sp>
      <p:pic>
        <p:nvPicPr>
          <p:cNvPr id="10" name="Imagem 9">
            <a:extLst>
              <a:ext uri="{FF2B5EF4-FFF2-40B4-BE49-F238E27FC236}">
                <a16:creationId xmlns:a16="http://schemas.microsoft.com/office/drawing/2014/main" id="{182D5CB9-C61A-62AE-86E6-9064552FB56D}"/>
              </a:ext>
            </a:extLst>
          </p:cNvPr>
          <p:cNvPicPr>
            <a:picLocks noChangeAspect="1"/>
          </p:cNvPicPr>
          <p:nvPr/>
        </p:nvPicPr>
        <p:blipFill>
          <a:blip r:embed="rId2"/>
          <a:stretch>
            <a:fillRect/>
          </a:stretch>
        </p:blipFill>
        <p:spPr>
          <a:xfrm>
            <a:off x="8925339" y="2403716"/>
            <a:ext cx="2777366" cy="2777366"/>
          </a:xfrm>
          <a:prstGeom prst="rect">
            <a:avLst/>
          </a:prstGeom>
        </p:spPr>
      </p:pic>
    </p:spTree>
    <p:extLst>
      <p:ext uri="{BB962C8B-B14F-4D97-AF65-F5344CB8AC3E}">
        <p14:creationId xmlns:p14="http://schemas.microsoft.com/office/powerpoint/2010/main" val="13604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225D8-4B61-07A8-D5FB-52EEC132C50B}"/>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E9A6E811-7858-06AB-F286-1066BC831E18}"/>
              </a:ext>
            </a:extLst>
          </p:cNvPr>
          <p:cNvSpPr/>
          <p:nvPr/>
        </p:nvSpPr>
        <p:spPr>
          <a:xfrm>
            <a:off x="0" y="0"/>
            <a:ext cx="12192000" cy="169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80D10510-CB1E-5DCD-8AB4-1910002C2E0E}"/>
              </a:ext>
            </a:extLst>
          </p:cNvPr>
          <p:cNvSpPr>
            <a:spLocks noGrp="1"/>
          </p:cNvSpPr>
          <p:nvPr>
            <p:ph type="title"/>
          </p:nvPr>
        </p:nvSpPr>
        <p:spPr/>
        <p:txBody>
          <a:bodyPr>
            <a:normAutofit/>
          </a:bodyPr>
          <a:lstStyle/>
          <a:p>
            <a:b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br>
            <a:r>
              <a:rPr lang="pt-BR" sz="3600" b="1" dirty="0">
                <a:solidFill>
                  <a:schemeClr val="bg1"/>
                </a:solidFill>
                <a:latin typeface="Ebrima" panose="02000000000000000000" pitchFamily="2" charset="0"/>
                <a:ea typeface="Ebrima" panose="02000000000000000000" pitchFamily="2" charset="0"/>
                <a:cs typeface="Ebrima" panose="02000000000000000000" pitchFamily="2" charset="0"/>
              </a:rPr>
              <a:t>Briefing (Resumo)</a:t>
            </a:r>
          </a:p>
        </p:txBody>
      </p:sp>
      <p:sp>
        <p:nvSpPr>
          <p:cNvPr id="3" name="Espaço Reservado para Conteúdo 2">
            <a:extLst>
              <a:ext uri="{FF2B5EF4-FFF2-40B4-BE49-F238E27FC236}">
                <a16:creationId xmlns:a16="http://schemas.microsoft.com/office/drawing/2014/main" id="{EB0287D7-EF78-C6A1-91EF-69B08E0E4AAF}"/>
              </a:ext>
            </a:extLst>
          </p:cNvPr>
          <p:cNvSpPr>
            <a:spLocks noGrp="1"/>
          </p:cNvSpPr>
          <p:nvPr>
            <p:ph idx="1"/>
          </p:nvPr>
        </p:nvSpPr>
        <p:spPr>
          <a:xfrm>
            <a:off x="838201" y="1815686"/>
            <a:ext cx="8087138" cy="4351338"/>
          </a:xfrm>
        </p:spPr>
        <p:txBody>
          <a:bodyPr>
            <a:noAutofit/>
          </a:bodyPr>
          <a:lstStyle/>
          <a:p>
            <a:pPr>
              <a:lnSpc>
                <a:spcPct val="150000"/>
              </a:lnSpc>
            </a:pPr>
            <a:r>
              <a:rPr lang="pt-BR" sz="2400" dirty="0">
                <a:solidFill>
                  <a:schemeClr val="accent1"/>
                </a:solidFill>
              </a:rPr>
              <a:t>Essa técnica é fundamental porque:</a:t>
            </a:r>
          </a:p>
          <a:p>
            <a:pPr>
              <a:lnSpc>
                <a:spcPct val="150000"/>
              </a:lnSpc>
            </a:pPr>
            <a:r>
              <a:rPr lang="pt-BR" sz="2400" dirty="0">
                <a:solidFill>
                  <a:schemeClr val="accent1"/>
                </a:solidFill>
              </a:rPr>
              <a:t>Promove Alinhamento: Ajuda a garantir que todos os participantes compartilhem a mesma visão e entendimento sobre o projeto.</a:t>
            </a:r>
          </a:p>
          <a:p>
            <a:pPr>
              <a:lnSpc>
                <a:spcPct val="150000"/>
              </a:lnSpc>
            </a:pPr>
            <a:r>
              <a:rPr lang="pt-BR" sz="2400" dirty="0">
                <a:solidFill>
                  <a:schemeClr val="accent1"/>
                </a:solidFill>
              </a:rPr>
              <a:t>Identifica Necessidades: Permite a coleta de informações valiosas diretamente dos usuários, revelando suas expectativas e preocupações.</a:t>
            </a:r>
          </a:p>
          <a:p>
            <a:pPr>
              <a:lnSpc>
                <a:spcPct val="150000"/>
              </a:lnSpc>
            </a:pPr>
            <a:endParaRPr lang="pt-BR" sz="2400" dirty="0">
              <a:solidFill>
                <a:schemeClr val="accent1"/>
              </a:solidFill>
            </a:endParaRPr>
          </a:p>
          <a:p>
            <a:pPr>
              <a:lnSpc>
                <a:spcPct val="150000"/>
              </a:lnSpc>
            </a:pPr>
            <a:endParaRPr lang="pt-BR" sz="2400" dirty="0">
              <a:solidFill>
                <a:schemeClr val="accent1"/>
              </a:solidFill>
            </a:endParaRPr>
          </a:p>
        </p:txBody>
      </p:sp>
      <p:pic>
        <p:nvPicPr>
          <p:cNvPr id="9" name="Imagem 8">
            <a:extLst>
              <a:ext uri="{FF2B5EF4-FFF2-40B4-BE49-F238E27FC236}">
                <a16:creationId xmlns:a16="http://schemas.microsoft.com/office/drawing/2014/main" id="{D4F517EB-445B-B310-9477-28BBFECAAA0A}"/>
              </a:ext>
            </a:extLst>
          </p:cNvPr>
          <p:cNvPicPr>
            <a:picLocks noChangeAspect="1"/>
          </p:cNvPicPr>
          <p:nvPr/>
        </p:nvPicPr>
        <p:blipFill>
          <a:blip r:embed="rId2"/>
          <a:stretch>
            <a:fillRect/>
          </a:stretch>
        </p:blipFill>
        <p:spPr>
          <a:xfrm>
            <a:off x="9073661" y="2380622"/>
            <a:ext cx="2964264" cy="2964264"/>
          </a:xfrm>
          <a:prstGeom prst="rect">
            <a:avLst/>
          </a:prstGeom>
        </p:spPr>
      </p:pic>
    </p:spTree>
    <p:extLst>
      <p:ext uri="{BB962C8B-B14F-4D97-AF65-F5344CB8AC3E}">
        <p14:creationId xmlns:p14="http://schemas.microsoft.com/office/powerpoint/2010/main" val="1335874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19658</TotalTime>
  <Words>2140</Words>
  <Application>Microsoft Office PowerPoint</Application>
  <PresentationFormat>Widescreen</PresentationFormat>
  <Paragraphs>235</Paragraphs>
  <Slides>21</Slides>
  <Notes>12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Aptos</vt:lpstr>
      <vt:lpstr>Arial</vt:lpstr>
      <vt:lpstr>Calibri</vt:lpstr>
      <vt:lpstr>Calibri Light</vt:lpstr>
      <vt:lpstr>Ebrima</vt:lpstr>
      <vt:lpstr>Tema do Office</vt:lpstr>
      <vt:lpstr>Levantamento de Requisitos Técnicas para Levantamento</vt:lpstr>
      <vt:lpstr>Definição</vt:lpstr>
      <vt:lpstr>Requisitos de Usuário</vt:lpstr>
      <vt:lpstr>Requisitos de Sistema</vt:lpstr>
      <vt:lpstr>Exemplos</vt:lpstr>
      <vt:lpstr>Técnicas para levantar os requisitos </vt:lpstr>
      <vt:lpstr> Briefing (Resumo)</vt:lpstr>
      <vt:lpstr> Briefing (Resumo)</vt:lpstr>
      <vt:lpstr> Briefing (Resumo)</vt:lpstr>
      <vt:lpstr> Briefing (Resumo)</vt:lpstr>
      <vt:lpstr> Briefing (Resumo)</vt:lpstr>
      <vt:lpstr> Briefing (Resumo)</vt:lpstr>
      <vt:lpstr> Briefing (Resumo)</vt:lpstr>
      <vt:lpstr> Briefing (Resumo)</vt:lpstr>
      <vt:lpstr> Briefing (Resumo)</vt:lpstr>
      <vt:lpstr>Questionário</vt:lpstr>
      <vt:lpstr> Levantamento orientado a pontos de vista </vt:lpstr>
      <vt:lpstr> Etnografia (observação) </vt:lpstr>
      <vt:lpstr>Entrevista</vt:lpstr>
      <vt:lpstr>Brainstorming</vt:lpstr>
      <vt:lpstr>Dúvidas? Ótimo dia para 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CAIO VINÍCIUS MALHEIROS DUARTE</dc:creator>
  <cp:lastModifiedBy>Caio Malheiros</cp:lastModifiedBy>
  <cp:revision>157</cp:revision>
  <dcterms:created xsi:type="dcterms:W3CDTF">2021-03-29T23:22:16Z</dcterms:created>
  <dcterms:modified xsi:type="dcterms:W3CDTF">2025-04-22T14:59:21Z</dcterms:modified>
</cp:coreProperties>
</file>