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3" r:id="rId2"/>
    <p:sldId id="274" r:id="rId3"/>
    <p:sldId id="290" r:id="rId4"/>
    <p:sldId id="306" r:id="rId5"/>
    <p:sldId id="309" r:id="rId6"/>
    <p:sldId id="310" r:id="rId7"/>
    <p:sldId id="311" r:id="rId8"/>
    <p:sldId id="312" r:id="rId9"/>
    <p:sldId id="313" r:id="rId10"/>
    <p:sldId id="314" r:id="rId11"/>
    <p:sldId id="307" r:id="rId12"/>
    <p:sldId id="315" r:id="rId13"/>
    <p:sldId id="316" r:id="rId14"/>
    <p:sldId id="294" r:id="rId15"/>
    <p:sldId id="291" r:id="rId16"/>
    <p:sldId id="317" r:id="rId17"/>
    <p:sldId id="318" r:id="rId18"/>
    <p:sldId id="319" r:id="rId19"/>
    <p:sldId id="299" r:id="rId20"/>
    <p:sldId id="321" r:id="rId21"/>
    <p:sldId id="322" r:id="rId22"/>
    <p:sldId id="323" r:id="rId23"/>
    <p:sldId id="324" r:id="rId24"/>
    <p:sldId id="325" r:id="rId25"/>
    <p:sldId id="326" r:id="rId26"/>
    <p:sldId id="302" r:id="rId27"/>
    <p:sldId id="281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VINÍCIUS MALHEIROS DUARTE" initials="CVMD" lastIdx="1" clrIdx="0">
    <p:extLst>
      <p:ext uri="{19B8F6BF-5375-455C-9EA6-DF929625EA0E}">
        <p15:presenceInfo xmlns:p15="http://schemas.microsoft.com/office/powerpoint/2012/main" userId="S::caio.mduarte@etec.sp.gov.br::42c29be6-65b4-41e7-bc1d-2d95f3ddf4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4A8B-2FA9-45CD-BE53-D964337B161E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6928F-8ACD-4594-9774-11192BE7B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39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5A1D-C824-470D-9D81-65870A70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6F7BB-431C-4B75-93A4-E8578661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02E2B-4497-4C73-9EB2-E06F8B0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1F01C-216E-4349-8E17-EBDDA95E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C3264-5C10-400D-92EC-CAE859F2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9E87-AAB9-4A05-A1C5-B51BF45E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0DE79-61FB-495F-AB96-0943B94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85342-0CF3-4F06-9E06-A84D914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FD5C7-2591-4436-A9D7-DED3B62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A8D29-1DF0-4704-B6E0-2478DE8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14FB1B-99D7-4EC4-A3CE-75AD4C4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DDA23-2900-47FB-A31B-E5F022F6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1618D-C0F0-448C-A5C1-A7FD8E53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8D84A-7E7D-4A41-8F56-43FB73A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98300-76D7-475E-975B-38B8AD56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0D2E-BDE9-449B-869A-75F81B7A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0E2E9-B177-47E0-B817-4043A76D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5F5C9-17E7-4612-8EB1-C816E1D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11488-36F8-462C-922F-3E340FBA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CE30F-50B5-42D0-A77A-2C7FC9FD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C1DB4-83C0-44C8-97DE-4D5DEEC8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282B1-5FDE-475E-B75B-06B61B3E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02EA4-2938-4DC2-B942-82A9F40D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77118-BFAD-4D58-B264-50AD8F5A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48EE-4B5E-4127-97DA-2420AE5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4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659C5-52C4-4949-B25A-79DA1E7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E87CC-1195-4BAE-A32A-03994155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5AA78-C404-4151-A5EC-4E38A0CA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2DFCE0-2077-468D-BF77-9BE553AB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512B0-68FD-442C-B609-97A097AC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BAE6AE-203A-45CC-8101-40D18E1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6E56-81B0-4AAE-827E-CDCB85A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26FDA-9E15-4305-8D46-B7DD57D3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F8C51-9548-4B36-A931-7A039822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187C8-6155-4BF9-A785-7CA598D9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7E2B6-C04F-41EA-905A-76E464DE8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EFABBB-2072-4CF6-B71C-C16351C9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B946FB-779C-4D2A-9FFD-D0AD9A2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7564D-C507-4FF1-92C2-7F0C96D2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0458-EE1B-4AC9-BB52-0B7739D8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A1A8CE-E854-4B78-8B51-1AE2970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48EE5-097E-46AD-B227-574A823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87AAB-8C52-4EBB-B278-FA7D8F6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A4588-5887-43F7-BC20-79797E7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45FF2-D8AD-4E05-89CE-9410CC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A31A2-29E4-47C0-93F3-41CA810B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23B4-8161-47EE-9C2C-7660D54D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2888B-0080-4235-AC7D-197E7A40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4A505-0019-4779-9637-66FFFC55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A1D07-12FE-412E-965F-D504515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D3FC5-5DEB-41AE-8A33-77D7A63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EE230-987E-4557-BB90-E14E0FF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04B-613E-488A-A852-BD79B887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DA33AA-5D31-49BA-BDA9-ABD39A9BB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1CE49-76BC-47A8-99FA-749C895B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F6A13-2A51-449D-BC2A-3F68F80B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2F108-D0FB-4A45-A0A0-759AB04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96C98-A845-4605-AADA-5483ABF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6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E3254-05BF-40B7-A776-F977D93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D5742-CC0B-47EE-AA55-1129D31B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39EA4-C3A6-4D53-85DC-1723B5D65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C854-AFD2-43C8-BD20-342EAAC37438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421CC-304C-45B4-9823-6C3510F3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F2D0D-6E7D-4247-8137-C981781A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youtube.com/watch?v=GQUJT4DwV9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506627"/>
            <a:ext cx="12192000" cy="39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886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Levantamento de Requisitos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Metodologias </a:t>
            </a:r>
            <a:r>
              <a:rPr lang="pt-BR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Agile</a:t>
            </a:r>
            <a:endParaRPr lang="pt-BR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91F944-8FD2-4B4C-9705-D7873C3C1D84}"/>
              </a:ext>
            </a:extLst>
          </p:cNvPr>
          <p:cNvSpPr txBox="1"/>
          <p:nvPr/>
        </p:nvSpPr>
        <p:spPr>
          <a:xfrm>
            <a:off x="7792993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md.caio@yahoo.com.br</a:t>
            </a: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D95A0-53CF-4A0A-98AE-785D942444C3}"/>
              </a:ext>
            </a:extLst>
          </p:cNvPr>
          <p:cNvSpPr txBox="1"/>
          <p:nvPr/>
        </p:nvSpPr>
        <p:spPr>
          <a:xfrm>
            <a:off x="838200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Prof.: Caio Malheiros</a:t>
            </a:r>
            <a:endParaRPr lang="pt-BR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Definição – Manifesto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7234084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Princípios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A01745-5F46-8978-890D-3FC605CA8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142" y="1952527"/>
            <a:ext cx="8305801" cy="46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5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Definição – Métodos Ágeis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8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Modelos de desenvolvimento de software considerados ágeis:</a:t>
            </a:r>
          </a:p>
          <a:p>
            <a:pPr>
              <a:lnSpc>
                <a:spcPct val="150000"/>
              </a:lnSpc>
            </a:pPr>
            <a:r>
              <a:rPr lang="pt-BR" sz="2400" dirty="0" err="1">
                <a:solidFill>
                  <a:schemeClr val="accent1"/>
                </a:solidFill>
              </a:rPr>
              <a:t>Kanban</a:t>
            </a: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Scrum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 XP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Crystal </a:t>
            </a:r>
            <a:r>
              <a:rPr lang="pt-BR" sz="2400" dirty="0" err="1">
                <a:solidFill>
                  <a:schemeClr val="accent1"/>
                </a:solidFill>
              </a:rPr>
              <a:t>Clear</a:t>
            </a: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Feature-</a:t>
            </a:r>
            <a:r>
              <a:rPr lang="pt-BR" sz="2400" dirty="0" err="1">
                <a:solidFill>
                  <a:schemeClr val="accent1"/>
                </a:solidFill>
              </a:rPr>
              <a:t>Driven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Development</a:t>
            </a:r>
            <a:r>
              <a:rPr lang="pt-BR" sz="2400" dirty="0">
                <a:solidFill>
                  <a:schemeClr val="accent1"/>
                </a:solidFill>
              </a:rPr>
              <a:t> (FDD)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Dynamic Systems </a:t>
            </a:r>
            <a:r>
              <a:rPr lang="pt-BR" sz="2400" dirty="0" err="1">
                <a:solidFill>
                  <a:schemeClr val="accent1"/>
                </a:solidFill>
              </a:rPr>
              <a:t>Development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dirty="0" err="1">
                <a:solidFill>
                  <a:schemeClr val="accent1"/>
                </a:solidFill>
              </a:rPr>
              <a:t>Method</a:t>
            </a:r>
            <a:r>
              <a:rPr lang="pt-BR" sz="2400" dirty="0">
                <a:solidFill>
                  <a:schemeClr val="accent1"/>
                </a:solidFill>
              </a:rPr>
              <a:t> (DSDM)</a:t>
            </a:r>
          </a:p>
        </p:txBody>
      </p:sp>
    </p:spTree>
    <p:extLst>
      <p:ext uri="{BB962C8B-B14F-4D97-AF65-F5344CB8AC3E}">
        <p14:creationId xmlns:p14="http://schemas.microsoft.com/office/powerpoint/2010/main" val="350802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Definição – Metodologia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70603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Scrum é uma metodologia ágil </a:t>
            </a:r>
            <a:r>
              <a:rPr lang="pt-BR" sz="2400" dirty="0">
                <a:solidFill>
                  <a:schemeClr val="accent1"/>
                </a:solidFill>
              </a:rPr>
              <a:t>para o gerenciamento de projetos, especialmente em desenvolvimento de software.</a:t>
            </a:r>
            <a:br>
              <a:rPr lang="pt-BR" sz="2400" dirty="0">
                <a:solidFill>
                  <a:schemeClr val="accent1"/>
                </a:solidFill>
              </a:rPr>
            </a:b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Ela se baseia em iterações e incrementos</a:t>
            </a:r>
            <a:r>
              <a:rPr lang="pt-BR" sz="2400" dirty="0">
                <a:solidFill>
                  <a:schemeClr val="accent1"/>
                </a:solidFill>
              </a:rPr>
              <a:t>, permitindo que </a:t>
            </a:r>
            <a:r>
              <a:rPr lang="pt-BR" sz="2400" b="1" dirty="0">
                <a:solidFill>
                  <a:schemeClr val="accent1"/>
                </a:solidFill>
              </a:rPr>
              <a:t>equipes</a:t>
            </a:r>
            <a:r>
              <a:rPr lang="pt-BR" sz="2400" dirty="0">
                <a:solidFill>
                  <a:schemeClr val="accent1"/>
                </a:solidFill>
              </a:rPr>
              <a:t> entreguem </a:t>
            </a:r>
            <a:r>
              <a:rPr lang="pt-BR" sz="2400" b="1" dirty="0">
                <a:solidFill>
                  <a:schemeClr val="accent1"/>
                </a:solidFill>
              </a:rPr>
              <a:t>produtos</a:t>
            </a:r>
            <a:r>
              <a:rPr lang="pt-BR" sz="2400" dirty="0">
                <a:solidFill>
                  <a:schemeClr val="accent1"/>
                </a:solidFill>
              </a:rPr>
              <a:t> de forma </a:t>
            </a:r>
            <a:r>
              <a:rPr lang="pt-BR" sz="2400" b="1" dirty="0">
                <a:solidFill>
                  <a:schemeClr val="accent1"/>
                </a:solidFill>
              </a:rPr>
              <a:t>rápida</a:t>
            </a:r>
            <a:r>
              <a:rPr lang="pt-BR" sz="2400" dirty="0">
                <a:solidFill>
                  <a:schemeClr val="accent1"/>
                </a:solidFill>
              </a:rPr>
              <a:t> e </a:t>
            </a:r>
            <a:r>
              <a:rPr lang="pt-BR" sz="2400" b="1" dirty="0">
                <a:solidFill>
                  <a:schemeClr val="accent1"/>
                </a:solidFill>
              </a:rPr>
              <a:t>flexível</a:t>
            </a:r>
            <a:r>
              <a:rPr lang="pt-BR" sz="2400" dirty="0">
                <a:solidFill>
                  <a:schemeClr val="accent1"/>
                </a:solidFill>
              </a:rPr>
              <a:t>. </a:t>
            </a:r>
            <a:br>
              <a:rPr lang="pt-BR" sz="2400" dirty="0">
                <a:solidFill>
                  <a:schemeClr val="accent1"/>
                </a:solidFill>
              </a:rPr>
            </a:b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O Scrum promove a </a:t>
            </a:r>
            <a:r>
              <a:rPr lang="pt-BR" sz="2400" b="1" dirty="0">
                <a:solidFill>
                  <a:schemeClr val="accent1"/>
                </a:solidFill>
              </a:rPr>
              <a:t>colaboração</a:t>
            </a:r>
            <a:r>
              <a:rPr lang="pt-BR" sz="2400" dirty="0">
                <a:solidFill>
                  <a:schemeClr val="accent1"/>
                </a:solidFill>
              </a:rPr>
              <a:t>, a </a:t>
            </a:r>
            <a:r>
              <a:rPr lang="pt-BR" sz="2400" b="1" dirty="0">
                <a:solidFill>
                  <a:schemeClr val="accent1"/>
                </a:solidFill>
              </a:rPr>
              <a:t>adaptação</a:t>
            </a:r>
            <a:r>
              <a:rPr lang="pt-BR" sz="2400" dirty="0">
                <a:solidFill>
                  <a:schemeClr val="accent1"/>
                </a:solidFill>
              </a:rPr>
              <a:t> às </a:t>
            </a:r>
            <a:r>
              <a:rPr lang="pt-BR" sz="2400" b="1" dirty="0">
                <a:solidFill>
                  <a:schemeClr val="accent1"/>
                </a:solidFill>
              </a:rPr>
              <a:t>mudanças</a:t>
            </a:r>
            <a:r>
              <a:rPr lang="pt-BR" sz="2400" dirty="0">
                <a:solidFill>
                  <a:schemeClr val="accent1"/>
                </a:solidFill>
              </a:rPr>
              <a:t> e a </a:t>
            </a:r>
            <a:r>
              <a:rPr lang="pt-BR" sz="2400" b="1" dirty="0">
                <a:solidFill>
                  <a:schemeClr val="accent1"/>
                </a:solidFill>
              </a:rPr>
              <a:t>entrega</a:t>
            </a:r>
            <a:r>
              <a:rPr lang="pt-BR" sz="2400" dirty="0">
                <a:solidFill>
                  <a:schemeClr val="accent1"/>
                </a:solidFill>
              </a:rPr>
              <a:t> </a:t>
            </a:r>
            <a:r>
              <a:rPr lang="pt-BR" sz="2400" b="1" dirty="0">
                <a:solidFill>
                  <a:schemeClr val="accent1"/>
                </a:solidFill>
              </a:rPr>
              <a:t>contínua</a:t>
            </a:r>
            <a:r>
              <a:rPr lang="pt-BR" sz="2400" dirty="0">
                <a:solidFill>
                  <a:schemeClr val="accent1"/>
                </a:solidFill>
              </a:rPr>
              <a:t> de valor ao cliente.</a:t>
            </a:r>
          </a:p>
        </p:txBody>
      </p:sp>
      <p:pic>
        <p:nvPicPr>
          <p:cNvPr id="12292" name="Picture 4" descr="Scrum.org Vector Logo - Download Free ...">
            <a:extLst>
              <a:ext uri="{FF2B5EF4-FFF2-40B4-BE49-F238E27FC236}">
                <a16:creationId xmlns:a16="http://schemas.microsoft.com/office/drawing/2014/main" id="{DD4306E4-AECD-3967-6BE6-C487C4B5D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656" y="3023726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4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Definição – Metodologia Scrum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CA876E6-178F-CBB0-5E97-51A2F7693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852" y="1886381"/>
            <a:ext cx="5918404" cy="47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71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Papéis e Reponsabilidades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898297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No Scrum, existem </a:t>
            </a:r>
            <a:r>
              <a:rPr lang="pt-BR" sz="2400" b="1" dirty="0">
                <a:solidFill>
                  <a:schemeClr val="accent1"/>
                </a:solidFill>
              </a:rPr>
              <a:t>três papéis principais</a:t>
            </a:r>
            <a:r>
              <a:rPr lang="pt-BR" sz="2400" dirty="0">
                <a:solidFill>
                  <a:schemeClr val="accent1"/>
                </a:solidFill>
              </a:rPr>
              <a:t>, cada um com responsabilidades específicas: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Scrum Master</a:t>
            </a:r>
          </a:p>
          <a:p>
            <a:pPr>
              <a:lnSpc>
                <a:spcPct val="150000"/>
              </a:lnSpc>
            </a:pPr>
            <a:r>
              <a:rPr lang="pt-BR" sz="2400" b="1" dirty="0" err="1">
                <a:solidFill>
                  <a:schemeClr val="accent1"/>
                </a:solidFill>
              </a:rPr>
              <a:t>Product</a:t>
            </a:r>
            <a:r>
              <a:rPr lang="pt-BR" sz="2400" b="1" dirty="0">
                <a:solidFill>
                  <a:schemeClr val="accent1"/>
                </a:solidFill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</a:rPr>
              <a:t>Owner</a:t>
            </a:r>
            <a:endParaRPr lang="pt-BR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Scrum Team</a:t>
            </a:r>
          </a:p>
        </p:txBody>
      </p:sp>
    </p:spTree>
    <p:extLst>
      <p:ext uri="{BB962C8B-B14F-4D97-AF65-F5344CB8AC3E}">
        <p14:creationId xmlns:p14="http://schemas.microsoft.com/office/powerpoint/2010/main" val="9168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Características do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40817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err="1">
                <a:solidFill>
                  <a:schemeClr val="accent1"/>
                </a:solidFill>
              </a:rPr>
              <a:t>Product</a:t>
            </a:r>
            <a:r>
              <a:rPr lang="pt-BR" sz="2400" b="1" dirty="0">
                <a:solidFill>
                  <a:schemeClr val="accent1"/>
                </a:solidFill>
              </a:rPr>
              <a:t> </a:t>
            </a:r>
            <a:r>
              <a:rPr lang="pt-BR" sz="2400" b="1" dirty="0" err="1">
                <a:solidFill>
                  <a:schemeClr val="accent1"/>
                </a:solidFill>
              </a:rPr>
              <a:t>Owner</a:t>
            </a:r>
            <a:endParaRPr lang="pt-BR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Responsável pelo projeto em si;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Indicar quais requisitos são os mais importantes em cada ciclo;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Responsável por conhecer e avaliar as necessidades do cliente;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FD3827-C4D8-B1B8-FB94-1E54999A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36" y="2605881"/>
            <a:ext cx="38290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3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Características do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961"/>
            <a:ext cx="862043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Scrum Master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É um facilitador;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Conhece bem o modelo;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Solucionador de conflitos;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Não é gerente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Não é líder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A6CA61-6E30-5042-F5BB-A531131AD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572" y="2285538"/>
            <a:ext cx="30670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9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Características do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961"/>
            <a:ext cx="5464277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Scrum Team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Equipe de desenvolvimento;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Todos interagem para desenvolver o produto em conjunto;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Recomendado equipes de 6 a 10 pessoas.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CBDB15-5435-D0B2-EDDA-D997F045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910" y="2598877"/>
            <a:ext cx="4797681" cy="372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Características do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961"/>
            <a:ext cx="10626213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err="1">
                <a:solidFill>
                  <a:schemeClr val="accent1"/>
                </a:solidFill>
              </a:rPr>
              <a:t>Product</a:t>
            </a:r>
            <a:r>
              <a:rPr lang="pt-BR" sz="2400" b="1" dirty="0">
                <a:solidFill>
                  <a:schemeClr val="accent1"/>
                </a:solidFill>
              </a:rPr>
              <a:t> Backlog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1"/>
                </a:solidFill>
              </a:rPr>
              <a:t>Lista contendo as </a:t>
            </a:r>
            <a:r>
              <a:rPr lang="pt-BR" sz="2000" b="1" dirty="0">
                <a:solidFill>
                  <a:schemeClr val="accent1"/>
                </a:solidFill>
              </a:rPr>
              <a:t>funcionalidades</a:t>
            </a:r>
            <a:r>
              <a:rPr lang="pt-BR" sz="2000" dirty="0">
                <a:solidFill>
                  <a:schemeClr val="accent1"/>
                </a:solidFill>
              </a:rPr>
              <a:t> a serem implementadas em cada projeto </a:t>
            </a:r>
          </a:p>
          <a:p>
            <a:pPr lvl="1">
              <a:lnSpc>
                <a:spcPct val="150000"/>
              </a:lnSpc>
            </a:pPr>
            <a:r>
              <a:rPr lang="pt-BR" sz="1600" dirty="0">
                <a:solidFill>
                  <a:schemeClr val="accent1"/>
                </a:solidFill>
              </a:rPr>
              <a:t>requisitos ou histórias de usuário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1"/>
                </a:solidFill>
              </a:rPr>
              <a:t>Não precisa ser completo (do Manifesto Ágil, adaptação em vez de planejamento);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1"/>
                </a:solidFill>
              </a:rPr>
              <a:t>Não precisa fazer um levantamento inicial excessivamente superficial;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1"/>
                </a:solidFill>
              </a:rPr>
              <a:t>Tentar obter do cliente o maior número possível de informações sobre suas necessidades</a:t>
            </a:r>
          </a:p>
        </p:txBody>
      </p:sp>
    </p:spTree>
    <p:extLst>
      <p:ext uri="{BB962C8B-B14F-4D97-AF65-F5344CB8AC3E}">
        <p14:creationId xmlns:p14="http://schemas.microsoft.com/office/powerpoint/2010/main" val="31291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Características do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4848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Sprints</a:t>
            </a:r>
            <a:r>
              <a:rPr lang="pt-BR" sz="24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O trabalho é dividido em sprints, onde a equipe se concentra em um </a:t>
            </a:r>
            <a:r>
              <a:rPr lang="pt-BR" sz="2400" b="1" dirty="0">
                <a:solidFill>
                  <a:schemeClr val="accent1"/>
                </a:solidFill>
              </a:rPr>
              <a:t>conjunto específico de funcionalidades</a:t>
            </a:r>
            <a:r>
              <a:rPr lang="pt-BR" sz="2400" dirty="0">
                <a:solidFill>
                  <a:schemeClr val="accent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Isso facilita a entrega rápida e contínua de valor.</a:t>
            </a:r>
          </a:p>
        </p:txBody>
      </p:sp>
      <p:pic>
        <p:nvPicPr>
          <p:cNvPr id="13314" name="Picture 2" descr="Sprint Flow. What is a sprint? | by Neruka Bangamuwage | Medium">
            <a:extLst>
              <a:ext uri="{FF2B5EF4-FFF2-40B4-BE49-F238E27FC236}">
                <a16:creationId xmlns:a16="http://schemas.microsoft.com/office/drawing/2014/main" id="{94A83BF3-63CC-1AFB-8A9D-A738C039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890" y="4230222"/>
            <a:ext cx="6374682" cy="253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45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000" dirty="0">
                <a:solidFill>
                  <a:schemeClr val="accent1"/>
                </a:solidFill>
              </a:rPr>
              <a:t> Manifesto Ágil </a:t>
            </a:r>
          </a:p>
          <a:p>
            <a:pPr>
              <a:lnSpc>
                <a:spcPct val="100000"/>
              </a:lnSpc>
            </a:pPr>
            <a:r>
              <a:rPr lang="pt-BR" sz="4000" dirty="0">
                <a:solidFill>
                  <a:schemeClr val="accent1"/>
                </a:solidFill>
              </a:rPr>
              <a:t> Métodos Ágeis</a:t>
            </a:r>
          </a:p>
          <a:p>
            <a:pPr>
              <a:lnSpc>
                <a:spcPct val="100000"/>
              </a:lnSpc>
            </a:pPr>
            <a:r>
              <a:rPr lang="pt-BR" sz="4000" dirty="0">
                <a:solidFill>
                  <a:schemeClr val="accent1"/>
                </a:solidFill>
              </a:rPr>
              <a:t> Metodologia Scrum</a:t>
            </a:r>
          </a:p>
          <a:p>
            <a:pPr>
              <a:lnSpc>
                <a:spcPct val="100000"/>
              </a:lnSpc>
            </a:pPr>
            <a:r>
              <a:rPr lang="pt-BR" sz="4000" dirty="0">
                <a:solidFill>
                  <a:schemeClr val="accent1"/>
                </a:solidFill>
              </a:rPr>
              <a:t> Atividades</a:t>
            </a:r>
          </a:p>
        </p:txBody>
      </p:sp>
    </p:spTree>
    <p:extLst>
      <p:ext uri="{BB962C8B-B14F-4D97-AF65-F5344CB8AC3E}">
        <p14:creationId xmlns:p14="http://schemas.microsoft.com/office/powerpoint/2010/main" val="187990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Características do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4848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Quadro de acompanhemos das tarefas</a:t>
            </a:r>
            <a:r>
              <a:rPr lang="pt-BR" sz="24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  <a:hlinkClick r:id="rId2"/>
              </a:rPr>
              <a:t>https://www.youtube.com/</a:t>
            </a:r>
            <a:r>
              <a:rPr lang="pt-BR" sz="2400" dirty="0" err="1">
                <a:solidFill>
                  <a:schemeClr val="accent1"/>
                </a:solidFill>
                <a:hlinkClick r:id="rId2"/>
              </a:rPr>
              <a:t>watch?v</a:t>
            </a:r>
            <a:r>
              <a:rPr lang="pt-BR" sz="2400" dirty="0">
                <a:solidFill>
                  <a:schemeClr val="accent1"/>
                </a:solidFill>
                <a:hlinkClick r:id="rId2"/>
              </a:rPr>
              <a:t>=GQUJT4DwV9c</a:t>
            </a:r>
            <a:r>
              <a:rPr lang="pt-BR" sz="2400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</p:txBody>
      </p:sp>
      <p:pic>
        <p:nvPicPr>
          <p:cNvPr id="14338" name="Picture 2" descr="AzureFunBytes - A Brief Intro To Azure Boards - Azure DevOps Blog">
            <a:extLst>
              <a:ext uri="{FF2B5EF4-FFF2-40B4-BE49-F238E27FC236}">
                <a16:creationId xmlns:a16="http://schemas.microsoft.com/office/drawing/2014/main" id="{5FC0FD92-68AE-705E-90F0-CF7F9268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48" y="3268779"/>
            <a:ext cx="5379474" cy="343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34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Características do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4848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Cerimônias (Reuniões)</a:t>
            </a:r>
            <a:r>
              <a:rPr lang="pt-BR" sz="24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Planejamento de cada Sprint (</a:t>
            </a:r>
            <a:r>
              <a:rPr lang="pt-BR" sz="2400" b="1" dirty="0">
                <a:solidFill>
                  <a:schemeClr val="accent1"/>
                </a:solidFill>
              </a:rPr>
              <a:t>Planning Poker)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Reunião diária (</a:t>
            </a:r>
            <a:r>
              <a:rPr lang="pt-BR" sz="2400" b="1" dirty="0">
                <a:solidFill>
                  <a:schemeClr val="accent1"/>
                </a:solidFill>
              </a:rPr>
              <a:t>Daily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Revisão da Sprint (</a:t>
            </a:r>
            <a:r>
              <a:rPr lang="pt-BR" sz="2400" b="1" dirty="0">
                <a:solidFill>
                  <a:schemeClr val="accent1"/>
                </a:solidFill>
              </a:rPr>
              <a:t>Sprint Review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Retrospectiva (</a:t>
            </a:r>
            <a:r>
              <a:rPr lang="pt-BR" sz="2400" b="1" dirty="0">
                <a:solidFill>
                  <a:schemeClr val="accent1"/>
                </a:solidFill>
              </a:rPr>
              <a:t>Spring Retro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15364" name="Picture 4" descr="Como se destacar em uma reunião de trabalho?">
            <a:extLst>
              <a:ext uri="{FF2B5EF4-FFF2-40B4-BE49-F238E27FC236}">
                <a16:creationId xmlns:a16="http://schemas.microsoft.com/office/drawing/2014/main" id="{29877652-3361-5A28-9039-F7F99203A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063" y="2420940"/>
            <a:ext cx="4896465" cy="316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5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Características do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4848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P</a:t>
            </a:r>
            <a:r>
              <a:rPr lang="pt-BR" sz="2400" dirty="0">
                <a:solidFill>
                  <a:schemeClr val="accent1"/>
                </a:solidFill>
              </a:rPr>
              <a:t>lanejamento de cada Sprint (</a:t>
            </a:r>
            <a:r>
              <a:rPr lang="pt-BR" sz="2400" b="1" dirty="0">
                <a:solidFill>
                  <a:schemeClr val="accent1"/>
                </a:solidFill>
              </a:rPr>
              <a:t>Planning Poker)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Definir as tarefas que irão entrar na Sprint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Estimar o prazo e esforço de cada tarefa</a:t>
            </a:r>
          </a:p>
        </p:txBody>
      </p:sp>
      <p:pic>
        <p:nvPicPr>
          <p:cNvPr id="16386" name="Picture 2" descr="A Importância do Planning Poker: A Ferramenta Essencial para o Planejamento  de Projetos">
            <a:extLst>
              <a:ext uri="{FF2B5EF4-FFF2-40B4-BE49-F238E27FC236}">
                <a16:creationId xmlns:a16="http://schemas.microsoft.com/office/drawing/2014/main" id="{5B659E3F-44CB-EC98-CD9D-7CDAB0D34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778250"/>
            <a:ext cx="51720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ow to Play Planning Poker and Involve the Whole Team in Estimates | Easy  Agile">
            <a:extLst>
              <a:ext uri="{FF2B5EF4-FFF2-40B4-BE49-F238E27FC236}">
                <a16:creationId xmlns:a16="http://schemas.microsoft.com/office/drawing/2014/main" id="{B2F9D637-8C59-1DC6-681E-6CDFF109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49" y="3559896"/>
            <a:ext cx="3719051" cy="293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3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Características do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4848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solidFill>
                  <a:schemeClr val="accent1"/>
                </a:solidFill>
              </a:rPr>
              <a:t>Reunião diária (Daily)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Atualizar o Board de Tarefas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Falar o que fez no dia anterior;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O que vai fazer no dia seguinte;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Se possui algum impedimento</a:t>
            </a:r>
          </a:p>
        </p:txBody>
      </p:sp>
      <p:pic>
        <p:nvPicPr>
          <p:cNvPr id="17410" name="Picture 2" descr="The Scrum Daily Standup Meeting: Your Questions Answered | AgileConnection">
            <a:extLst>
              <a:ext uri="{FF2B5EF4-FFF2-40B4-BE49-F238E27FC236}">
                <a16:creationId xmlns:a16="http://schemas.microsoft.com/office/drawing/2014/main" id="{34354716-61CA-D703-B934-62CF92684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94" y="2055813"/>
            <a:ext cx="60515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7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Características do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4802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Revisão da Sprint (</a:t>
            </a:r>
            <a:r>
              <a:rPr lang="pt-BR" sz="2400" b="1" dirty="0">
                <a:solidFill>
                  <a:schemeClr val="accent1"/>
                </a:solidFill>
              </a:rPr>
              <a:t>Sprint Review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Verificar o que foi feito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Reunião com os PO, Scrum Master e </a:t>
            </a:r>
            <a:r>
              <a:rPr lang="pt-BR" sz="2400" dirty="0" err="1">
                <a:solidFill>
                  <a:schemeClr val="accent1"/>
                </a:solidFill>
              </a:rPr>
              <a:t>StakeHolders</a:t>
            </a: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Geralmente o desenvolvedor apresenta o que foi feito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Crie evidências das tarefas que você desenvolveu (prints, vídeos e </a:t>
            </a:r>
            <a:r>
              <a:rPr lang="pt-BR" sz="2400" dirty="0" err="1">
                <a:solidFill>
                  <a:schemeClr val="accent1"/>
                </a:solidFill>
              </a:rPr>
              <a:t>etc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</a:p>
        </p:txBody>
      </p:sp>
      <p:pic>
        <p:nvPicPr>
          <p:cNvPr id="18434" name="Picture 2" descr="The Difference Between a Sprint Review and a Demo">
            <a:extLst>
              <a:ext uri="{FF2B5EF4-FFF2-40B4-BE49-F238E27FC236}">
                <a16:creationId xmlns:a16="http://schemas.microsoft.com/office/drawing/2014/main" id="{B9247C93-7B4E-E5E4-4117-26EF979E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050" y="1825625"/>
            <a:ext cx="3946807" cy="206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59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Características do Scrum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755195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Retrospectiva (</a:t>
            </a:r>
            <a:r>
              <a:rPr lang="pt-BR" sz="2400" b="1" dirty="0">
                <a:solidFill>
                  <a:schemeClr val="accent1"/>
                </a:solidFill>
              </a:rPr>
              <a:t>Spring Retro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Avaliar a equipe e os processos: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Impedimentos</a:t>
            </a:r>
            <a:r>
              <a:rPr lang="pt-BR" sz="2000" dirty="0">
                <a:solidFill>
                  <a:schemeClr val="accent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Problemas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Dificuldades</a:t>
            </a:r>
            <a:r>
              <a:rPr lang="pt-BR" sz="2000" dirty="0">
                <a:solidFill>
                  <a:schemeClr val="accent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Ideias novas</a:t>
            </a:r>
          </a:p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Agradecimentos</a:t>
            </a:r>
            <a:r>
              <a:rPr lang="pt-BR" sz="24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9458" name="Picture 2" descr="O que é Retrospectiva Scrum - Como Gerenciar">
            <a:extLst>
              <a:ext uri="{FF2B5EF4-FFF2-40B4-BE49-F238E27FC236}">
                <a16:creationId xmlns:a16="http://schemas.microsoft.com/office/drawing/2014/main" id="{905985F4-F0B3-AB44-2D6E-F0ADA6805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26" y="2222091"/>
            <a:ext cx="6733535" cy="387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6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6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A metodologia Scrum é uma abordagem poderosa para a gestão de projetos, especialmente em ambientes dinâmicos e incertos. 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accent1"/>
                </a:solidFill>
              </a:rPr>
              <a:t>Com papéis bem definidos e um foco na colaboração e entrega contínua, o Scrum permite que as equipes respondam rapidamente às mudanças e entreguem valor significativo aos clientes.</a:t>
            </a:r>
          </a:p>
        </p:txBody>
      </p:sp>
    </p:spTree>
    <p:extLst>
      <p:ext uri="{BB962C8B-B14F-4D97-AF65-F5344CB8AC3E}">
        <p14:creationId xmlns:p14="http://schemas.microsoft.com/office/powerpoint/2010/main" val="146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1688126"/>
            <a:ext cx="12192000" cy="275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294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Dúvidas?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Ótimo dia para todos!</a:t>
            </a:r>
          </a:p>
        </p:txBody>
      </p:sp>
    </p:spTree>
    <p:extLst>
      <p:ext uri="{BB962C8B-B14F-4D97-AF65-F5344CB8AC3E}">
        <p14:creationId xmlns:p14="http://schemas.microsoft.com/office/powerpoint/2010/main" val="26685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65259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rgbClr val="0070C0"/>
                </a:solidFill>
              </a:rPr>
              <a:t>Métodos Ágeis </a:t>
            </a:r>
            <a:r>
              <a:rPr lang="pt-BR" sz="2000" dirty="0">
                <a:solidFill>
                  <a:srgbClr val="0070C0"/>
                </a:solidFill>
              </a:rPr>
              <a:t>surgem para suprir esta necessidade rápida de mudança;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0070C0"/>
                </a:solidFill>
              </a:rPr>
              <a:t>O software é desenvolvido como uma série de incrementos;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0070C0"/>
                </a:solidFill>
              </a:rPr>
              <a:t>Seguem uma filosofia diferente </a:t>
            </a:r>
            <a:r>
              <a:rPr lang="pt-BR" sz="2000" b="1" dirty="0">
                <a:solidFill>
                  <a:srgbClr val="0070C0"/>
                </a:solidFill>
              </a:rPr>
              <a:t>focando principalmente nos resultados </a:t>
            </a:r>
            <a:r>
              <a:rPr lang="pt-BR" sz="2000" dirty="0">
                <a:solidFill>
                  <a:srgbClr val="0070C0"/>
                </a:solidFill>
              </a:rPr>
              <a:t>(processo ainda é importante);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rgbClr val="0070C0"/>
                </a:solidFill>
              </a:rPr>
              <a:t>Menos ênfase nas definições de atividades e mais na pragmática e nos fatores humanos</a:t>
            </a:r>
          </a:p>
        </p:txBody>
      </p:sp>
      <p:pic>
        <p:nvPicPr>
          <p:cNvPr id="1026" name="Picture 2" descr="Metodologia Agile">
            <a:extLst>
              <a:ext uri="{FF2B5EF4-FFF2-40B4-BE49-F238E27FC236}">
                <a16:creationId xmlns:a16="http://schemas.microsoft.com/office/drawing/2014/main" id="{23D2F38D-95A9-945F-E3B7-AB194BA8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152" y="2247362"/>
            <a:ext cx="4126778" cy="31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2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478" y="1997691"/>
            <a:ext cx="8758084" cy="409178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6600" b="1" dirty="0">
                <a:solidFill>
                  <a:srgbClr val="FF0000"/>
                </a:solidFill>
              </a:rPr>
              <a:t>Ágil</a:t>
            </a:r>
            <a:r>
              <a:rPr lang="pt-BR" sz="6600" b="1" dirty="0">
                <a:solidFill>
                  <a:srgbClr val="0070C0"/>
                </a:solidFill>
              </a:rPr>
              <a:t>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3200" b="1" dirty="0">
                <a:solidFill>
                  <a:srgbClr val="0070C0"/>
                </a:solidFill>
              </a:rPr>
              <a:t>é diferente de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sz="6600" b="1" dirty="0">
                <a:solidFill>
                  <a:srgbClr val="0070C0"/>
                </a:solidFill>
              </a:rPr>
              <a:t> </a:t>
            </a:r>
            <a:r>
              <a:rPr lang="pt-BR" sz="6600" b="1" dirty="0">
                <a:solidFill>
                  <a:srgbClr val="00B050"/>
                </a:solidFill>
              </a:rPr>
              <a:t>Rápido!</a:t>
            </a:r>
          </a:p>
        </p:txBody>
      </p:sp>
    </p:spTree>
    <p:extLst>
      <p:ext uri="{BB962C8B-B14F-4D97-AF65-F5344CB8AC3E}">
        <p14:creationId xmlns:p14="http://schemas.microsoft.com/office/powerpoint/2010/main" val="145256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Definição – Manifesto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9357852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1"/>
                </a:solidFill>
              </a:rPr>
              <a:t>Documento assinado em 2001 por 17 pesquisadores da área;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1"/>
                </a:solidFill>
              </a:rPr>
              <a:t>http://www.manifestoagil.com.br </a:t>
            </a:r>
          </a:p>
          <a:p>
            <a:pPr>
              <a:lnSpc>
                <a:spcPct val="150000"/>
              </a:lnSpc>
            </a:pPr>
            <a:r>
              <a:rPr lang="pt-BR" sz="2000" dirty="0">
                <a:solidFill>
                  <a:schemeClr val="accent1"/>
                </a:solidFill>
              </a:rPr>
              <a:t>Pesquisadores:</a:t>
            </a: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sz="20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A4005C-5FCD-4325-CB2F-1FD0D040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27" y="3824748"/>
            <a:ext cx="5611760" cy="1963825"/>
          </a:xfrm>
          <a:prstGeom prst="rect">
            <a:avLst/>
          </a:prstGeom>
        </p:spPr>
      </p:pic>
      <p:pic>
        <p:nvPicPr>
          <p:cNvPr id="4100" name="Picture 4" descr="the avengers GIF">
            <a:extLst>
              <a:ext uri="{FF2B5EF4-FFF2-40B4-BE49-F238E27FC236}">
                <a16:creationId xmlns:a16="http://schemas.microsoft.com/office/drawing/2014/main" id="{267F11E9-F44A-DB4E-C9AB-D70F0D19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358" y="2902874"/>
            <a:ext cx="5085906" cy="270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4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Definição – Manifesto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7234084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Documento formado por: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Valores</a:t>
            </a:r>
            <a:r>
              <a:rPr lang="pt-BR" dirty="0">
                <a:solidFill>
                  <a:schemeClr val="accent1"/>
                </a:solidFill>
              </a:rPr>
              <a:t> e </a:t>
            </a:r>
            <a:r>
              <a:rPr lang="pt-BR" b="1" dirty="0">
                <a:solidFill>
                  <a:schemeClr val="accent1"/>
                </a:solidFill>
              </a:rPr>
              <a:t>princípios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accent1"/>
                </a:solidFill>
              </a:rPr>
              <a:t>“Estamos descobrindo maneiras melhores de desenvolver software fazendo-o nós mesmos e ajudando outros a fazê-lo”. 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4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Definição – Manifesto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7234084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Valores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214109A-818F-C25A-A8C8-4D1E345A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19" y="2101850"/>
            <a:ext cx="814387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7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Definição – Manifesto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7234084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Princípios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EA67AD2-4D6F-9B50-ECE6-9BD107A0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123" y="1835457"/>
            <a:ext cx="8370632" cy="470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8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Definição – Manifesto Ágil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7"/>
            <a:ext cx="7234084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accent1"/>
                </a:solidFill>
              </a:rPr>
              <a:t>Princípios</a:t>
            </a: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endParaRPr lang="pt-BR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A4C6C1-2C08-8E1C-FBD8-AD5CE0F23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68" y="1908136"/>
            <a:ext cx="8216387" cy="47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22645</TotalTime>
  <Words>697</Words>
  <Application>Microsoft Office PowerPoint</Application>
  <PresentationFormat>Widescreen</PresentationFormat>
  <Paragraphs>129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Ebrima</vt:lpstr>
      <vt:lpstr>Tema do Office</vt:lpstr>
      <vt:lpstr>Levantamento de Requisitos Metodologias Agile</vt:lpstr>
      <vt:lpstr>Roteiro</vt:lpstr>
      <vt:lpstr>Definição</vt:lpstr>
      <vt:lpstr>Definição</vt:lpstr>
      <vt:lpstr>Definição – Manifesto Ágil</vt:lpstr>
      <vt:lpstr>Definição – Manifesto Ágil</vt:lpstr>
      <vt:lpstr>Definição – Manifesto Ágil</vt:lpstr>
      <vt:lpstr>Definição – Manifesto Ágil</vt:lpstr>
      <vt:lpstr>Definição – Manifesto Ágil</vt:lpstr>
      <vt:lpstr>Definição – Manifesto Ágil</vt:lpstr>
      <vt:lpstr>Definição – Métodos Ágeis</vt:lpstr>
      <vt:lpstr>Definição – Metodologia Scrum</vt:lpstr>
      <vt:lpstr>Definição – Metodologia Scrum</vt:lpstr>
      <vt:lpstr>Papéis e Reponsabilidades</vt:lpstr>
      <vt:lpstr>Características do Scrum</vt:lpstr>
      <vt:lpstr>Características do Scrum</vt:lpstr>
      <vt:lpstr>Características do Scrum</vt:lpstr>
      <vt:lpstr>Características do Scrum</vt:lpstr>
      <vt:lpstr>Características do Scrum</vt:lpstr>
      <vt:lpstr>Características do Scrum</vt:lpstr>
      <vt:lpstr>Características do Scrum</vt:lpstr>
      <vt:lpstr>Características do Scrum</vt:lpstr>
      <vt:lpstr>Características do Scrum</vt:lpstr>
      <vt:lpstr>Características do Scrum</vt:lpstr>
      <vt:lpstr>Características do Scrum</vt:lpstr>
      <vt:lpstr>Conclusão</vt:lpstr>
      <vt:lpstr>Dúvidas? Ótimo dia para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VINÍCIUS MALHEIROS DUARTE</dc:creator>
  <cp:lastModifiedBy>Caio Malheiros</cp:lastModifiedBy>
  <cp:revision>163</cp:revision>
  <dcterms:created xsi:type="dcterms:W3CDTF">2021-03-29T23:22:16Z</dcterms:created>
  <dcterms:modified xsi:type="dcterms:W3CDTF">2025-05-05T22:54:41Z</dcterms:modified>
</cp:coreProperties>
</file>