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73" r:id="rId2"/>
    <p:sldId id="349" r:id="rId3"/>
    <p:sldId id="350" r:id="rId4"/>
    <p:sldId id="351" r:id="rId5"/>
    <p:sldId id="352" r:id="rId6"/>
    <p:sldId id="353" r:id="rId7"/>
    <p:sldId id="354" r:id="rId8"/>
    <p:sldId id="356" r:id="rId9"/>
    <p:sldId id="355" r:id="rId10"/>
    <p:sldId id="357" r:id="rId11"/>
    <p:sldId id="358" r:id="rId12"/>
    <p:sldId id="360" r:id="rId13"/>
    <p:sldId id="361" r:id="rId14"/>
    <p:sldId id="362" r:id="rId15"/>
    <p:sldId id="364" r:id="rId16"/>
    <p:sldId id="363" r:id="rId17"/>
    <p:sldId id="365" r:id="rId18"/>
    <p:sldId id="366" r:id="rId19"/>
    <p:sldId id="381" r:id="rId20"/>
    <p:sldId id="373" r:id="rId21"/>
    <p:sldId id="380" r:id="rId22"/>
    <p:sldId id="383" r:id="rId23"/>
    <p:sldId id="382" r:id="rId24"/>
    <p:sldId id="374" r:id="rId25"/>
    <p:sldId id="375" r:id="rId26"/>
    <p:sldId id="376" r:id="rId27"/>
    <p:sldId id="377" r:id="rId28"/>
    <p:sldId id="341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IO VINÍCIUS MALHEIROS DUARTE" initials="CVMD" lastIdx="1" clrIdx="0">
    <p:extLst>
      <p:ext uri="{19B8F6BF-5375-455C-9EA6-DF929625EA0E}">
        <p15:presenceInfo xmlns:p15="http://schemas.microsoft.com/office/powerpoint/2012/main" userId="S::caio.mduarte@etec.sp.gov.br::42c29be6-65b4-41e7-bc1d-2d95f3ddf4d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EC7"/>
    <a:srgbClr val="5DB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11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D4A8B-2FA9-45CD-BE53-D964337B161E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96928F-8ACD-4594-9774-11192BE7B83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393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35A1D-C824-470D-9D81-65870A703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1E6F7BB-431C-4B75-93A4-E85786612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302E2B-4497-4C73-9EB2-E06F8B07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81F01C-216E-4349-8E17-EBDDA95E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8C3264-5C10-400D-92EC-CAE859F2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55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509E87-AAB9-4A05-A1C5-B51BF45E8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30DE79-61FB-495F-AB96-0943B94F2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185342-0CF3-4F06-9E06-A84D91407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0FD5C7-2591-4436-A9D7-DED3B624B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1A8D29-1DF0-4704-B6E0-2478DE8C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376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14FB1B-99D7-4EC4-A3CE-75AD4C42A8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EDDA23-2900-47FB-A31B-E5F022F64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71618D-C0F0-448C-A5C1-A7FD8E53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A8D84A-7E7D-4A41-8F56-43FB73A60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3798300-76D7-475E-975B-38B8AD56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854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40D2E-BDE9-449B-869A-75F81B7A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C0E2E9-B177-47E0-B817-4043A76D4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E5F5C9-17E7-4612-8EB1-C816E1D8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811488-36F8-462C-922F-3E340FBA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0CE30F-50B5-42D0-A77A-2C7FC9FD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259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6C1DB4-83C0-44C8-97DE-4D5DEEC85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1282B1-5FDE-475E-B75B-06B61B3EE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502EA4-2938-4DC2-B942-82A9F40D5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477118-BFAD-4D58-B264-50AD8F5A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6548EE-4B5E-4127-97DA-2420AE50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6945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659C5-52C4-4949-B25A-79DA1E7F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CE87CC-1195-4BAE-A32A-039941554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695AA78-C404-4151-A5EC-4E38A0CAC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2DFCE0-2077-468D-BF77-9BE553ABF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5512B0-68FD-442C-B609-97A097AC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BAE6AE-203A-45CC-8101-40D18E1D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688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66E56-81B0-4AAE-827E-CDCB85A3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926FDA-9E15-4305-8D46-B7DD57D32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EF8C51-9548-4B36-A931-7A0398225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8187C8-6155-4BF9-A785-7CA598D92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A7E2B6-C04F-41EA-905A-76E464DE85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EEFABBB-2072-4CF6-B71C-C16351C9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0B946FB-779C-4D2A-9FFD-D0AD9A2F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6A7564D-C507-4FF1-92C2-7F0C96D23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00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30458-EE1B-4AC9-BB52-0B7739D8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A1A8CE-E854-4B78-8B51-1AE2970E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148EE5-097E-46AD-B227-574A823D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B87AAB-8C52-4EBB-B278-FA7D8F67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872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AEA4588-5887-43F7-BC20-79797E7BE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6745FF2-D8AD-4E05-89CE-9410CC376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AA31A2-29E4-47C0-93F3-41CA810B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63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23B4-8161-47EE-9C2C-7660D54D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C2888B-0080-4235-AC7D-197E7A408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94A505-0019-4779-9637-66FFFC552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2FA1D07-12FE-412E-965F-D504515A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DD3FC5-5DEB-41AE-8A33-77D7A63D8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3EE230-987E-4557-BB90-E14E0FFD5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996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D204B-613E-488A-A852-BD79B8872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5DA33AA-5D31-49BA-BDA9-ABD39A9BB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31CE49-76BC-47A8-99FA-749C895B9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3F6A13-2A51-449D-BC2A-3F68F80B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EC854-AFD2-43C8-BD20-342EAAC37438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02F108-D0FB-4A45-A0A0-759AB040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F96C98-A845-4605-AADA-5483ABFDA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64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7E3254-05BF-40B7-A776-F977D937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FD5742-CC0B-47EE-AA55-1129D31BA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839EA4-C3A6-4D53-85DC-1723B5D65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EC854-AFD2-43C8-BD20-342EAAC37438}" type="datetimeFigureOut">
              <a:rPr lang="pt-BR" smtClean="0"/>
              <a:t>04/09/2025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1421CC-304C-45B4-9823-6C3510F39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3F2D0D-6E7D-4247-8137-C981781A4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7EB5A-1C01-4E12-BD90-2DE44ACA06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396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271E322-D222-4DE7-98E9-D379F8D925EB}"/>
              </a:ext>
            </a:extLst>
          </p:cNvPr>
          <p:cNvSpPr/>
          <p:nvPr/>
        </p:nvSpPr>
        <p:spPr>
          <a:xfrm>
            <a:off x="0" y="506627"/>
            <a:ext cx="12192000" cy="3986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986EC8-09C0-4A3E-ACBD-BFA84643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36886"/>
            <a:ext cx="10515600" cy="1325563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HTML, CSS e JS</a:t>
            </a:r>
            <a:b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Material CSS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991F944-8FD2-4B4C-9705-D7873C3C1D84}"/>
              </a:ext>
            </a:extLst>
          </p:cNvPr>
          <p:cNvSpPr txBox="1"/>
          <p:nvPr/>
        </p:nvSpPr>
        <p:spPr>
          <a:xfrm>
            <a:off x="7792993" y="5690972"/>
            <a:ext cx="6104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caio.duarte@sp.senai.br</a:t>
            </a:r>
            <a:endParaRPr lang="pt-BR" sz="2000" b="1" dirty="0">
              <a:solidFill>
                <a:schemeClr val="accent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E8D95A0-53CF-4A0A-98AE-785D942444C3}"/>
              </a:ext>
            </a:extLst>
          </p:cNvPr>
          <p:cNvSpPr txBox="1"/>
          <p:nvPr/>
        </p:nvSpPr>
        <p:spPr>
          <a:xfrm>
            <a:off x="838200" y="5690972"/>
            <a:ext cx="61042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solidFill>
                  <a:schemeClr val="accent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Prof.: Caio Malheiros</a:t>
            </a:r>
            <a:endParaRPr lang="pt-BR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6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53D33-11E1-F00A-6629-BF005431D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77D6854-AEE8-71E5-C214-5D908859D9A7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0B35CD2-5BCE-A923-FE55-1B03AB19D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Tipos de CSS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65EE5BB-C773-AFD7-171D-B0114ABFB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149" y="1906997"/>
            <a:ext cx="7669162" cy="372460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B39CE33-2C7D-9F2B-AC2C-93D77E29C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860" y="1906997"/>
            <a:ext cx="4034818" cy="360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2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FCD29-298E-F923-777B-A09682F9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4DAFEE6-D985-4595-CAE6-7A4CE8EEDDFF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E65AB9-F060-828C-BF77-B5EBA526E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Tipos de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08C905-5ACE-4D69-B37C-B201A393A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367685" cy="4351338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exemplo02.html</a:t>
            </a:r>
            <a:endParaRPr lang="pt-BR" sz="2000" b="1" dirty="0">
              <a:solidFill>
                <a:schemeClr val="accent1"/>
              </a:solidFill>
            </a:endParaRPr>
          </a:p>
          <a:p>
            <a:pPr lvl="1"/>
            <a:endParaRPr lang="pt-BR" sz="3200" dirty="0">
              <a:solidFill>
                <a:schemeClr val="accent1"/>
              </a:solidFill>
            </a:endParaRPr>
          </a:p>
          <a:p>
            <a:pPr lvl="1"/>
            <a:endParaRPr lang="pt-BR" sz="3200" dirty="0">
              <a:solidFill>
                <a:schemeClr val="accent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C5B6224-E03B-0C46-76D9-76257920D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09289"/>
            <a:ext cx="7120685" cy="453072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90B3478-82F5-CF7C-BA07-95C588D2F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4497" y="2209289"/>
            <a:ext cx="4157503" cy="17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57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CA6BF-D8C7-AF61-9C70-1487F1D9E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C96D2F3-DEC2-EFD5-5D1A-797FD892C898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794E6B-88D9-7610-A9A9-C0FD3195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Tipos de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40790A-4D89-FCA0-8911-3212BAAF4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367685" cy="4351338"/>
          </a:xfrm>
        </p:spPr>
        <p:txBody>
          <a:bodyPr>
            <a:noAutofit/>
          </a:bodyPr>
          <a:lstStyle/>
          <a:p>
            <a:r>
              <a:rPr lang="pt-BR" sz="3600" b="1" dirty="0" err="1">
                <a:solidFill>
                  <a:schemeClr val="accent1"/>
                </a:solidFill>
              </a:rPr>
              <a:t>Incoporado</a:t>
            </a:r>
            <a:endParaRPr lang="pt-BR" sz="3600" b="1" dirty="0">
              <a:solidFill>
                <a:schemeClr val="accent1"/>
              </a:solidFill>
            </a:endParaRPr>
          </a:p>
          <a:p>
            <a:pPr lvl="1"/>
            <a:r>
              <a:rPr lang="pt-BR" sz="3200" dirty="0">
                <a:solidFill>
                  <a:schemeClr val="accent1"/>
                </a:solidFill>
              </a:rPr>
              <a:t>Este tipo de exemplo é o que chamamos de estilo</a:t>
            </a:r>
          </a:p>
          <a:p>
            <a:pPr lvl="1"/>
            <a:r>
              <a:rPr lang="pt-BR" sz="3200" dirty="0">
                <a:solidFill>
                  <a:schemeClr val="accent1"/>
                </a:solidFill>
              </a:rPr>
              <a:t>incorporado e sempre deve ser escrito entre as </a:t>
            </a:r>
            <a:r>
              <a:rPr lang="pt-BR" sz="3200" dirty="0" err="1">
                <a:solidFill>
                  <a:schemeClr val="accent1"/>
                </a:solidFill>
              </a:rPr>
              <a:t>tags</a:t>
            </a:r>
            <a:r>
              <a:rPr lang="pt-BR" sz="3200" dirty="0">
                <a:solidFill>
                  <a:schemeClr val="accent1"/>
                </a:solidFill>
              </a:rPr>
              <a:t> </a:t>
            </a:r>
            <a:r>
              <a:rPr lang="pt-BR" sz="3200" b="1" dirty="0">
                <a:solidFill>
                  <a:schemeClr val="accent1"/>
                </a:solidFill>
              </a:rPr>
              <a:t>&lt;</a:t>
            </a:r>
            <a:r>
              <a:rPr lang="pt-BR" sz="3200" b="1" dirty="0" err="1">
                <a:solidFill>
                  <a:schemeClr val="accent1"/>
                </a:solidFill>
              </a:rPr>
              <a:t>head</a:t>
            </a:r>
            <a:r>
              <a:rPr lang="pt-BR" sz="3200" b="1" dirty="0">
                <a:solidFill>
                  <a:schemeClr val="accent1"/>
                </a:solidFill>
              </a:rPr>
              <a:t>&gt;&lt;/</a:t>
            </a:r>
            <a:r>
              <a:rPr lang="pt-BR" sz="3200" b="1" dirty="0" err="1">
                <a:solidFill>
                  <a:schemeClr val="accent1"/>
                </a:solidFill>
              </a:rPr>
              <a:t>head</a:t>
            </a:r>
            <a:r>
              <a:rPr lang="pt-BR" sz="3200" b="1" dirty="0">
                <a:solidFill>
                  <a:schemeClr val="accent1"/>
                </a:solidFill>
              </a:rPr>
              <a:t>&gt;.</a:t>
            </a:r>
          </a:p>
          <a:p>
            <a:pPr lvl="1"/>
            <a:endParaRPr lang="pt-BR" sz="3200" dirty="0">
              <a:solidFill>
                <a:schemeClr val="accent1"/>
              </a:solidFill>
            </a:endParaRPr>
          </a:p>
          <a:p>
            <a:pPr lvl="1"/>
            <a:r>
              <a:rPr lang="pt-BR" sz="3200" dirty="0">
                <a:solidFill>
                  <a:schemeClr val="accent1"/>
                </a:solidFill>
              </a:rPr>
              <a:t>Vamos criar o exemplo03.html</a:t>
            </a:r>
          </a:p>
          <a:p>
            <a:pPr lvl="1"/>
            <a:endParaRPr lang="pt-BR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7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F120F-0482-B60F-B1BA-DD7EF67D2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0E5ED2D-1006-5A6E-84D0-49A7F3EFA3DC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4C39A0-C995-5EA8-BA14-049DA62D4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Tipos de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5B6851-37AC-C67A-3EC9-3B66B5F74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367685" cy="4351338"/>
          </a:xfrm>
        </p:spPr>
        <p:txBody>
          <a:bodyPr>
            <a:noAutofit/>
          </a:bodyPr>
          <a:lstStyle/>
          <a:p>
            <a:pPr lvl="1"/>
            <a:endParaRPr lang="pt-BR" sz="3200" dirty="0">
              <a:solidFill>
                <a:schemeClr val="accent1"/>
              </a:solidFill>
            </a:endParaRPr>
          </a:p>
          <a:p>
            <a:pPr lvl="1"/>
            <a:endParaRPr lang="pt-BR" sz="3200" dirty="0">
              <a:solidFill>
                <a:schemeClr val="accent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EEEB6D-3F3C-8E6F-401C-50D7ABBB3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62126"/>
            <a:ext cx="6411405" cy="509587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B22912E-9241-B5D5-31BD-A33A8E95F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335" y="1754187"/>
            <a:ext cx="4642995" cy="334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DEA05-F24D-BAD0-846F-D6EC23E2E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536CA58-97D4-D753-0854-DD5EB198431A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45B63-96E8-7F9F-6DE0-77F3896AD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Tipos de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BC1760-055D-5AE5-EADB-447AC59F1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367685" cy="4351338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chemeClr val="accent1"/>
                </a:solidFill>
              </a:rPr>
              <a:t>Externo</a:t>
            </a:r>
          </a:p>
          <a:p>
            <a:pPr lvl="1"/>
            <a:r>
              <a:rPr lang="pt-BR" sz="3200" dirty="0">
                <a:solidFill>
                  <a:schemeClr val="accent1"/>
                </a:solidFill>
              </a:rPr>
              <a:t>O estilo externo ou vinculado, que permite</a:t>
            </a:r>
          </a:p>
          <a:p>
            <a:pPr lvl="1"/>
            <a:r>
              <a:rPr lang="pt-BR" sz="3200" dirty="0">
                <a:solidFill>
                  <a:schemeClr val="accent1"/>
                </a:solidFill>
              </a:rPr>
              <a:t>construir um arquivo (.</a:t>
            </a:r>
            <a:r>
              <a:rPr lang="pt-BR" sz="3200" dirty="0" err="1">
                <a:solidFill>
                  <a:schemeClr val="accent1"/>
                </a:solidFill>
              </a:rPr>
              <a:t>css</a:t>
            </a:r>
            <a:r>
              <a:rPr lang="pt-BR" sz="3200" dirty="0">
                <a:solidFill>
                  <a:schemeClr val="accent1"/>
                </a:solidFill>
              </a:rPr>
              <a:t>), com todas as</a:t>
            </a:r>
          </a:p>
          <a:p>
            <a:pPr lvl="1"/>
            <a:r>
              <a:rPr lang="pt-BR" sz="3200" dirty="0">
                <a:solidFill>
                  <a:schemeClr val="accent1"/>
                </a:solidFill>
              </a:rPr>
              <a:t>referências de formatação</a:t>
            </a:r>
          </a:p>
          <a:p>
            <a:pPr lvl="1"/>
            <a:endParaRPr lang="pt-BR" sz="3200" dirty="0">
              <a:solidFill>
                <a:schemeClr val="accent1"/>
              </a:solidFill>
            </a:endParaRPr>
          </a:p>
          <a:p>
            <a:pPr lvl="1"/>
            <a:r>
              <a:rPr lang="pt-BR" sz="3200" dirty="0">
                <a:solidFill>
                  <a:schemeClr val="accent1"/>
                </a:solidFill>
              </a:rPr>
              <a:t>Vamos criar o </a:t>
            </a:r>
            <a:r>
              <a:rPr lang="pt-BR" sz="3200" b="1" dirty="0">
                <a:solidFill>
                  <a:schemeClr val="accent1"/>
                </a:solidFill>
              </a:rPr>
              <a:t>exemplo04.html</a:t>
            </a:r>
          </a:p>
          <a:p>
            <a:pPr lvl="1"/>
            <a:r>
              <a:rPr lang="pt-BR" sz="3200" dirty="0">
                <a:solidFill>
                  <a:schemeClr val="accent1"/>
                </a:solidFill>
              </a:rPr>
              <a:t>Vamos criar uma </a:t>
            </a:r>
            <a:r>
              <a:rPr lang="pt-BR" sz="3200" b="1" dirty="0">
                <a:solidFill>
                  <a:schemeClr val="accent1"/>
                </a:solidFill>
              </a:rPr>
              <a:t>pasta</a:t>
            </a:r>
            <a:r>
              <a:rPr lang="pt-BR" sz="3200" dirty="0">
                <a:solidFill>
                  <a:schemeClr val="accent1"/>
                </a:solidFill>
              </a:rPr>
              <a:t> chamada </a:t>
            </a:r>
            <a:r>
              <a:rPr lang="pt-BR" sz="3200" b="1" dirty="0" err="1">
                <a:solidFill>
                  <a:schemeClr val="accent1"/>
                </a:solidFill>
              </a:rPr>
              <a:t>css</a:t>
            </a:r>
            <a:endParaRPr lang="pt-BR" sz="3200" b="1" dirty="0">
              <a:solidFill>
                <a:schemeClr val="accent1"/>
              </a:solidFill>
            </a:endParaRPr>
          </a:p>
          <a:p>
            <a:pPr lvl="1"/>
            <a:r>
              <a:rPr lang="pt-BR" sz="3200" dirty="0">
                <a:solidFill>
                  <a:schemeClr val="accent1"/>
                </a:solidFill>
              </a:rPr>
              <a:t>Vamos criar o arquivo </a:t>
            </a:r>
            <a:r>
              <a:rPr lang="pt-BR" sz="3200" b="1" dirty="0">
                <a:solidFill>
                  <a:schemeClr val="accent1"/>
                </a:solidFill>
              </a:rPr>
              <a:t>style.css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9CD798-7AF7-88E0-74E1-5C34131A3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223" y="3454400"/>
            <a:ext cx="28670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596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6E5AC-3642-06AF-F231-979531722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4ACACF8-F19C-F6CD-75C6-C9DF4248903F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197C89-9084-748D-0755-C323527E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Tipos de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DCA909-13A0-8B5E-E542-B17618129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367685" cy="4351338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chemeClr val="accent1"/>
                </a:solidFill>
              </a:rPr>
              <a:t>Externo</a:t>
            </a:r>
          </a:p>
          <a:p>
            <a:pPr lvl="1"/>
            <a:r>
              <a:rPr lang="pt-BR" sz="3200" dirty="0">
                <a:solidFill>
                  <a:schemeClr val="accent1"/>
                </a:solidFill>
              </a:rPr>
              <a:t>O estilo externo ou vinculado, que permite</a:t>
            </a:r>
          </a:p>
          <a:p>
            <a:pPr lvl="1"/>
            <a:r>
              <a:rPr lang="pt-BR" sz="3200" dirty="0">
                <a:solidFill>
                  <a:schemeClr val="accent1"/>
                </a:solidFill>
              </a:rPr>
              <a:t>construir um arquivo (.</a:t>
            </a:r>
            <a:r>
              <a:rPr lang="pt-BR" sz="3200" dirty="0" err="1">
                <a:solidFill>
                  <a:schemeClr val="accent1"/>
                </a:solidFill>
              </a:rPr>
              <a:t>css</a:t>
            </a:r>
            <a:r>
              <a:rPr lang="pt-BR" sz="3200" dirty="0">
                <a:solidFill>
                  <a:schemeClr val="accent1"/>
                </a:solidFill>
              </a:rPr>
              <a:t>), com todas as</a:t>
            </a:r>
          </a:p>
          <a:p>
            <a:pPr lvl="1"/>
            <a:r>
              <a:rPr lang="pt-BR" sz="3200" dirty="0">
                <a:solidFill>
                  <a:schemeClr val="accent1"/>
                </a:solidFill>
              </a:rPr>
              <a:t>referências de formatação</a:t>
            </a:r>
          </a:p>
          <a:p>
            <a:pPr lvl="1"/>
            <a:endParaRPr lang="pt-BR" sz="3200" dirty="0">
              <a:solidFill>
                <a:schemeClr val="accent1"/>
              </a:solidFill>
            </a:endParaRPr>
          </a:p>
          <a:p>
            <a:pPr lvl="1"/>
            <a:r>
              <a:rPr lang="pt-BR" sz="3200" dirty="0">
                <a:solidFill>
                  <a:schemeClr val="accent1"/>
                </a:solidFill>
              </a:rPr>
              <a:t>Vamos criar o </a:t>
            </a:r>
            <a:r>
              <a:rPr lang="pt-BR" sz="3200" b="1" dirty="0">
                <a:solidFill>
                  <a:schemeClr val="accent1"/>
                </a:solidFill>
              </a:rPr>
              <a:t>exemplo04.html</a:t>
            </a:r>
          </a:p>
          <a:p>
            <a:pPr lvl="1"/>
            <a:r>
              <a:rPr lang="pt-BR" sz="3200" dirty="0">
                <a:solidFill>
                  <a:schemeClr val="accent1"/>
                </a:solidFill>
              </a:rPr>
              <a:t>Vamos criar uma </a:t>
            </a:r>
            <a:r>
              <a:rPr lang="pt-BR" sz="3200" b="1" dirty="0">
                <a:solidFill>
                  <a:schemeClr val="accent1"/>
                </a:solidFill>
              </a:rPr>
              <a:t>pasta</a:t>
            </a:r>
            <a:r>
              <a:rPr lang="pt-BR" sz="3200" dirty="0">
                <a:solidFill>
                  <a:schemeClr val="accent1"/>
                </a:solidFill>
              </a:rPr>
              <a:t> chamada </a:t>
            </a:r>
            <a:r>
              <a:rPr lang="pt-BR" sz="3200" b="1" dirty="0" err="1">
                <a:solidFill>
                  <a:schemeClr val="accent1"/>
                </a:solidFill>
              </a:rPr>
              <a:t>css</a:t>
            </a:r>
            <a:endParaRPr lang="pt-BR" sz="3200" b="1" dirty="0">
              <a:solidFill>
                <a:schemeClr val="accent1"/>
              </a:solidFill>
            </a:endParaRPr>
          </a:p>
          <a:p>
            <a:pPr lvl="1"/>
            <a:r>
              <a:rPr lang="pt-BR" sz="3200" dirty="0">
                <a:solidFill>
                  <a:schemeClr val="accent1"/>
                </a:solidFill>
              </a:rPr>
              <a:t>Vamos criar o arquivo </a:t>
            </a:r>
            <a:r>
              <a:rPr lang="pt-BR" sz="3200" b="1" dirty="0">
                <a:solidFill>
                  <a:schemeClr val="accent1"/>
                </a:solidFill>
              </a:rPr>
              <a:t>style.css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0996571-D410-E376-D7BF-1D0CA7422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223" y="3454400"/>
            <a:ext cx="286702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19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2EC8B-910D-46E8-A99C-162BC4149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9E490B4-629A-2F07-8225-52A3ECF75B37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9DDED2-ACEB-381D-5219-51FFAB147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Tipos de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F29EF3-90C0-9383-5173-15559865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367685" cy="4351338"/>
          </a:xfrm>
        </p:spPr>
        <p:txBody>
          <a:bodyPr>
            <a:noAutofit/>
          </a:bodyPr>
          <a:lstStyle/>
          <a:p>
            <a:r>
              <a:rPr lang="pt-BR" sz="3600" b="1" dirty="0">
                <a:solidFill>
                  <a:schemeClr val="accent1"/>
                </a:solidFill>
              </a:rPr>
              <a:t>style.css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BB3E15D-8287-6814-4C7D-7A0C079DE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42" y="1911399"/>
            <a:ext cx="4464515" cy="481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95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A0D90-60E2-B249-8F74-483F67E72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ECCDDD3-CA31-F71A-28BF-4B26C10574FD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387801-6D51-E67C-9C43-1090EA5A3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Tipos de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F2A098-620C-3116-0DAB-9D886F4BE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367685" cy="4351338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Exemplo04.html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3AF0BAA-3CB6-BA1F-D71D-1A0023E14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018" y="2209886"/>
            <a:ext cx="9102213" cy="457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723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85AF5-801F-9EDE-3861-53C072CE7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1BC63C0-217C-E33F-F7D6-263C2D2A7E4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A2BEE7-FA3E-D3E2-C252-5D489B55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ID e CLASS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74457-5129-F38F-108B-60DF53B8A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367685" cy="4351338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accent1"/>
                </a:solidFill>
              </a:rPr>
              <a:t>Algumas </a:t>
            </a:r>
            <a:r>
              <a:rPr lang="pt-BR" sz="3600" dirty="0" err="1">
                <a:solidFill>
                  <a:schemeClr val="accent1"/>
                </a:solidFill>
              </a:rPr>
              <a:t>tags</a:t>
            </a:r>
            <a:r>
              <a:rPr lang="pt-BR" sz="3600" dirty="0">
                <a:solidFill>
                  <a:schemeClr val="accent1"/>
                </a:solidFill>
              </a:rPr>
              <a:t> podem ser identificadas com </a:t>
            </a:r>
            <a:r>
              <a:rPr lang="pt-BR" sz="3600" b="1" dirty="0">
                <a:solidFill>
                  <a:srgbClr val="FF0000"/>
                </a:solidFill>
              </a:rPr>
              <a:t>id</a:t>
            </a:r>
            <a:r>
              <a:rPr lang="pt-BR" sz="3600" dirty="0">
                <a:solidFill>
                  <a:schemeClr val="accent1"/>
                </a:solidFill>
              </a:rPr>
              <a:t>=“</a:t>
            </a:r>
            <a:r>
              <a:rPr lang="pt-BR" sz="3600" b="1" dirty="0">
                <a:solidFill>
                  <a:schemeClr val="accent1"/>
                </a:solidFill>
              </a:rPr>
              <a:t>teste</a:t>
            </a:r>
            <a:r>
              <a:rPr lang="pt-BR" sz="3600" dirty="0">
                <a:solidFill>
                  <a:schemeClr val="accent1"/>
                </a:solidFill>
              </a:rPr>
              <a:t>” no </a:t>
            </a:r>
            <a:r>
              <a:rPr lang="pt-BR" sz="3600" dirty="0" err="1">
                <a:solidFill>
                  <a:schemeClr val="accent1"/>
                </a:solidFill>
              </a:rPr>
              <a:t>html</a:t>
            </a:r>
            <a:r>
              <a:rPr lang="pt-BR" sz="3600" dirty="0">
                <a:solidFill>
                  <a:schemeClr val="accent1"/>
                </a:solidFill>
              </a:rPr>
              <a:t>, e para fazer a alteração no </a:t>
            </a:r>
            <a:r>
              <a:rPr lang="pt-BR" sz="3600" dirty="0" err="1">
                <a:solidFill>
                  <a:schemeClr val="accent1"/>
                </a:solidFill>
              </a:rPr>
              <a:t>css</a:t>
            </a:r>
            <a:r>
              <a:rPr lang="pt-BR" sz="3600" dirty="0">
                <a:solidFill>
                  <a:schemeClr val="accent1"/>
                </a:solidFill>
              </a:rPr>
              <a:t> usamos o </a:t>
            </a:r>
            <a:r>
              <a:rPr lang="pt-BR" sz="3600" b="1" dirty="0">
                <a:solidFill>
                  <a:srgbClr val="FF0000"/>
                </a:solidFill>
              </a:rPr>
              <a:t>#</a:t>
            </a:r>
            <a:r>
              <a:rPr lang="pt-BR" sz="3600" dirty="0">
                <a:solidFill>
                  <a:schemeClr val="accent1"/>
                </a:solidFill>
              </a:rPr>
              <a:t>. </a:t>
            </a:r>
          </a:p>
          <a:p>
            <a:endParaRPr lang="pt-BR" sz="3600" dirty="0">
              <a:solidFill>
                <a:schemeClr val="accent1"/>
              </a:solidFill>
            </a:endParaRPr>
          </a:p>
          <a:p>
            <a:r>
              <a:rPr lang="pt-BR" sz="3600" dirty="0">
                <a:solidFill>
                  <a:schemeClr val="accent1"/>
                </a:solidFill>
              </a:rPr>
              <a:t>Outras </a:t>
            </a:r>
            <a:r>
              <a:rPr lang="pt-BR" sz="3600" dirty="0" err="1">
                <a:solidFill>
                  <a:schemeClr val="accent1"/>
                </a:solidFill>
              </a:rPr>
              <a:t>tags</a:t>
            </a:r>
            <a:r>
              <a:rPr lang="pt-BR" sz="3600" dirty="0">
                <a:solidFill>
                  <a:schemeClr val="accent1"/>
                </a:solidFill>
              </a:rPr>
              <a:t> podem ser identificadas com </a:t>
            </a:r>
            <a:r>
              <a:rPr lang="pt-BR" sz="3600" b="1" dirty="0" err="1">
                <a:solidFill>
                  <a:srgbClr val="FF0000"/>
                </a:solidFill>
              </a:rPr>
              <a:t>class</a:t>
            </a:r>
            <a:r>
              <a:rPr lang="pt-BR" sz="3600" b="1" dirty="0">
                <a:solidFill>
                  <a:schemeClr val="accent1"/>
                </a:solidFill>
              </a:rPr>
              <a:t>=“teste” </a:t>
            </a:r>
            <a:r>
              <a:rPr lang="pt-BR" sz="3600" dirty="0">
                <a:solidFill>
                  <a:schemeClr val="accent1"/>
                </a:solidFill>
              </a:rPr>
              <a:t>no </a:t>
            </a:r>
            <a:r>
              <a:rPr lang="pt-BR" sz="3600" dirty="0" err="1">
                <a:solidFill>
                  <a:schemeClr val="accent1"/>
                </a:solidFill>
              </a:rPr>
              <a:t>html</a:t>
            </a:r>
            <a:r>
              <a:rPr lang="pt-BR" sz="3600" dirty="0">
                <a:solidFill>
                  <a:schemeClr val="accent1"/>
                </a:solidFill>
              </a:rPr>
              <a:t>, e para fazer a alteração no </a:t>
            </a:r>
            <a:r>
              <a:rPr lang="pt-BR" sz="3600" dirty="0" err="1">
                <a:solidFill>
                  <a:schemeClr val="accent1"/>
                </a:solidFill>
              </a:rPr>
              <a:t>css</a:t>
            </a:r>
            <a:r>
              <a:rPr lang="pt-BR" sz="3600" dirty="0">
                <a:solidFill>
                  <a:schemeClr val="accent1"/>
                </a:solidFill>
              </a:rPr>
              <a:t> usamos o </a:t>
            </a:r>
            <a:r>
              <a:rPr lang="pt-BR" sz="3600" b="1" dirty="0">
                <a:solidFill>
                  <a:srgbClr val="FF0000"/>
                </a:solidFill>
              </a:rPr>
              <a:t>.</a:t>
            </a:r>
            <a:r>
              <a:rPr lang="pt-BR" sz="3600" b="1" dirty="0">
                <a:solidFill>
                  <a:schemeClr val="accent1"/>
                </a:solidFill>
              </a:rPr>
              <a:t>(ponto final)</a:t>
            </a:r>
            <a:endParaRPr lang="pt-BR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58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1E0E6-14E7-1AA8-CC7F-68BB8E05F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62EE510-A87C-6205-5883-FACD22E550FB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BC87F1-1AB2-349C-0C4D-5A4CA6D2B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ID e CLASS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09613A-9E63-286D-ACB6-A9B876EA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367685" cy="4351338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accent1"/>
                </a:solidFill>
              </a:rPr>
              <a:t>Algumas </a:t>
            </a:r>
            <a:r>
              <a:rPr lang="pt-BR" sz="3600" dirty="0" err="1">
                <a:solidFill>
                  <a:schemeClr val="accent1"/>
                </a:solidFill>
              </a:rPr>
              <a:t>tags</a:t>
            </a:r>
            <a:r>
              <a:rPr lang="pt-BR" sz="3600" dirty="0">
                <a:solidFill>
                  <a:schemeClr val="accent1"/>
                </a:solidFill>
              </a:rPr>
              <a:t> podem ser identificadas com </a:t>
            </a:r>
            <a:r>
              <a:rPr lang="pt-BR" sz="3600" b="1" dirty="0">
                <a:solidFill>
                  <a:srgbClr val="FF0000"/>
                </a:solidFill>
              </a:rPr>
              <a:t>id</a:t>
            </a:r>
            <a:r>
              <a:rPr lang="pt-BR" sz="3600" dirty="0">
                <a:solidFill>
                  <a:schemeClr val="accent1"/>
                </a:solidFill>
              </a:rPr>
              <a:t>=“</a:t>
            </a:r>
            <a:r>
              <a:rPr lang="pt-BR" sz="3600" b="1" dirty="0">
                <a:solidFill>
                  <a:schemeClr val="accent1"/>
                </a:solidFill>
              </a:rPr>
              <a:t>teste</a:t>
            </a:r>
            <a:r>
              <a:rPr lang="pt-BR" sz="3600" dirty="0">
                <a:solidFill>
                  <a:schemeClr val="accent1"/>
                </a:solidFill>
              </a:rPr>
              <a:t>” no </a:t>
            </a:r>
            <a:r>
              <a:rPr lang="pt-BR" sz="3600" dirty="0" err="1">
                <a:solidFill>
                  <a:schemeClr val="accent1"/>
                </a:solidFill>
              </a:rPr>
              <a:t>html</a:t>
            </a:r>
            <a:r>
              <a:rPr lang="pt-BR" sz="3600" dirty="0">
                <a:solidFill>
                  <a:schemeClr val="accent1"/>
                </a:solidFill>
              </a:rPr>
              <a:t>, e para fazer a alteração no </a:t>
            </a:r>
            <a:r>
              <a:rPr lang="pt-BR" sz="3600" dirty="0" err="1">
                <a:solidFill>
                  <a:schemeClr val="accent1"/>
                </a:solidFill>
              </a:rPr>
              <a:t>css</a:t>
            </a:r>
            <a:r>
              <a:rPr lang="pt-BR" sz="3600" dirty="0">
                <a:solidFill>
                  <a:schemeClr val="accent1"/>
                </a:solidFill>
              </a:rPr>
              <a:t> usamos o </a:t>
            </a:r>
            <a:r>
              <a:rPr lang="pt-BR" sz="3600" b="1" dirty="0">
                <a:solidFill>
                  <a:srgbClr val="FF0000"/>
                </a:solidFill>
              </a:rPr>
              <a:t>#</a:t>
            </a:r>
            <a:r>
              <a:rPr lang="pt-BR" sz="3600" dirty="0">
                <a:solidFill>
                  <a:schemeClr val="accent1"/>
                </a:solidFill>
              </a:rPr>
              <a:t>. </a:t>
            </a:r>
          </a:p>
          <a:p>
            <a:endParaRPr lang="pt-BR" sz="3600" dirty="0">
              <a:solidFill>
                <a:schemeClr val="accent1"/>
              </a:solidFill>
            </a:endParaRPr>
          </a:p>
          <a:p>
            <a:r>
              <a:rPr lang="pt-BR" sz="3600" dirty="0">
                <a:solidFill>
                  <a:schemeClr val="accent1"/>
                </a:solidFill>
              </a:rPr>
              <a:t>Outras </a:t>
            </a:r>
            <a:r>
              <a:rPr lang="pt-BR" sz="3600" dirty="0" err="1">
                <a:solidFill>
                  <a:schemeClr val="accent1"/>
                </a:solidFill>
              </a:rPr>
              <a:t>tags</a:t>
            </a:r>
            <a:r>
              <a:rPr lang="pt-BR" sz="3600" dirty="0">
                <a:solidFill>
                  <a:schemeClr val="accent1"/>
                </a:solidFill>
              </a:rPr>
              <a:t> podem ser identificadas com </a:t>
            </a:r>
            <a:r>
              <a:rPr lang="pt-BR" sz="3600" b="1" dirty="0" err="1">
                <a:solidFill>
                  <a:srgbClr val="FF0000"/>
                </a:solidFill>
              </a:rPr>
              <a:t>class</a:t>
            </a:r>
            <a:r>
              <a:rPr lang="pt-BR" sz="3600" b="1" dirty="0">
                <a:solidFill>
                  <a:schemeClr val="accent1"/>
                </a:solidFill>
              </a:rPr>
              <a:t>=“teste” </a:t>
            </a:r>
            <a:r>
              <a:rPr lang="pt-BR" sz="3600" dirty="0">
                <a:solidFill>
                  <a:schemeClr val="accent1"/>
                </a:solidFill>
              </a:rPr>
              <a:t>no </a:t>
            </a:r>
            <a:r>
              <a:rPr lang="pt-BR" sz="3600" dirty="0" err="1">
                <a:solidFill>
                  <a:schemeClr val="accent1"/>
                </a:solidFill>
              </a:rPr>
              <a:t>html</a:t>
            </a:r>
            <a:r>
              <a:rPr lang="pt-BR" sz="3600" dirty="0">
                <a:solidFill>
                  <a:schemeClr val="accent1"/>
                </a:solidFill>
              </a:rPr>
              <a:t>, e para fazer a alteração no </a:t>
            </a:r>
            <a:r>
              <a:rPr lang="pt-BR" sz="3600" dirty="0" err="1">
                <a:solidFill>
                  <a:schemeClr val="accent1"/>
                </a:solidFill>
              </a:rPr>
              <a:t>css</a:t>
            </a:r>
            <a:r>
              <a:rPr lang="pt-BR" sz="3600" dirty="0">
                <a:solidFill>
                  <a:schemeClr val="accent1"/>
                </a:solidFill>
              </a:rPr>
              <a:t> usamos o </a:t>
            </a:r>
            <a:r>
              <a:rPr lang="pt-BR" sz="3600" b="1" dirty="0">
                <a:solidFill>
                  <a:srgbClr val="FF0000"/>
                </a:solidFill>
              </a:rPr>
              <a:t>.</a:t>
            </a:r>
            <a:r>
              <a:rPr lang="pt-BR" sz="3600" b="1" dirty="0">
                <a:solidFill>
                  <a:schemeClr val="accent1"/>
                </a:solidFill>
              </a:rPr>
              <a:t>(ponto final)</a:t>
            </a:r>
            <a:endParaRPr lang="pt-BR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082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599CD-28AC-BB5F-AB9F-2B44D5C18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6FDA4C1-0B4B-061F-D278-484F013F874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AB1799-D48F-9997-4FB7-9E15FEE1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Introdução ao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css</a:t>
            </a:r>
            <a:endParaRPr lang="pt-BR" sz="36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D54170-B614-7863-8E30-B2A487C69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409905" cy="4351338"/>
          </a:xfrm>
        </p:spPr>
        <p:txBody>
          <a:bodyPr>
            <a:noAutofit/>
          </a:bodyPr>
          <a:lstStyle/>
          <a:p>
            <a:r>
              <a:rPr lang="pt-BR" b="1" dirty="0">
                <a:solidFill>
                  <a:schemeClr val="accent1"/>
                </a:solidFill>
              </a:rPr>
              <a:t>Objetivos</a:t>
            </a:r>
          </a:p>
          <a:p>
            <a:r>
              <a:rPr lang="pt-BR" dirty="0">
                <a:solidFill>
                  <a:schemeClr val="accent1"/>
                </a:solidFill>
              </a:rPr>
              <a:t>Entender o que é CSS e para que serve.</a:t>
            </a:r>
          </a:p>
          <a:p>
            <a:r>
              <a:rPr lang="pt-BR" dirty="0">
                <a:solidFill>
                  <a:schemeClr val="accent1"/>
                </a:solidFill>
              </a:rPr>
              <a:t>Diferenciar HTML (estrutura) e CSS (estilo).</a:t>
            </a:r>
          </a:p>
          <a:p>
            <a:r>
              <a:rPr lang="pt-BR" dirty="0">
                <a:solidFill>
                  <a:schemeClr val="accent1"/>
                </a:solidFill>
              </a:rPr>
              <a:t>Aprender formas de aplicar CSS (</a:t>
            </a:r>
            <a:r>
              <a:rPr lang="pt-BR" dirty="0" err="1">
                <a:solidFill>
                  <a:schemeClr val="accent1"/>
                </a:solidFill>
              </a:rPr>
              <a:t>inline</a:t>
            </a:r>
            <a:r>
              <a:rPr lang="pt-BR" dirty="0">
                <a:solidFill>
                  <a:schemeClr val="accent1"/>
                </a:solidFill>
              </a:rPr>
              <a:t>, interno e externo).</a:t>
            </a:r>
          </a:p>
          <a:p>
            <a:r>
              <a:rPr lang="pt-BR" dirty="0">
                <a:solidFill>
                  <a:schemeClr val="accent1"/>
                </a:solidFill>
              </a:rPr>
              <a:t>Conhecer as propriedades CSS</a:t>
            </a:r>
          </a:p>
        </p:txBody>
      </p:sp>
    </p:spTree>
    <p:extLst>
      <p:ext uri="{BB962C8B-B14F-4D97-AF65-F5344CB8AC3E}">
        <p14:creationId xmlns:p14="http://schemas.microsoft.com/office/powerpoint/2010/main" val="301220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39C3B-B520-6300-D49A-448882E2B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FEA5FE6-AFAA-F769-0160-E631AE54136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580C120-C42E-B7E9-914A-4AE47763F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Tag</a:t>
            </a:r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&lt;DIV&gt;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6403B-043A-BB7F-A85C-5BB65B194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4588" cy="4351338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accent1"/>
                </a:solidFill>
              </a:rPr>
              <a:t>A </a:t>
            </a:r>
            <a:r>
              <a:rPr lang="pt-BR" sz="3600" b="1" dirty="0" err="1">
                <a:solidFill>
                  <a:schemeClr val="accent1"/>
                </a:solidFill>
              </a:rPr>
              <a:t>tag</a:t>
            </a:r>
            <a:r>
              <a:rPr lang="pt-BR" sz="3600" b="1" dirty="0">
                <a:solidFill>
                  <a:schemeClr val="accent1"/>
                </a:solidFill>
              </a:rPr>
              <a:t> &lt;</a:t>
            </a:r>
            <a:r>
              <a:rPr lang="pt-BR" sz="3600" b="1" dirty="0" err="1">
                <a:solidFill>
                  <a:schemeClr val="accent1"/>
                </a:solidFill>
              </a:rPr>
              <a:t>div</a:t>
            </a:r>
            <a:r>
              <a:rPr lang="pt-BR" sz="3600" b="1" dirty="0">
                <a:solidFill>
                  <a:schemeClr val="accent1"/>
                </a:solidFill>
              </a:rPr>
              <a:t>&gt; </a:t>
            </a:r>
            <a:r>
              <a:rPr lang="pt-BR" sz="3600" dirty="0">
                <a:solidFill>
                  <a:schemeClr val="accent1"/>
                </a:solidFill>
              </a:rPr>
              <a:t>é um contêiner genérico no HTML</a:t>
            </a:r>
          </a:p>
          <a:p>
            <a:endParaRPr lang="pt-BR" sz="3600" dirty="0">
              <a:solidFill>
                <a:schemeClr val="accent1"/>
              </a:solidFill>
            </a:endParaRPr>
          </a:p>
          <a:p>
            <a:r>
              <a:rPr lang="pt-BR" sz="3600" dirty="0">
                <a:solidFill>
                  <a:schemeClr val="accent1"/>
                </a:solidFill>
              </a:rPr>
              <a:t>Ela serve para </a:t>
            </a:r>
            <a:r>
              <a:rPr lang="pt-BR" sz="3600" b="1" dirty="0">
                <a:solidFill>
                  <a:schemeClr val="accent1"/>
                </a:solidFill>
              </a:rPr>
              <a:t>agrupar elementos </a:t>
            </a:r>
            <a:r>
              <a:rPr lang="pt-BR" sz="3600" dirty="0">
                <a:solidFill>
                  <a:schemeClr val="accent1"/>
                </a:solidFill>
              </a:rPr>
              <a:t>e </a:t>
            </a:r>
            <a:r>
              <a:rPr lang="pt-BR" sz="3600" b="1" dirty="0">
                <a:solidFill>
                  <a:schemeClr val="accent1"/>
                </a:solidFill>
              </a:rPr>
              <a:t>facilitar</a:t>
            </a:r>
            <a:r>
              <a:rPr lang="pt-BR" sz="3600" dirty="0">
                <a:solidFill>
                  <a:schemeClr val="accent1"/>
                </a:solidFill>
              </a:rPr>
              <a:t> a </a:t>
            </a:r>
            <a:r>
              <a:rPr lang="pt-BR" sz="3600" b="1" dirty="0">
                <a:solidFill>
                  <a:schemeClr val="accent1"/>
                </a:solidFill>
              </a:rPr>
              <a:t>organização</a:t>
            </a:r>
            <a:r>
              <a:rPr lang="pt-BR" sz="3600" dirty="0">
                <a:solidFill>
                  <a:schemeClr val="accent1"/>
                </a:solidFill>
              </a:rPr>
              <a:t> e </a:t>
            </a:r>
            <a:r>
              <a:rPr lang="pt-BR" sz="3600" b="1" dirty="0">
                <a:solidFill>
                  <a:schemeClr val="accent1"/>
                </a:solidFill>
              </a:rPr>
              <a:t>estilização</a:t>
            </a:r>
            <a:r>
              <a:rPr lang="pt-BR" sz="3600" dirty="0">
                <a:solidFill>
                  <a:schemeClr val="accent1"/>
                </a:solidFill>
              </a:rPr>
              <a:t> com </a:t>
            </a:r>
            <a:r>
              <a:rPr lang="pt-BR" sz="3600" b="1" dirty="0">
                <a:solidFill>
                  <a:schemeClr val="accent1"/>
                </a:solidFill>
              </a:rPr>
              <a:t>CSS</a:t>
            </a:r>
            <a:endParaRPr lang="pt-BR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97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EDF33-CD17-85ED-81FA-93E2E6AA8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1AACEF1-4CFE-A342-4517-613390802A78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FE268E-DEBE-E146-F1F0-69F43796D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Tag</a:t>
            </a:r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&lt;DIV&gt;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9D8899-C609-A69B-A9F7-C9B934C52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4588" cy="4351338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accent1"/>
                </a:solidFill>
              </a:rPr>
              <a:t>A </a:t>
            </a:r>
            <a:r>
              <a:rPr lang="pt-BR" sz="3600" b="1" dirty="0" err="1">
                <a:solidFill>
                  <a:schemeClr val="accent1"/>
                </a:solidFill>
              </a:rPr>
              <a:t>tag</a:t>
            </a:r>
            <a:r>
              <a:rPr lang="pt-BR" sz="3600" b="1" dirty="0">
                <a:solidFill>
                  <a:schemeClr val="accent1"/>
                </a:solidFill>
              </a:rPr>
              <a:t> &lt;</a:t>
            </a:r>
            <a:r>
              <a:rPr lang="pt-BR" sz="3600" b="1" dirty="0" err="1">
                <a:solidFill>
                  <a:schemeClr val="accent1"/>
                </a:solidFill>
              </a:rPr>
              <a:t>div</a:t>
            </a:r>
            <a:r>
              <a:rPr lang="pt-BR" sz="3600" b="1" dirty="0">
                <a:solidFill>
                  <a:schemeClr val="accent1"/>
                </a:solidFill>
              </a:rPr>
              <a:t>&gt; </a:t>
            </a:r>
            <a:r>
              <a:rPr lang="pt-BR" sz="3600" dirty="0">
                <a:solidFill>
                  <a:schemeClr val="accent1"/>
                </a:solidFill>
              </a:rPr>
              <a:t>é um contêiner genérico no HTML</a:t>
            </a:r>
          </a:p>
          <a:p>
            <a:endParaRPr lang="pt-BR" sz="3600" dirty="0">
              <a:solidFill>
                <a:schemeClr val="accent1"/>
              </a:solidFill>
            </a:endParaRPr>
          </a:p>
          <a:p>
            <a:r>
              <a:rPr lang="pt-BR" sz="3600" dirty="0">
                <a:solidFill>
                  <a:schemeClr val="accent1"/>
                </a:solidFill>
              </a:rPr>
              <a:t>Ela serve para </a:t>
            </a:r>
            <a:r>
              <a:rPr lang="pt-BR" sz="3600" b="1" dirty="0">
                <a:solidFill>
                  <a:schemeClr val="accent1"/>
                </a:solidFill>
              </a:rPr>
              <a:t>agrupar elementos </a:t>
            </a:r>
            <a:r>
              <a:rPr lang="pt-BR" sz="3600" dirty="0">
                <a:solidFill>
                  <a:schemeClr val="accent1"/>
                </a:solidFill>
              </a:rPr>
              <a:t>e </a:t>
            </a:r>
            <a:r>
              <a:rPr lang="pt-BR" sz="3600" b="1" dirty="0">
                <a:solidFill>
                  <a:schemeClr val="accent1"/>
                </a:solidFill>
              </a:rPr>
              <a:t>facilitar</a:t>
            </a:r>
            <a:r>
              <a:rPr lang="pt-BR" sz="3600" dirty="0">
                <a:solidFill>
                  <a:schemeClr val="accent1"/>
                </a:solidFill>
              </a:rPr>
              <a:t> a </a:t>
            </a:r>
            <a:r>
              <a:rPr lang="pt-BR" sz="3600" b="1" dirty="0">
                <a:solidFill>
                  <a:schemeClr val="accent1"/>
                </a:solidFill>
              </a:rPr>
              <a:t>organização</a:t>
            </a:r>
            <a:r>
              <a:rPr lang="pt-BR" sz="3600" dirty="0">
                <a:solidFill>
                  <a:schemeClr val="accent1"/>
                </a:solidFill>
              </a:rPr>
              <a:t> e </a:t>
            </a:r>
            <a:r>
              <a:rPr lang="pt-BR" sz="3600" b="1" dirty="0">
                <a:solidFill>
                  <a:schemeClr val="accent1"/>
                </a:solidFill>
              </a:rPr>
              <a:t>estilização</a:t>
            </a:r>
            <a:r>
              <a:rPr lang="pt-BR" sz="3600" dirty="0">
                <a:solidFill>
                  <a:schemeClr val="accent1"/>
                </a:solidFill>
              </a:rPr>
              <a:t> com </a:t>
            </a:r>
            <a:r>
              <a:rPr lang="pt-BR" sz="3600" b="1" dirty="0">
                <a:solidFill>
                  <a:schemeClr val="accent1"/>
                </a:solidFill>
              </a:rPr>
              <a:t>CSS</a:t>
            </a:r>
            <a:endParaRPr lang="pt-BR" sz="3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370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144AA-69A7-09DB-A054-8100FEE35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3F7DBD3-77C6-CB3F-2F1F-F029360FDE48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4AE412-38C1-7993-B8C1-9C1E3EE3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Tag</a:t>
            </a:r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&lt;DIV&gt;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F9110C1-6FD0-FEB4-05F4-9AFE3606F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645" y="2073973"/>
            <a:ext cx="8750710" cy="441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1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C0605-2281-0252-EF2B-508811C34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A23F6E3-4622-9672-6CB7-752023468883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0A7ED7-99E3-58BF-FBAF-98908BB9B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HTML semântico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CE5CE9-93C4-5939-A44D-3E3A72BCD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49413" cy="4351338"/>
          </a:xfrm>
        </p:spPr>
        <p:txBody>
          <a:bodyPr>
            <a:noAutofit/>
          </a:bodyPr>
          <a:lstStyle/>
          <a:p>
            <a:r>
              <a:rPr lang="pt-BR" sz="3200" dirty="0">
                <a:solidFill>
                  <a:schemeClr val="accent1"/>
                </a:solidFill>
              </a:rPr>
              <a:t>HTML semântico é a prática de usar as </a:t>
            </a:r>
            <a:r>
              <a:rPr lang="pt-BR" sz="3200" dirty="0" err="1">
                <a:solidFill>
                  <a:schemeClr val="accent1"/>
                </a:solidFill>
              </a:rPr>
              <a:t>tags</a:t>
            </a:r>
            <a:r>
              <a:rPr lang="pt-BR" sz="3200" dirty="0">
                <a:solidFill>
                  <a:schemeClr val="accent1"/>
                </a:solidFill>
              </a:rPr>
              <a:t> HTML que descrevem o significado e a função do conteúdo que elas envolvem, em vez de apenas a sua aparência visual.</a:t>
            </a:r>
          </a:p>
          <a:p>
            <a:endParaRPr lang="pt-BR" sz="3200" dirty="0">
              <a:solidFill>
                <a:schemeClr val="accent1"/>
              </a:solidFill>
            </a:endParaRPr>
          </a:p>
          <a:p>
            <a:r>
              <a:rPr lang="pt-BR" sz="3200" dirty="0">
                <a:solidFill>
                  <a:schemeClr val="accent1"/>
                </a:solidFill>
              </a:rPr>
              <a:t>Em outras palavras, em vez de usar uma </a:t>
            </a:r>
            <a:r>
              <a:rPr lang="pt-BR" sz="3200" dirty="0" err="1">
                <a:solidFill>
                  <a:schemeClr val="accent1"/>
                </a:solidFill>
              </a:rPr>
              <a:t>tag</a:t>
            </a:r>
            <a:r>
              <a:rPr lang="pt-BR" sz="3200" dirty="0">
                <a:solidFill>
                  <a:schemeClr val="accent1"/>
                </a:solidFill>
              </a:rPr>
              <a:t> genérica como &lt;</a:t>
            </a:r>
            <a:r>
              <a:rPr lang="pt-BR" sz="3200" dirty="0" err="1">
                <a:solidFill>
                  <a:schemeClr val="accent1"/>
                </a:solidFill>
              </a:rPr>
              <a:t>div</a:t>
            </a:r>
            <a:r>
              <a:rPr lang="pt-BR" sz="3200" dirty="0">
                <a:solidFill>
                  <a:schemeClr val="accent1"/>
                </a:solidFill>
              </a:rPr>
              <a:t>&gt; para tudo, o HTML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8D690FC-0186-3933-5FEC-9965E97AE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613" y="1980663"/>
            <a:ext cx="5213204" cy="451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CFDEE-A53C-2ED2-6957-A39FC286A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F0DAFC-6B39-15C1-7C18-C45B5E14090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625BFA2-D808-444D-9FF7-7BD8E78B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Manipulando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Margins</a:t>
            </a:r>
            <a:endParaRPr lang="pt-BR" sz="36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3DCD92-B15E-E5E7-B315-2EB06BDF9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4588" cy="4351338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accent1"/>
                </a:solidFill>
              </a:rPr>
              <a:t>Exemplo6.html</a:t>
            </a:r>
            <a:endParaRPr lang="pt-BR" sz="3200" b="1" dirty="0">
              <a:solidFill>
                <a:schemeClr val="accent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846BECC-9D36-9765-63F8-EC1F125A0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168" y="1690688"/>
            <a:ext cx="7343700" cy="508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8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68848-CC3C-C024-B50B-E3C47AC03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1F2BB55-8D7D-F8A3-04D3-D9C591D483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A6BFB0-822F-20BA-9785-36688C0CF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Manipulando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Margins</a:t>
            </a:r>
            <a:endParaRPr lang="pt-BR" sz="36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D86963-480F-A11E-0F38-1C5DE885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4588" cy="4351338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accent1"/>
                </a:solidFill>
              </a:rPr>
              <a:t>Exemplo6.html</a:t>
            </a:r>
            <a:endParaRPr lang="pt-BR" sz="3200" b="1" dirty="0">
              <a:solidFill>
                <a:schemeClr val="accent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8FED8DB-4E2C-7725-3407-D32CD1E21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665" y="2309352"/>
            <a:ext cx="76676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3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B4EBA-DFF9-618D-BC8D-EDCCF8D21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5A4D5C1-6BF2-FE6D-C97F-3DCA80A84AA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513FE6-302F-DD14-7F52-BDEDFB65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Manipulando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Padding</a:t>
            </a:r>
            <a:endParaRPr lang="pt-BR" sz="36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E444F6-CE36-B93F-6E81-BA9196501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4588" cy="4351338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accent1"/>
                </a:solidFill>
              </a:rPr>
              <a:t>Exemplo07.html</a:t>
            </a:r>
            <a:endParaRPr lang="pt-BR" sz="3200" b="1" dirty="0">
              <a:solidFill>
                <a:schemeClr val="accent1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B3697E-1E19-DA0E-577E-2A686AED9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283" y="1867961"/>
            <a:ext cx="7809519" cy="462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78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4D6AF-67A4-EA92-105C-B98526C04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5D41C30-13EC-DD50-1415-ED3A7A036F53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A4EE8A-5DE8-F256-47D1-3B9EB28F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Manipulando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Padding</a:t>
            </a:r>
            <a:endParaRPr lang="pt-BR" sz="36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BFF24E-BC39-3331-4B29-B8274E40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04588" cy="4351338"/>
          </a:xfrm>
        </p:spPr>
        <p:txBody>
          <a:bodyPr>
            <a:noAutofit/>
          </a:bodyPr>
          <a:lstStyle/>
          <a:p>
            <a:r>
              <a:rPr lang="pt-BR" sz="3600" dirty="0">
                <a:solidFill>
                  <a:schemeClr val="accent1"/>
                </a:solidFill>
              </a:rPr>
              <a:t>Exemplo07.html</a:t>
            </a:r>
            <a:endParaRPr lang="pt-BR" sz="3200" b="1" dirty="0">
              <a:solidFill>
                <a:schemeClr val="accent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88BA0B3-5F27-1922-347F-2CAB9DC1F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97" y="2932244"/>
            <a:ext cx="10304206" cy="246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7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549C2-149E-6C45-E986-09C29B909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057B7AE-4B54-A9A9-AE11-C43A7BE46C0E}"/>
              </a:ext>
            </a:extLst>
          </p:cNvPr>
          <p:cNvSpPr/>
          <p:nvPr/>
        </p:nvSpPr>
        <p:spPr>
          <a:xfrm>
            <a:off x="0" y="1688126"/>
            <a:ext cx="12192000" cy="27572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42D35E-2674-5D8B-F1AA-C982998F5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1294"/>
            <a:ext cx="10515600" cy="1325563"/>
          </a:xfrm>
        </p:spPr>
        <p:txBody>
          <a:bodyPr/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Dúvidas?</a:t>
            </a:r>
            <a:b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pt-BR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Ótimo dia para todos!</a:t>
            </a:r>
          </a:p>
        </p:txBody>
      </p:sp>
    </p:spTree>
    <p:extLst>
      <p:ext uri="{BB962C8B-B14F-4D97-AF65-F5344CB8AC3E}">
        <p14:creationId xmlns:p14="http://schemas.microsoft.com/office/powerpoint/2010/main" val="2634499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21200-CD17-F6B8-9F39-98510CA7E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201BEE0-BEC6-4CFD-1563-08EC4C14E75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432B6F-7656-6209-AF6C-670A5E7F1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Introdução ao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css</a:t>
            </a:r>
            <a:endParaRPr lang="pt-BR" sz="36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C9296C-C4F4-522B-EE4D-7DCC5A59D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10409905" cy="4351338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HTML = </a:t>
            </a:r>
            <a:r>
              <a:rPr lang="pt-BR" b="1" dirty="0">
                <a:solidFill>
                  <a:schemeClr val="accent1"/>
                </a:solidFill>
              </a:rPr>
              <a:t>estrutura</a:t>
            </a:r>
            <a:r>
              <a:rPr lang="pt-BR" dirty="0">
                <a:solidFill>
                  <a:schemeClr val="accent1"/>
                </a:solidFill>
              </a:rPr>
              <a:t> (esqueleto do site).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CSS = </a:t>
            </a:r>
            <a:r>
              <a:rPr lang="pt-BR" b="1" dirty="0">
                <a:solidFill>
                  <a:schemeClr val="accent1"/>
                </a:solidFill>
              </a:rPr>
              <a:t>estilo</a:t>
            </a:r>
            <a:r>
              <a:rPr lang="pt-BR" dirty="0">
                <a:solidFill>
                  <a:schemeClr val="accent1"/>
                </a:solidFill>
              </a:rPr>
              <a:t> (cores, fontes, tamanhos, posições).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Exemplos do dia a dia:</a:t>
            </a:r>
          </a:p>
          <a:p>
            <a:pPr lvl="1"/>
            <a:r>
              <a:rPr lang="pt-BR" dirty="0">
                <a:solidFill>
                  <a:schemeClr val="accent1"/>
                </a:solidFill>
              </a:rPr>
              <a:t>Um </a:t>
            </a:r>
            <a:r>
              <a:rPr lang="pt-BR" b="1" dirty="0">
                <a:solidFill>
                  <a:schemeClr val="accent1"/>
                </a:solidFill>
              </a:rPr>
              <a:t>livro</a:t>
            </a:r>
            <a:r>
              <a:rPr lang="pt-BR" dirty="0">
                <a:solidFill>
                  <a:schemeClr val="accent1"/>
                </a:solidFill>
              </a:rPr>
              <a:t> → HTML seria o texto, capítulos e títulos.</a:t>
            </a:r>
          </a:p>
          <a:p>
            <a:pPr lvl="1"/>
            <a:r>
              <a:rPr lang="pt-BR" dirty="0">
                <a:solidFill>
                  <a:schemeClr val="accent1"/>
                </a:solidFill>
              </a:rPr>
              <a:t>O </a:t>
            </a:r>
            <a:r>
              <a:rPr lang="pt-BR" b="1" dirty="0">
                <a:solidFill>
                  <a:schemeClr val="accent1"/>
                </a:solidFill>
              </a:rPr>
              <a:t>design</a:t>
            </a:r>
            <a:r>
              <a:rPr lang="pt-BR" dirty="0">
                <a:solidFill>
                  <a:schemeClr val="accent1"/>
                </a:solidFill>
              </a:rPr>
              <a:t> da capa, cores e tipografia → CSS.</a:t>
            </a:r>
          </a:p>
          <a:p>
            <a:endParaRPr lang="pt-B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0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C739E-37C1-82B1-96E1-76F5D6490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AF957DD-7935-5FBE-D08C-023D43054D91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A71936-CFE5-0FF1-44C4-F97F53E2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Introdução ao </a:t>
            </a:r>
            <a:r>
              <a:rPr lang="pt-BR" sz="3600" b="1" dirty="0" err="1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css</a:t>
            </a:r>
            <a:endParaRPr lang="pt-BR" sz="3600" b="1" dirty="0">
              <a:solidFill>
                <a:schemeClr val="bg1"/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62CFB4-5CCD-6F8C-6AC5-30A54D732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7312744" cy="4351338"/>
          </a:xfrm>
        </p:spPr>
        <p:txBody>
          <a:bodyPr>
            <a:noAutofit/>
          </a:bodyPr>
          <a:lstStyle/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CSS (</a:t>
            </a:r>
            <a:r>
              <a:rPr lang="pt-BR" dirty="0" err="1">
                <a:solidFill>
                  <a:schemeClr val="accent1"/>
                </a:solidFill>
              </a:rPr>
              <a:t>Cascading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 err="1">
                <a:solidFill>
                  <a:schemeClr val="accent1"/>
                </a:solidFill>
              </a:rPr>
              <a:t>Style</a:t>
            </a:r>
            <a:r>
              <a:rPr lang="pt-BR" dirty="0">
                <a:solidFill>
                  <a:schemeClr val="accent1"/>
                </a:solidFill>
              </a:rPr>
              <a:t> </a:t>
            </a:r>
            <a:r>
              <a:rPr lang="pt-BR" dirty="0" err="1">
                <a:solidFill>
                  <a:schemeClr val="accent1"/>
                </a:solidFill>
              </a:rPr>
              <a:t>Sheet</a:t>
            </a:r>
            <a:r>
              <a:rPr lang="pt-BR" dirty="0">
                <a:solidFill>
                  <a:schemeClr val="accent1"/>
                </a:solidFill>
              </a:rPr>
              <a:t> – Folhas de estilo em cascata) </a:t>
            </a:r>
          </a:p>
          <a:p>
            <a:endParaRPr lang="pt-BR" dirty="0">
              <a:solidFill>
                <a:schemeClr val="accent1"/>
              </a:solidFill>
            </a:endParaRPr>
          </a:p>
          <a:p>
            <a:r>
              <a:rPr lang="pt-BR" dirty="0">
                <a:solidFill>
                  <a:schemeClr val="accent1"/>
                </a:solidFill>
              </a:rPr>
              <a:t>É utilizada com o objetivo de permitir um maior controle sobre a </a:t>
            </a:r>
            <a:r>
              <a:rPr lang="pt-BR" b="1" dirty="0">
                <a:solidFill>
                  <a:schemeClr val="accent1"/>
                </a:solidFill>
              </a:rPr>
              <a:t>formatação</a:t>
            </a:r>
            <a:r>
              <a:rPr lang="pt-BR" dirty="0">
                <a:solidFill>
                  <a:schemeClr val="accent1"/>
                </a:solidFill>
              </a:rPr>
              <a:t> dos elementos das páginas web. </a:t>
            </a:r>
          </a:p>
        </p:txBody>
      </p:sp>
    </p:spTree>
    <p:extLst>
      <p:ext uri="{BB962C8B-B14F-4D97-AF65-F5344CB8AC3E}">
        <p14:creationId xmlns:p14="http://schemas.microsoft.com/office/powerpoint/2010/main" val="168724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479DE-F4D6-11D1-3A91-3BD4D12E6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E85F3EE-0868-D8D3-88B9-7318B7FB0D2A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F2845BF-1D9E-2779-DB35-0FFEE9B1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 CSS nos ajuda em.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C8B31F-233E-AF9B-622D-D50C4C3AA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276304" cy="4351338"/>
          </a:xfrm>
        </p:spPr>
        <p:txBody>
          <a:bodyPr>
            <a:noAutofit/>
          </a:bodyPr>
          <a:lstStyle/>
          <a:p>
            <a:r>
              <a:rPr lang="pt-BR" sz="2400" b="1" dirty="0">
                <a:solidFill>
                  <a:schemeClr val="accent1"/>
                </a:solidFill>
              </a:rPr>
              <a:t>1. Separação de conteúdo e estilo</a:t>
            </a:r>
          </a:p>
          <a:p>
            <a:r>
              <a:rPr lang="pt-BR" sz="2400" dirty="0">
                <a:solidFill>
                  <a:schemeClr val="accent1"/>
                </a:solidFill>
              </a:rPr>
              <a:t>O </a:t>
            </a:r>
            <a:r>
              <a:rPr lang="pt-BR" sz="2400" b="1" dirty="0">
                <a:solidFill>
                  <a:schemeClr val="accent1"/>
                </a:solidFill>
              </a:rPr>
              <a:t>HTML</a:t>
            </a:r>
            <a:r>
              <a:rPr lang="pt-BR" sz="2400" dirty="0">
                <a:solidFill>
                  <a:schemeClr val="accent1"/>
                </a:solidFill>
              </a:rPr>
              <a:t> cuida da </a:t>
            </a:r>
            <a:r>
              <a:rPr lang="pt-BR" sz="2400" b="1" dirty="0">
                <a:solidFill>
                  <a:schemeClr val="accent1"/>
                </a:solidFill>
              </a:rPr>
              <a:t>estrutura e conteúdo</a:t>
            </a:r>
            <a:r>
              <a:rPr lang="pt-BR" sz="2400" dirty="0">
                <a:solidFill>
                  <a:schemeClr val="accent1"/>
                </a:solidFill>
              </a:rPr>
              <a:t> (textos, imagens, links).</a:t>
            </a:r>
          </a:p>
          <a:p>
            <a:r>
              <a:rPr lang="pt-BR" dirty="0">
                <a:solidFill>
                  <a:schemeClr val="accent1"/>
                </a:solidFill>
              </a:rPr>
              <a:t>O </a:t>
            </a:r>
            <a:r>
              <a:rPr lang="pt-BR" b="1" dirty="0">
                <a:solidFill>
                  <a:schemeClr val="accent1"/>
                </a:solidFill>
              </a:rPr>
              <a:t>CSS</a:t>
            </a:r>
            <a:r>
              <a:rPr lang="pt-BR" dirty="0">
                <a:solidFill>
                  <a:schemeClr val="accent1"/>
                </a:solidFill>
              </a:rPr>
              <a:t> cuida da </a:t>
            </a:r>
            <a:r>
              <a:rPr lang="pt-BR" b="1" dirty="0">
                <a:solidFill>
                  <a:schemeClr val="accent1"/>
                </a:solidFill>
              </a:rPr>
              <a:t>aparência</a:t>
            </a:r>
            <a:r>
              <a:rPr lang="pt-BR" dirty="0">
                <a:solidFill>
                  <a:schemeClr val="accent1"/>
                </a:solidFill>
              </a:rPr>
              <a:t> (cores, fontes, espaçamento, layout). Isso deixa o código mais </a:t>
            </a:r>
            <a:r>
              <a:rPr lang="pt-BR" b="1" dirty="0">
                <a:solidFill>
                  <a:schemeClr val="accent1"/>
                </a:solidFill>
              </a:rPr>
              <a:t>organizado</a:t>
            </a:r>
            <a:r>
              <a:rPr lang="pt-BR" dirty="0">
                <a:solidFill>
                  <a:schemeClr val="accent1"/>
                </a:solidFill>
              </a:rPr>
              <a:t> e fácil de manter.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</a:p>
          <a:p>
            <a:endParaRPr lang="pt-BR" sz="2400" b="1" dirty="0">
              <a:solidFill>
                <a:schemeClr val="accent1"/>
              </a:solidFill>
            </a:endParaRPr>
          </a:p>
          <a:p>
            <a:r>
              <a:rPr lang="pt-BR" sz="2400" b="1" dirty="0">
                <a:solidFill>
                  <a:schemeClr val="accent1"/>
                </a:solidFill>
              </a:rPr>
              <a:t>2. Reutilização e consistência</a:t>
            </a:r>
          </a:p>
          <a:p>
            <a:r>
              <a:rPr lang="pt-BR" sz="2400" dirty="0">
                <a:solidFill>
                  <a:schemeClr val="accent1"/>
                </a:solidFill>
              </a:rPr>
              <a:t>Você pode definir um estilo uma vez e aplicar em várias páginas. Exemplo: definir que todos os títulos &lt;h1&gt; do site terão a mesma cor e fonte.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018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20FD4-AAB4-874B-CA76-C6AA7154B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8E78BF6-0FBA-E48A-DFBB-5A792CE76E27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282034-9C42-1181-7A77-A12102C7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O CSS nos ajuda em.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EE19B3-4B2F-F0A3-20DE-98D7E47CA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27630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>
                <a:solidFill>
                  <a:schemeClr val="accent1"/>
                </a:solidFill>
              </a:rPr>
              <a:t>3. Facilidade para manutenção</a:t>
            </a: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Alterar apenas o arquivo </a:t>
            </a:r>
            <a:r>
              <a:rPr lang="pt-BR" sz="2400" b="1" dirty="0">
                <a:solidFill>
                  <a:schemeClr val="accent1"/>
                </a:solidFill>
              </a:rPr>
              <a:t>CSS</a:t>
            </a:r>
            <a:r>
              <a:rPr lang="pt-BR" sz="2400" dirty="0">
                <a:solidFill>
                  <a:schemeClr val="accent1"/>
                </a:solidFill>
              </a:rPr>
              <a:t> pode mudar a aparência de todo o site. Se precisar trocar a cor de fundo de 100 páginas, basta mudar em um único lugar.</a:t>
            </a:r>
          </a:p>
          <a:p>
            <a:pPr marL="0" indent="0">
              <a:buNone/>
            </a:pPr>
            <a:endParaRPr lang="pt-BR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z="2400" b="1" dirty="0">
                <a:solidFill>
                  <a:schemeClr val="accent1"/>
                </a:solidFill>
              </a:rPr>
              <a:t>4. Layouts modernos e responsivos</a:t>
            </a:r>
            <a:endParaRPr lang="pt-BR" sz="24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pt-BR" sz="2400" dirty="0">
                <a:solidFill>
                  <a:schemeClr val="accent1"/>
                </a:solidFill>
              </a:rPr>
              <a:t>Com </a:t>
            </a:r>
            <a:r>
              <a:rPr lang="pt-BR" sz="2400" b="1" dirty="0" err="1">
                <a:solidFill>
                  <a:schemeClr val="accent1"/>
                </a:solidFill>
              </a:rPr>
              <a:t>Flexbox</a:t>
            </a:r>
            <a:r>
              <a:rPr lang="pt-BR" sz="2400" dirty="0">
                <a:solidFill>
                  <a:schemeClr val="accent1"/>
                </a:solidFill>
              </a:rPr>
              <a:t> e </a:t>
            </a:r>
            <a:r>
              <a:rPr lang="pt-BR" sz="2400" b="1" dirty="0">
                <a:solidFill>
                  <a:schemeClr val="accent1"/>
                </a:solidFill>
              </a:rPr>
              <a:t>Grid</a:t>
            </a:r>
            <a:r>
              <a:rPr lang="pt-BR" sz="2400" dirty="0">
                <a:solidFill>
                  <a:schemeClr val="accent1"/>
                </a:solidFill>
              </a:rPr>
              <a:t>, é possível criar layouts adaptáveis para celular, tablet e computado. </a:t>
            </a:r>
            <a:r>
              <a:rPr lang="pt-BR" sz="2400" b="1" dirty="0">
                <a:solidFill>
                  <a:schemeClr val="accent1"/>
                </a:solidFill>
              </a:rPr>
              <a:t>CSS</a:t>
            </a:r>
            <a:r>
              <a:rPr lang="pt-BR" sz="2400" dirty="0">
                <a:solidFill>
                  <a:schemeClr val="accent1"/>
                </a:solidFill>
              </a:rPr>
              <a:t> facilita o desenvolvimento de sites responsivos e acessíveis.</a:t>
            </a:r>
          </a:p>
        </p:txBody>
      </p:sp>
    </p:spTree>
    <p:extLst>
      <p:ext uri="{BB962C8B-B14F-4D97-AF65-F5344CB8AC3E}">
        <p14:creationId xmlns:p14="http://schemas.microsoft.com/office/powerpoint/2010/main" val="2382797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F32DD-B643-57A3-9822-6E20C017E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DE3363D-82D4-6ACE-CB2C-0B7710912F57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D979487-CE45-E483-DD56-958A210D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Declaração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6366B2-821C-2CC0-8320-5D98ECBB7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276304" cy="4351338"/>
          </a:xfrm>
        </p:spPr>
        <p:txBody>
          <a:bodyPr>
            <a:noAutofit/>
          </a:bodyPr>
          <a:lstStyle/>
          <a:p>
            <a:r>
              <a:rPr lang="pt-BR" dirty="0">
                <a:solidFill>
                  <a:schemeClr val="accent1"/>
                </a:solidFill>
              </a:rPr>
              <a:t>Uma declaração CSS é bem simples:</a:t>
            </a:r>
          </a:p>
          <a:p>
            <a:r>
              <a:rPr lang="pt-BR" dirty="0">
                <a:solidFill>
                  <a:schemeClr val="accent1"/>
                </a:solidFill>
              </a:rPr>
              <a:t>Primeiro declaramos o </a:t>
            </a:r>
            <a:r>
              <a:rPr lang="pt-BR" b="1" dirty="0">
                <a:solidFill>
                  <a:schemeClr val="accent1"/>
                </a:solidFill>
              </a:rPr>
              <a:t>seletor</a:t>
            </a:r>
            <a:r>
              <a:rPr lang="pt-BR" dirty="0">
                <a:solidFill>
                  <a:schemeClr val="accent1"/>
                </a:solidFill>
              </a:rPr>
              <a:t>. (Exemplo p)</a:t>
            </a:r>
          </a:p>
          <a:p>
            <a:r>
              <a:rPr lang="pt-BR" dirty="0">
                <a:solidFill>
                  <a:schemeClr val="accent1"/>
                </a:solidFill>
              </a:rPr>
              <a:t>Depois as suas </a:t>
            </a:r>
            <a:r>
              <a:rPr lang="pt-BR" b="1" dirty="0">
                <a:solidFill>
                  <a:schemeClr val="accent1"/>
                </a:solidFill>
              </a:rPr>
              <a:t>propriedades</a:t>
            </a:r>
            <a:r>
              <a:rPr lang="pt-BR" dirty="0">
                <a:solidFill>
                  <a:schemeClr val="accent1"/>
                </a:solidFill>
              </a:rPr>
              <a:t>. (Exemplo color) </a:t>
            </a:r>
          </a:p>
          <a:p>
            <a:r>
              <a:rPr lang="pt-BR" dirty="0">
                <a:solidFill>
                  <a:schemeClr val="accent1"/>
                </a:solidFill>
              </a:rPr>
              <a:t>E seus respectivos </a:t>
            </a:r>
            <a:r>
              <a:rPr lang="pt-BR" b="1" dirty="0">
                <a:solidFill>
                  <a:schemeClr val="accent1"/>
                </a:solidFill>
              </a:rPr>
              <a:t>valores</a:t>
            </a:r>
            <a:r>
              <a:rPr lang="pt-BR" dirty="0">
                <a:solidFill>
                  <a:schemeClr val="accent1"/>
                </a:solidFill>
              </a:rPr>
              <a:t>. (Exemplo </a:t>
            </a:r>
            <a:r>
              <a:rPr lang="pt-BR" dirty="0" err="1">
                <a:solidFill>
                  <a:schemeClr val="accent1"/>
                </a:solidFill>
              </a:rPr>
              <a:t>red</a:t>
            </a:r>
            <a:r>
              <a:rPr lang="pt-BR" dirty="0">
                <a:solidFill>
                  <a:schemeClr val="accent1"/>
                </a:solidFill>
              </a:rPr>
              <a:t>) </a:t>
            </a:r>
          </a:p>
          <a:p>
            <a:r>
              <a:rPr lang="pt-BR" dirty="0">
                <a:solidFill>
                  <a:schemeClr val="accent1"/>
                </a:solidFill>
              </a:rPr>
              <a:t>Separadas por </a:t>
            </a:r>
            <a:r>
              <a:rPr lang="pt-BR" b="1" dirty="0">
                <a:solidFill>
                  <a:schemeClr val="accent1"/>
                </a:solidFill>
              </a:rPr>
              <a:t>(;)</a:t>
            </a:r>
            <a:r>
              <a:rPr lang="pt-BR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3C6093-09B9-9171-C6D4-3DE4A4E95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114" y="4168876"/>
            <a:ext cx="4232685" cy="246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0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CA5E7-5853-7691-D90D-271304694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05570A6-7B9A-5AA9-496F-B6746F907471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07BB65-7DD3-F075-95C1-A51CCC66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Tipos de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E70CB9-7649-4395-F0B1-1B5271351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276304" cy="4351338"/>
          </a:xfrm>
        </p:spPr>
        <p:txBody>
          <a:bodyPr>
            <a:noAutofit/>
          </a:bodyPr>
          <a:lstStyle/>
          <a:p>
            <a:r>
              <a:rPr lang="pt-BR" sz="3600" dirty="0" err="1">
                <a:solidFill>
                  <a:schemeClr val="accent1"/>
                </a:solidFill>
              </a:rPr>
              <a:t>Inline</a:t>
            </a:r>
            <a:endParaRPr lang="pt-BR" sz="3600" dirty="0">
              <a:solidFill>
                <a:schemeClr val="accent1"/>
              </a:solidFill>
            </a:endParaRPr>
          </a:p>
          <a:p>
            <a:r>
              <a:rPr lang="pt-BR" sz="3600" dirty="0">
                <a:solidFill>
                  <a:schemeClr val="accent1"/>
                </a:solidFill>
              </a:rPr>
              <a:t>Incorporado</a:t>
            </a:r>
          </a:p>
          <a:p>
            <a:r>
              <a:rPr lang="pt-BR" sz="3600" dirty="0">
                <a:solidFill>
                  <a:schemeClr val="accent1"/>
                </a:solidFill>
              </a:rPr>
              <a:t>Externo</a:t>
            </a:r>
            <a:endParaRPr lang="pt-BR" sz="3200" dirty="0">
              <a:solidFill>
                <a:schemeClr val="accent1"/>
              </a:solidFill>
            </a:endParaRPr>
          </a:p>
          <a:p>
            <a:pPr lvl="1"/>
            <a:endParaRPr lang="pt-BR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668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44767-D27B-1B33-3BC8-CC0B6A856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5523D82-111F-5948-B333-5463015C27E7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7C1BA4B-865B-C927-24E2-9A477C2D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Tipos de CSS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DCFC4A-68CA-4B02-FDE0-E38741554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367685" cy="4351338"/>
          </a:xfrm>
        </p:spPr>
        <p:txBody>
          <a:bodyPr>
            <a:noAutofit/>
          </a:bodyPr>
          <a:lstStyle/>
          <a:p>
            <a:r>
              <a:rPr lang="pt-BR" sz="3600" b="1" dirty="0" err="1">
                <a:solidFill>
                  <a:schemeClr val="accent1"/>
                </a:solidFill>
              </a:rPr>
              <a:t>Inline</a:t>
            </a:r>
            <a:endParaRPr lang="pt-BR" sz="3600" b="1" dirty="0">
              <a:solidFill>
                <a:schemeClr val="accent1"/>
              </a:solidFill>
            </a:endParaRPr>
          </a:p>
          <a:p>
            <a:pPr lvl="1"/>
            <a:r>
              <a:rPr lang="pt-BR" sz="3200" b="1" dirty="0" err="1">
                <a:solidFill>
                  <a:schemeClr val="accent1"/>
                </a:solidFill>
              </a:rPr>
              <a:t>Inline</a:t>
            </a:r>
            <a:r>
              <a:rPr lang="pt-BR" sz="3200" dirty="0">
                <a:solidFill>
                  <a:schemeClr val="accent1"/>
                </a:solidFill>
              </a:rPr>
              <a:t> significa que você especifica as regras de CSS dentro da </a:t>
            </a:r>
            <a:r>
              <a:rPr lang="pt-BR" sz="3200" dirty="0" err="1">
                <a:solidFill>
                  <a:schemeClr val="accent1"/>
                </a:solidFill>
              </a:rPr>
              <a:t>tag</a:t>
            </a:r>
            <a:r>
              <a:rPr lang="pt-BR" sz="3200" dirty="0">
                <a:solidFill>
                  <a:schemeClr val="accent1"/>
                </a:solidFill>
              </a:rPr>
              <a:t> de HTML. Essas regras afetam somente a </a:t>
            </a:r>
            <a:r>
              <a:rPr lang="pt-BR" sz="3200" dirty="0" err="1">
                <a:solidFill>
                  <a:schemeClr val="accent1"/>
                </a:solidFill>
              </a:rPr>
              <a:t>tag</a:t>
            </a:r>
            <a:r>
              <a:rPr lang="pt-BR" sz="3200" dirty="0">
                <a:solidFill>
                  <a:schemeClr val="accent1"/>
                </a:solidFill>
              </a:rPr>
              <a:t> atual</a:t>
            </a:r>
          </a:p>
          <a:p>
            <a:pPr lvl="1"/>
            <a:endParaRPr lang="pt-BR" sz="3200" dirty="0">
              <a:solidFill>
                <a:schemeClr val="accent1"/>
              </a:solidFill>
            </a:endParaRPr>
          </a:p>
          <a:p>
            <a:pPr lvl="1"/>
            <a:r>
              <a:rPr lang="pt-BR" sz="3200" dirty="0">
                <a:solidFill>
                  <a:schemeClr val="accent1"/>
                </a:solidFill>
              </a:rPr>
              <a:t>Crie uma pasta chamada </a:t>
            </a:r>
            <a:r>
              <a:rPr lang="pt-BR" sz="3200" b="1" dirty="0">
                <a:solidFill>
                  <a:schemeClr val="accent1"/>
                </a:solidFill>
              </a:rPr>
              <a:t>“aula-</a:t>
            </a:r>
            <a:r>
              <a:rPr lang="pt-BR" sz="3200" b="1" dirty="0" err="1">
                <a:solidFill>
                  <a:schemeClr val="accent1"/>
                </a:solidFill>
              </a:rPr>
              <a:t>css</a:t>
            </a:r>
            <a:r>
              <a:rPr lang="pt-BR" sz="3200" b="1" dirty="0">
                <a:solidFill>
                  <a:schemeClr val="accent1"/>
                </a:solidFill>
              </a:rPr>
              <a:t>”</a:t>
            </a:r>
          </a:p>
          <a:p>
            <a:pPr lvl="1"/>
            <a:r>
              <a:rPr lang="pt-BR" sz="3200" dirty="0">
                <a:solidFill>
                  <a:schemeClr val="accent1"/>
                </a:solidFill>
              </a:rPr>
              <a:t>Crie um arquivo chamado </a:t>
            </a:r>
            <a:r>
              <a:rPr lang="pt-BR" sz="3200" b="1" dirty="0">
                <a:solidFill>
                  <a:schemeClr val="accent1"/>
                </a:solidFill>
              </a:rPr>
              <a:t>“exemplo01.html”</a:t>
            </a:r>
          </a:p>
          <a:p>
            <a:pPr lvl="1"/>
            <a:endParaRPr lang="pt-BR" sz="3200" dirty="0">
              <a:solidFill>
                <a:schemeClr val="accent1"/>
              </a:solidFill>
            </a:endParaRPr>
          </a:p>
          <a:p>
            <a:pPr lvl="1"/>
            <a:endParaRPr lang="pt-BR" sz="3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54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48956</TotalTime>
  <Words>789</Words>
  <Application>Microsoft Office PowerPoint</Application>
  <PresentationFormat>Widescreen</PresentationFormat>
  <Paragraphs>113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Aptos</vt:lpstr>
      <vt:lpstr>Arial</vt:lpstr>
      <vt:lpstr>Calibri</vt:lpstr>
      <vt:lpstr>Calibri Light</vt:lpstr>
      <vt:lpstr>Ebrima</vt:lpstr>
      <vt:lpstr>Tema do Office</vt:lpstr>
      <vt:lpstr>HTML, CSS e JS Material CSS</vt:lpstr>
      <vt:lpstr>Introdução ao css</vt:lpstr>
      <vt:lpstr>Introdução ao css</vt:lpstr>
      <vt:lpstr>Introdução ao css</vt:lpstr>
      <vt:lpstr>O CSS nos ajuda em.</vt:lpstr>
      <vt:lpstr>O CSS nos ajuda em.</vt:lpstr>
      <vt:lpstr>Declaração CSS</vt:lpstr>
      <vt:lpstr>Tipos de CSS</vt:lpstr>
      <vt:lpstr>Tipos de CSS</vt:lpstr>
      <vt:lpstr>Tipos de CSS</vt:lpstr>
      <vt:lpstr>Tipos de CSS</vt:lpstr>
      <vt:lpstr>Tipos de CSS</vt:lpstr>
      <vt:lpstr>Tipos de CSS</vt:lpstr>
      <vt:lpstr>Tipos de CSS</vt:lpstr>
      <vt:lpstr>Tipos de CSS</vt:lpstr>
      <vt:lpstr>Tipos de CSS</vt:lpstr>
      <vt:lpstr>Tipos de CSS</vt:lpstr>
      <vt:lpstr>ID e CLASS</vt:lpstr>
      <vt:lpstr>ID e CLASS</vt:lpstr>
      <vt:lpstr>Tag &lt;DIV&gt;</vt:lpstr>
      <vt:lpstr>Tag &lt;DIV&gt;</vt:lpstr>
      <vt:lpstr>Tag &lt;DIV&gt;</vt:lpstr>
      <vt:lpstr>HTML semântico</vt:lpstr>
      <vt:lpstr>Manipulando Margins</vt:lpstr>
      <vt:lpstr>Manipulando Margins</vt:lpstr>
      <vt:lpstr>Manipulando Padding</vt:lpstr>
      <vt:lpstr>Manipulando Padding</vt:lpstr>
      <vt:lpstr>Dúvidas? Ótimo dia para todos!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CAIO VINÍCIUS MALHEIROS DUARTE</dc:creator>
  <cp:lastModifiedBy>Caio Malheiros</cp:lastModifiedBy>
  <cp:revision>268</cp:revision>
  <dcterms:created xsi:type="dcterms:W3CDTF">2021-03-29T23:22:16Z</dcterms:created>
  <dcterms:modified xsi:type="dcterms:W3CDTF">2025-09-04T12:21:54Z</dcterms:modified>
</cp:coreProperties>
</file>