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3" r:id="rId2"/>
    <p:sldId id="292" r:id="rId3"/>
    <p:sldId id="300" r:id="rId4"/>
    <p:sldId id="324" r:id="rId5"/>
    <p:sldId id="325" r:id="rId6"/>
    <p:sldId id="326" r:id="rId7"/>
    <p:sldId id="327" r:id="rId8"/>
    <p:sldId id="330" r:id="rId9"/>
    <p:sldId id="329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9" r:id="rId18"/>
    <p:sldId id="338" r:id="rId19"/>
    <p:sldId id="323" r:id="rId20"/>
    <p:sldId id="281" r:id="rId21"/>
    <p:sldId id="342" r:id="rId22"/>
    <p:sldId id="340" r:id="rId23"/>
    <p:sldId id="343" r:id="rId24"/>
    <p:sldId id="344" r:id="rId25"/>
    <p:sldId id="346" r:id="rId26"/>
    <p:sldId id="345" r:id="rId27"/>
    <p:sldId id="312" r:id="rId28"/>
    <p:sldId id="34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C7"/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6928F-8ACD-4594-9774-11192BE7B83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80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HPXKsk7odKDuJuCQBKmfcISxVnufOk0GQoBUG7wr1rU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ItZpScqqBN_3XoKIA71lt0l3ZFC-vcWtGA1LI4U9uMw/edit?usp=shar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FFNlRu0pDULeH3fHMHqRXvm7rcIW1OJa3IBx3TrUOGM/edit?usp=sharin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Linguagem de Marcação</a:t>
            </a:r>
            <a:b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Tabelas, Listas e Links em HTML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1E29A-95BB-498E-4A8C-FBE6BE29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210FD8-752D-337A-979E-42B37EFED2B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E4FB30-F265-51A7-B884-D8BC39D7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Criando tabelas em HTML (adicionando borda)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B432458-6F9E-F846-4A99-6AFAF87D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01" y="1716807"/>
            <a:ext cx="4159428" cy="50330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D88769E-8913-5CD9-507E-5C968D886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910" y="2375568"/>
            <a:ext cx="5202644" cy="34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3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FCCD3-1FE1-2EA0-A92A-B146F13D9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0A6069-59D6-97D7-FDAB-22E7751670E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E69F9A-361A-268B-0F63-BFAEFA8A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Cellspacing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e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Cellpadding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AC0AE-4654-F1E8-84C6-A971FE7D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7029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Espaços entre células</a:t>
            </a:r>
          </a:p>
          <a:p>
            <a:r>
              <a:rPr lang="pt-BR" b="1" dirty="0">
                <a:solidFill>
                  <a:srgbClr val="0070C0"/>
                </a:solidFill>
              </a:rPr>
              <a:t>Propriedade </a:t>
            </a:r>
            <a:r>
              <a:rPr lang="pt-BR" b="1" dirty="0" err="1">
                <a:solidFill>
                  <a:srgbClr val="0070C0"/>
                </a:solidFill>
              </a:rPr>
              <a:t>cellspacing</a:t>
            </a:r>
            <a:endParaRPr lang="pt-BR" b="1" dirty="0">
              <a:solidFill>
                <a:srgbClr val="0070C0"/>
              </a:solidFill>
            </a:endParaRPr>
          </a:p>
          <a:p>
            <a:pPr lvl="1"/>
            <a:r>
              <a:rPr lang="pt-BR" dirty="0">
                <a:solidFill>
                  <a:srgbClr val="0070C0"/>
                </a:solidFill>
              </a:rPr>
              <a:t>A propriedade </a:t>
            </a:r>
            <a:r>
              <a:rPr lang="pt-BR" dirty="0" err="1">
                <a:solidFill>
                  <a:srgbClr val="0070C0"/>
                </a:solidFill>
              </a:rPr>
              <a:t>cellspacing</a:t>
            </a:r>
            <a:r>
              <a:rPr lang="pt-BR" dirty="0">
                <a:solidFill>
                  <a:srgbClr val="0070C0"/>
                </a:solidFill>
              </a:rPr>
              <a:t> permite definir o espaço entre as células </a:t>
            </a:r>
          </a:p>
          <a:p>
            <a:endParaRPr lang="pt-BR" b="1" dirty="0">
              <a:solidFill>
                <a:srgbClr val="0070C0"/>
              </a:solidFill>
            </a:endParaRPr>
          </a:p>
          <a:p>
            <a:endParaRPr lang="pt-BR" b="1" dirty="0">
              <a:solidFill>
                <a:srgbClr val="0070C0"/>
              </a:solidFill>
            </a:endParaRPr>
          </a:p>
          <a:p>
            <a:r>
              <a:rPr lang="pt-BR" b="1" dirty="0">
                <a:solidFill>
                  <a:srgbClr val="0070C0"/>
                </a:solidFill>
              </a:rPr>
              <a:t>Propriedade </a:t>
            </a:r>
            <a:r>
              <a:rPr lang="pt-BR" b="1" dirty="0" err="1">
                <a:solidFill>
                  <a:srgbClr val="0070C0"/>
                </a:solidFill>
              </a:rPr>
              <a:t>cellpadding</a:t>
            </a:r>
            <a:endParaRPr lang="pt-BR" b="1" dirty="0">
              <a:solidFill>
                <a:srgbClr val="0070C0"/>
              </a:solidFill>
            </a:endParaRPr>
          </a:p>
          <a:p>
            <a:pPr lvl="1"/>
            <a:r>
              <a:rPr lang="pt-BR" dirty="0">
                <a:solidFill>
                  <a:srgbClr val="0070C0"/>
                </a:solidFill>
              </a:rPr>
              <a:t>A propriedade </a:t>
            </a:r>
            <a:r>
              <a:rPr lang="pt-BR" dirty="0" err="1">
                <a:solidFill>
                  <a:srgbClr val="0070C0"/>
                </a:solidFill>
              </a:rPr>
              <a:t>cellpadding</a:t>
            </a:r>
            <a:r>
              <a:rPr lang="pt-BR" dirty="0">
                <a:solidFill>
                  <a:srgbClr val="0070C0"/>
                </a:solidFill>
              </a:rPr>
              <a:t> deve ser utilizada para definir  os espaço entre a borda e o conteúdo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9016F4-0888-A8E0-F510-CE22CC8C6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675" y="1986116"/>
            <a:ext cx="4289819" cy="34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3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DACD-CE6F-4952-6117-5761EF481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7632FF0-3FBE-4AD1-D1DA-B61D49236D6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4F18CE-49C8-3F74-3E6F-AB87950C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Criando tabelas em HTML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22FA5F-0D30-CFA4-62E1-92655BF3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6" r="31799"/>
          <a:stretch>
            <a:fillRect/>
          </a:stretch>
        </p:blipFill>
        <p:spPr>
          <a:xfrm>
            <a:off x="108155" y="1812055"/>
            <a:ext cx="5594555" cy="225945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6A0141E-376E-46B5-F4BC-E0BC6A64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356" y="1812055"/>
            <a:ext cx="5585816" cy="44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4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0ABEA-F6C7-209A-E847-E5EFC0C4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74F295E-C225-8353-AE2B-39D456B0C89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F52FF5-AF38-742F-CD4F-C88FABA7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Largura da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988F6D-0A53-C13D-4445-50541524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7029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Largura da tabela (</a:t>
            </a:r>
            <a:r>
              <a:rPr lang="pt-BR" b="1" dirty="0" err="1">
                <a:solidFill>
                  <a:srgbClr val="0070C0"/>
                </a:solidFill>
              </a:rPr>
              <a:t>width</a:t>
            </a:r>
            <a:r>
              <a:rPr lang="pt-BR" b="1" dirty="0">
                <a:solidFill>
                  <a:srgbClr val="0070C0"/>
                </a:solidFill>
              </a:rPr>
              <a:t>)</a:t>
            </a:r>
          </a:p>
          <a:p>
            <a:r>
              <a:rPr lang="pt-BR" dirty="0">
                <a:solidFill>
                  <a:schemeClr val="accent1"/>
                </a:solidFill>
              </a:rPr>
              <a:t>Podemos definir a largura da tabela indicando a porcentagem com relação à página ou através da quantidade de pixel.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B227AA-A3A7-28A7-60EA-A90AC59E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77" y="3843313"/>
            <a:ext cx="5198807" cy="89816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E53027A-6298-8366-6976-820FBEF03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21" y="2681237"/>
            <a:ext cx="4596781" cy="294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EF6-CE9B-B2D3-FFFA-8E8B0693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2F70EA0-5733-2657-2A0B-E74AFDAA628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2B1EF8-C5C3-6DAC-3B3C-AE0219A2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título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E5C8F-B62B-3DB1-AC6F-2EEA049E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3171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Aplicando título na tabela &lt;</a:t>
            </a:r>
            <a:r>
              <a:rPr lang="pt-BR" b="1" dirty="0" err="1">
                <a:solidFill>
                  <a:srgbClr val="0070C0"/>
                </a:solidFill>
              </a:rPr>
              <a:t>caption</a:t>
            </a:r>
            <a:r>
              <a:rPr lang="pt-BR" b="1" dirty="0">
                <a:solidFill>
                  <a:srgbClr val="0070C0"/>
                </a:solidFill>
              </a:rPr>
              <a:t>&gt;</a:t>
            </a:r>
          </a:p>
          <a:p>
            <a:r>
              <a:rPr lang="pt-BR" dirty="0">
                <a:solidFill>
                  <a:schemeClr val="accent1"/>
                </a:solidFill>
              </a:rPr>
              <a:t>O elemento </a:t>
            </a:r>
            <a:r>
              <a:rPr lang="pt-BR" b="1" dirty="0" err="1">
                <a:solidFill>
                  <a:schemeClr val="accent1"/>
                </a:solidFill>
              </a:rPr>
              <a:t>caption</a:t>
            </a:r>
            <a:r>
              <a:rPr lang="pt-BR" dirty="0">
                <a:solidFill>
                  <a:schemeClr val="accent1"/>
                </a:solidFill>
              </a:rPr>
              <a:t> aplica um título para a tabela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424713-8D91-B350-5934-59DD8DCD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976205"/>
            <a:ext cx="5932539" cy="23267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30CDF66-0DAA-7EAA-FA75-0ACAB503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58" y="2976205"/>
            <a:ext cx="4739148" cy="316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2C0E6-2A7E-1836-0952-71E8101C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F53470-C6F6-EF9D-7C71-773B13D4F02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DFF749-0774-1DA9-2F0F-A0D7FC57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C98A3-9EC4-9C6B-0FB6-F0D8145B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31711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Crie uma página que reproduza o efeito da imagem e o texto abaixo dentro uma tabela sem borda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A5F4242-71A3-658A-8FC9-3330369B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28936"/>
            <a:ext cx="11110452" cy="32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4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47222-7464-A8B9-0F88-DE9232D7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D101A14-F8A8-C9CE-BCC8-9EED05D0C19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C29E5-C6BB-5C6D-1D41-5505986E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9CCBB2-6FF1-B790-5418-235CC2AAE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31711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Resolução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66D383-5D95-76A6-A871-478200BCF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77" y="1825625"/>
            <a:ext cx="6606833" cy="49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3DE55-0E50-FDF0-E931-4A348EB9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DEDE22-5E38-38BC-1974-E688E684EDD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05E2E0-AA55-0245-07E6-0BB1CABD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DFFB3-F4D6-B439-6CDF-E67E59F8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31711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Adicionando mais colunas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984AA6F-F15A-D9DE-10AC-C9D76BC6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399511"/>
            <a:ext cx="10697497" cy="22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F1-93A6-4E3E-3600-A38820C9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2BB44A-BE64-0907-2C10-9F097AAAA20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8E89BE-9A3C-6D32-86F9-B6251DB1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0541C8-763D-1A2E-D783-410E48427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131711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Adicionando mais colunas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E9039D-7917-ADCF-2462-287D564A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72432" cy="499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8EF20-5368-E42A-6B88-51B54A77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7EC26F8-41DB-1D7A-B76E-D86D7C92116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2E919D-4C78-011E-938B-E69B0E76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Tabela –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1D4EA-ED05-5E7B-4C5D-2D0B9ED5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Desafio: tabela de horário escolar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Bora prática?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Link: </a:t>
            </a:r>
            <a:r>
              <a:rPr lang="pt-BR" sz="3200" dirty="0">
                <a:solidFill>
                  <a:schemeClr val="accent1"/>
                </a:solidFill>
                <a:hlinkClick r:id="rId2"/>
              </a:rPr>
              <a:t>Atividade 03 – Manipulando tabelas</a:t>
            </a:r>
            <a:endParaRPr lang="pt-BR" sz="32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4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94004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Elementos de Listas</a:t>
            </a:r>
          </a:p>
          <a:p>
            <a:r>
              <a:rPr lang="pt-BR" b="1" dirty="0">
                <a:solidFill>
                  <a:schemeClr val="accent1"/>
                </a:solidFill>
              </a:rPr>
              <a:t>Elementos de Tabelas</a:t>
            </a:r>
          </a:p>
          <a:p>
            <a:r>
              <a:rPr lang="pt-BR" b="1" dirty="0">
                <a:solidFill>
                  <a:schemeClr val="accent1"/>
                </a:solidFill>
              </a:rPr>
              <a:t>Trabalhando com Links</a:t>
            </a:r>
          </a:p>
          <a:p>
            <a:r>
              <a:rPr lang="pt-BR" b="1" dirty="0">
                <a:solidFill>
                  <a:schemeClr val="accent1"/>
                </a:solidFill>
              </a:rPr>
              <a:t>Resumo da aula</a:t>
            </a:r>
          </a:p>
        </p:txBody>
      </p:sp>
    </p:spTree>
    <p:extLst>
      <p:ext uri="{BB962C8B-B14F-4D97-AF65-F5344CB8AC3E}">
        <p14:creationId xmlns:p14="http://schemas.microsoft.com/office/powerpoint/2010/main" val="36349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FA03F-451E-E650-7FEA-93A2409B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6C1F-E850-3292-1C4D-74EF85BCD1E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B4B6C2-091F-EF19-5D6D-524F9AC7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Links –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&lt;a&gt;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544CD-F0DE-EF87-9C81-F931BEAF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Os links permitem a navegação entre diversos recursos da web por meio de elementos clicáveis, como textos destacados ou imagens.</a:t>
            </a:r>
            <a:endParaRPr lang="pt-BR" sz="20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F1980F-19BC-BBC5-5824-62B2FE8D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528" y="4050891"/>
            <a:ext cx="1836173" cy="183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177C9-258A-FC3B-215A-4603664FC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CEE802D-1341-27CD-E89B-2EE8C9AAA20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CBECB6-0126-7952-B624-F0338BD0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Links –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&lt;a&gt;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885A2D-22B2-11B2-EC91-45D444AAA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044"/>
            <a:ext cx="7199057" cy="475380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3D0092D-395B-A389-7E06-478B79F5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353" y="1828044"/>
            <a:ext cx="3666001" cy="256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D6019-C55D-844C-D1B8-3CB81F69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F067C0-EBB7-5036-3D0B-35AB29A72A4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AD3AF1-76E7-7787-3A14-67028EA8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Links Âncora–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&lt;a&gt;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CB80BE-B2A3-842F-09CD-D0369774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9504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Um link do tipo âncora é usado para levar o usuário a uma parte específica da mesma página.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Ele é muito útil quando a página é longa e queremos facilitar a navegação.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Para funcionar, usamos:</a:t>
            </a:r>
          </a:p>
          <a:p>
            <a:pPr lvl="1"/>
            <a:r>
              <a:rPr lang="pt-BR" sz="2000" b="1" dirty="0">
                <a:solidFill>
                  <a:schemeClr val="accent1"/>
                </a:solidFill>
              </a:rPr>
              <a:t>O atributo </a:t>
            </a:r>
            <a:r>
              <a:rPr lang="pt-BR" sz="2000" b="1" dirty="0" err="1">
                <a:solidFill>
                  <a:schemeClr val="accent1"/>
                </a:solidFill>
              </a:rPr>
              <a:t>href</a:t>
            </a:r>
            <a:r>
              <a:rPr lang="pt-BR" sz="2000" b="1" dirty="0">
                <a:solidFill>
                  <a:schemeClr val="accent1"/>
                </a:solidFill>
              </a:rPr>
              <a:t>="#id" no link.</a:t>
            </a:r>
          </a:p>
          <a:p>
            <a:pPr lvl="1"/>
            <a:r>
              <a:rPr lang="pt-BR" sz="2800" dirty="0">
                <a:solidFill>
                  <a:schemeClr val="accent1"/>
                </a:solidFill>
              </a:rPr>
              <a:t>Um elemento com </a:t>
            </a:r>
            <a:r>
              <a:rPr lang="pt-BR" sz="2800" b="1" dirty="0">
                <a:solidFill>
                  <a:schemeClr val="accent1"/>
                </a:solidFill>
              </a:rPr>
              <a:t>id="</a:t>
            </a:r>
            <a:r>
              <a:rPr lang="pt-BR" sz="2800" b="1" dirty="0" err="1">
                <a:solidFill>
                  <a:schemeClr val="accent1"/>
                </a:solidFill>
              </a:rPr>
              <a:t>mesmo_nome</a:t>
            </a:r>
            <a:r>
              <a:rPr lang="pt-BR" sz="2800" b="1" dirty="0">
                <a:solidFill>
                  <a:schemeClr val="accent1"/>
                </a:solidFill>
              </a:rPr>
              <a:t>"</a:t>
            </a:r>
            <a:r>
              <a:rPr lang="pt-BR" sz="2800" dirty="0">
                <a:solidFill>
                  <a:schemeClr val="accent1"/>
                </a:solidFill>
              </a:rPr>
              <a:t> no destino.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5C95273-E70F-F1C8-78B0-1BD01DC2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303" y="3720178"/>
            <a:ext cx="2772697" cy="27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877F5-9F0C-1BCD-E108-25FAB8AC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522FB41-CA58-D530-2E2B-265107D47CF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C8EDA-F354-4DBC-BFFA-E059E6C04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Links Âncora–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&lt;a&gt;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6ED1DB5-4AEE-E7FF-3A32-A4E0E88D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303" y="3720178"/>
            <a:ext cx="2772697" cy="27726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571AE7-AF57-EDBC-93FD-BE5ECF33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13" y="1837301"/>
            <a:ext cx="8651354" cy="465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5E3FE-0299-917D-D8B8-F21D63B5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99CAC3C-67D1-0F01-D1A7-617BEE2D6F9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378F6-9E1A-59A2-7534-66BFCA69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Manipulando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F68F9-0845-E30A-D29B-6B634D510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1353801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Atividade: Manipulando Links</a:t>
            </a:r>
          </a:p>
          <a:p>
            <a:endParaRPr lang="pt-BR" b="1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  <a:hlinkClick r:id="rId2"/>
              </a:rPr>
              <a:t>Atividade 04 – Manipulando Links</a:t>
            </a:r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6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3FDCE-056C-D5FF-1BDE-B20801420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C1D251F-4A42-9609-4695-24BE4B7BA3E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D8A90A-6484-437A-174F-D23E5B95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Links Âncora–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&lt;a&gt;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9EA1CD-BA16-634A-0CB3-1EE96E39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0" y="1785545"/>
            <a:ext cx="11146492" cy="470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5A23-1843-A052-3455-31AD765C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D4F8D9-F2CF-729A-D930-15E75D05AE4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C2748A-D9AA-D3C2-1096-C55F39529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260809-E96A-8331-3E10-741CC7C9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Projeto Prático 01– Mini Site sobre um Filme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Link da atividade:  </a:t>
            </a:r>
            <a:r>
              <a:rPr lang="pt-BR" sz="2400" dirty="0">
                <a:solidFill>
                  <a:schemeClr val="accent1"/>
                </a:solidFill>
                <a:hlinkClick r:id="rId2"/>
              </a:rPr>
              <a:t>Projeto Prático 01</a:t>
            </a:r>
            <a:endParaRPr lang="pt-BR" sz="2400" dirty="0">
              <a:solidFill>
                <a:schemeClr val="accent1"/>
              </a:solidFill>
            </a:endParaRPr>
          </a:p>
          <a:p>
            <a:endParaRPr lang="pt-B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2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49C2-149E-6C45-E986-09C29B90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057B7AE-4B54-A9A9-AE11-C43A7BE46C0E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2D35E-2674-5D8B-F1AA-C982998F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344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0E7C6-8B72-47A2-2113-EC96A10A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F80312-5D57-1835-545D-DA8C5D1C688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95F945-7A3D-519B-346E-15F02C13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Elementos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490AD-CB1C-5558-DD5F-02DF2C25C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O que são listas em HTML?</a:t>
            </a:r>
          </a:p>
          <a:p>
            <a:r>
              <a:rPr lang="pt-BR" sz="3200" dirty="0">
                <a:solidFill>
                  <a:srgbClr val="0070C0"/>
                </a:solidFill>
              </a:rPr>
              <a:t>Listas são usadas para organizar itens de forma sequencial ou agrupada.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Existem três tipos principais: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</a:rPr>
              <a:t>Não numeradas </a:t>
            </a:r>
            <a:r>
              <a:rPr lang="pt-BR" sz="2800" b="1" dirty="0">
                <a:solidFill>
                  <a:srgbClr val="0070C0"/>
                </a:solidFill>
              </a:rPr>
              <a:t>(&lt;</a:t>
            </a:r>
            <a:r>
              <a:rPr lang="pt-BR" sz="2800" b="1" dirty="0" err="1">
                <a:solidFill>
                  <a:srgbClr val="0070C0"/>
                </a:solidFill>
              </a:rPr>
              <a:t>ul</a:t>
            </a:r>
            <a:r>
              <a:rPr lang="pt-BR" sz="2800" b="1" dirty="0">
                <a:solidFill>
                  <a:srgbClr val="0070C0"/>
                </a:solidFill>
              </a:rPr>
              <a:t>&gt;)</a:t>
            </a:r>
          </a:p>
          <a:p>
            <a:pPr lvl="1"/>
            <a:r>
              <a:rPr lang="pt-BR" sz="2800" dirty="0">
                <a:solidFill>
                  <a:srgbClr val="0070C0"/>
                </a:solidFill>
              </a:rPr>
              <a:t>Numeradas </a:t>
            </a:r>
            <a:r>
              <a:rPr lang="pt-BR" sz="2800" b="1" dirty="0">
                <a:solidFill>
                  <a:srgbClr val="0070C0"/>
                </a:solidFill>
              </a:rPr>
              <a:t>(&lt;</a:t>
            </a:r>
            <a:r>
              <a:rPr lang="pt-BR" sz="2800" b="1" dirty="0" err="1">
                <a:solidFill>
                  <a:srgbClr val="0070C0"/>
                </a:solidFill>
              </a:rPr>
              <a:t>ol</a:t>
            </a:r>
            <a:r>
              <a:rPr lang="pt-BR" sz="2800" b="1" dirty="0">
                <a:solidFill>
                  <a:srgbClr val="0070C0"/>
                </a:solidFill>
              </a:rPr>
              <a:t>&gt;)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22C3022-8671-CD3F-7157-810BDACA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802" y="1825625"/>
            <a:ext cx="4383881" cy="438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8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BFC9E-33E7-4C34-9B29-084886AC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F328F1-2622-6033-330B-0B5EBC94B88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9DEDB9-2C31-9D85-2E10-8094BB9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Elementos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03073C-0602-2426-C8CE-2E207791E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Listas não numeradas</a:t>
            </a:r>
          </a:p>
          <a:p>
            <a:pPr marL="0" indent="0">
              <a:buNone/>
            </a:pPr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35EAA3-88AC-5BC7-D817-B860CA8B2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86" y="2404651"/>
            <a:ext cx="5323568" cy="358252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0906F9-F125-BB41-ECF5-AC650B09B1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99" b="-1"/>
          <a:stretch>
            <a:fillRect/>
          </a:stretch>
        </p:blipFill>
        <p:spPr>
          <a:xfrm>
            <a:off x="6485450" y="2217839"/>
            <a:ext cx="5553075" cy="310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C00D9-0B26-E133-E52D-8DDBF062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289C6F-DB82-032C-2235-3BC494880B7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75DED9-41AE-4161-122F-28F664212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Elementos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B52930-AC3D-A6F0-C17F-E5151170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7204588" cy="435133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Listas numeradas</a:t>
            </a:r>
          </a:p>
          <a:p>
            <a:pPr marL="0" indent="0">
              <a:buNone/>
            </a:pPr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6F2045-A786-0787-C92F-369B7FCC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5" y="2360804"/>
            <a:ext cx="5020136" cy="43797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BE497C6-D661-420C-8AA3-9F73FF72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53" y="2296012"/>
            <a:ext cx="5038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7B283-536B-7173-9597-41F2F4A9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1C4D9D-5002-96B4-815A-52443F234A0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53FDE4-1AE7-087D-F692-EA0FA2C7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Elementos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D50722-C587-8E8D-F922-7B6754FD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7204588" cy="435133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Listas numeradas</a:t>
            </a:r>
          </a:p>
          <a:p>
            <a:pPr marL="0" indent="0">
              <a:buNone/>
            </a:pPr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A4EE020-69C5-95FF-0348-E8DB3E06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45" y="2360804"/>
            <a:ext cx="5020136" cy="437977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955BCF9-3C78-A01F-FA5C-5B04867B2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953" y="2296012"/>
            <a:ext cx="50387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5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65798-1FCD-132A-6DB8-0BF8351DF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EB2CCDA-162B-FC41-20E9-F8E45F2BED8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15758A-5DD5-345D-093B-12003043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Elementos de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6DF74-3F47-7752-1874-407B099D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5793"/>
            <a:ext cx="9249697" cy="4351338"/>
          </a:xfrm>
        </p:spPr>
        <p:txBody>
          <a:bodyPr>
            <a:noAutofit/>
          </a:bodyPr>
          <a:lstStyle/>
          <a:p>
            <a:r>
              <a:rPr lang="pt-BR" sz="3200" b="1" dirty="0">
                <a:solidFill>
                  <a:srgbClr val="0070C0"/>
                </a:solidFill>
              </a:rPr>
              <a:t>Listas encadeadas (uma lista dentro de outra) </a:t>
            </a:r>
            <a:r>
              <a:rPr lang="pt-BR" sz="2800" b="1" dirty="0">
                <a:solidFill>
                  <a:srgbClr val="0070C0"/>
                </a:solidFill>
              </a:rPr>
              <a:t>	</a:t>
            </a:r>
          </a:p>
          <a:p>
            <a:pPr marL="0" indent="0">
              <a:buNone/>
            </a:pPr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153F73-D174-40CD-41C8-9E6317D2C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65" y="2360804"/>
            <a:ext cx="5195410" cy="4440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BC23417-9570-9B37-8A8D-37E70DA5F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25" y="2360804"/>
            <a:ext cx="50577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7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E0D53-BE47-7D41-93F8-89798D2B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37DDF4-9238-07FB-88EC-3109151B738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DF2B6C-BB47-9343-C41B-2BA290452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Criando tabelas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B3629-1383-BD31-2DE4-59E06303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Elementos básicos de uma tabela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table</a:t>
            </a:r>
            <a:r>
              <a:rPr lang="pt-BR" b="1" dirty="0">
                <a:solidFill>
                  <a:srgbClr val="0070C0"/>
                </a:solidFill>
              </a:rPr>
              <a:t>&gt; = tabela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tr</a:t>
            </a:r>
            <a:r>
              <a:rPr lang="pt-BR" b="1" dirty="0">
                <a:solidFill>
                  <a:srgbClr val="0070C0"/>
                </a:solidFill>
              </a:rPr>
              <a:t>&gt; = linha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th</a:t>
            </a:r>
            <a:r>
              <a:rPr lang="pt-BR" b="1" dirty="0">
                <a:solidFill>
                  <a:srgbClr val="0070C0"/>
                </a:solidFill>
              </a:rPr>
              <a:t>&gt; = cabeçalho</a:t>
            </a:r>
          </a:p>
          <a:p>
            <a:r>
              <a:rPr lang="pt-BR" b="1" dirty="0">
                <a:solidFill>
                  <a:srgbClr val="0070C0"/>
                </a:solidFill>
              </a:rPr>
              <a:t>&lt;</a:t>
            </a:r>
            <a:r>
              <a:rPr lang="pt-BR" b="1" dirty="0" err="1">
                <a:solidFill>
                  <a:srgbClr val="0070C0"/>
                </a:solidFill>
              </a:rPr>
              <a:t>td</a:t>
            </a:r>
            <a:r>
              <a:rPr lang="pt-BR" b="1" dirty="0">
                <a:solidFill>
                  <a:srgbClr val="0070C0"/>
                </a:solidFill>
              </a:rPr>
              <a:t>&gt; = célula de dados</a:t>
            </a:r>
            <a:endParaRPr lang="pt-BR" sz="2800" b="1" dirty="0">
              <a:solidFill>
                <a:srgbClr val="0070C0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0FE143-4A5A-C668-137F-4BD159DC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84" y="2055813"/>
            <a:ext cx="3293346" cy="32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9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B95CB-BCC3-AA69-CF4C-C82C15897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6019A5-D4EB-C61C-7E80-2269ABCC0E3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12404B-E97D-3FDF-E4FC-6430845C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Criando tabelas em HTML (sem borda)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5E82BA-C93B-C521-7EBC-CAB6C5A6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1868129"/>
            <a:ext cx="2771798" cy="487061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85195B-954A-210A-6B52-455F592B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996" y="2439373"/>
            <a:ext cx="6692402" cy="405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45246</TotalTime>
  <Words>451</Words>
  <Application>Microsoft Office PowerPoint</Application>
  <PresentationFormat>Widescreen</PresentationFormat>
  <Paragraphs>81</Paragraphs>
  <Slides>28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Ebrima</vt:lpstr>
      <vt:lpstr>Tema do Office</vt:lpstr>
      <vt:lpstr>Linguagem de Marcação Tabelas, Listas e Links em HTML</vt:lpstr>
      <vt:lpstr>Roteiro</vt:lpstr>
      <vt:lpstr>Elementos de Listas</vt:lpstr>
      <vt:lpstr>Elementos de Listas</vt:lpstr>
      <vt:lpstr>Elementos de Listas</vt:lpstr>
      <vt:lpstr>Elementos de Listas</vt:lpstr>
      <vt:lpstr>Elementos de Listas</vt:lpstr>
      <vt:lpstr>Criando tabelas em HTML</vt:lpstr>
      <vt:lpstr>Criando tabelas em HTML (sem borda)</vt:lpstr>
      <vt:lpstr>Criando tabelas em HTML (adicionando borda)</vt:lpstr>
      <vt:lpstr>Cellspacing e Cellpadding</vt:lpstr>
      <vt:lpstr>Criando tabelas em HTML</vt:lpstr>
      <vt:lpstr>Tabela – Largura da Tabela</vt:lpstr>
      <vt:lpstr>Tabela – título na tabela</vt:lpstr>
      <vt:lpstr>Tabela – Atividade</vt:lpstr>
      <vt:lpstr>Tabela – Atividade</vt:lpstr>
      <vt:lpstr>Tabela – Atividade</vt:lpstr>
      <vt:lpstr>Tabela – Atividade</vt:lpstr>
      <vt:lpstr>Tabela – Atividade</vt:lpstr>
      <vt:lpstr>Links</vt:lpstr>
      <vt:lpstr>Links – tag &lt;a&gt;</vt:lpstr>
      <vt:lpstr>Links – tag &lt;a&gt;</vt:lpstr>
      <vt:lpstr>Links Âncora– tag &lt;a&gt;</vt:lpstr>
      <vt:lpstr>Links Âncora– tag &lt;a&gt;</vt:lpstr>
      <vt:lpstr>Manipulando Links</vt:lpstr>
      <vt:lpstr>Links Âncora– tag &lt;a&gt;</vt:lpstr>
      <vt:lpstr>Atividades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242</cp:revision>
  <dcterms:created xsi:type="dcterms:W3CDTF">2021-03-29T23:22:16Z</dcterms:created>
  <dcterms:modified xsi:type="dcterms:W3CDTF">2025-08-14T11:31:44Z</dcterms:modified>
</cp:coreProperties>
</file>