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9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12" r:id="rId15"/>
    <p:sldId id="28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VINÍCIUS MALHEIROS DUARTE" initials="CVMD" lastIdx="1" clrIdx="0">
    <p:extLst>
      <p:ext uri="{19B8F6BF-5375-455C-9EA6-DF929625EA0E}">
        <p15:presenceInfo xmlns:p15="http://schemas.microsoft.com/office/powerpoint/2012/main" userId="S::caio.mduarte@etec.sp.gov.br::42c29be6-65b4-41e7-bc1d-2d95f3ddf4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EC7"/>
    <a:srgbClr val="5DB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1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4A8B-2FA9-45CD-BE53-D964337B161E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6928F-8ACD-4594-9774-11192BE7B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39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5A1D-C824-470D-9D81-65870A70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6F7BB-431C-4B75-93A4-E85786612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02E2B-4497-4C73-9EB2-E06F8B07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1F01C-216E-4349-8E17-EBDDA95E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C3264-5C10-400D-92EC-CAE859F2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9E87-AAB9-4A05-A1C5-B51BF45E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30DE79-61FB-495F-AB96-0943B94F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85342-0CF3-4F06-9E06-A84D914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FD5C7-2591-4436-A9D7-DED3B624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1A8D29-1DF0-4704-B6E0-2478DE8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14FB1B-99D7-4EC4-A3CE-75AD4C42A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EDDA23-2900-47FB-A31B-E5F022F64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1618D-C0F0-448C-A5C1-A7FD8E53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8D84A-7E7D-4A41-8F56-43FB73A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98300-76D7-475E-975B-38B8AD56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40D2E-BDE9-449B-869A-75F81B7A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0E2E9-B177-47E0-B817-4043A76D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5F5C9-17E7-4612-8EB1-C816E1D8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11488-36F8-462C-922F-3E340FBA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CE30F-50B5-42D0-A77A-2C7FC9FD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C1DB4-83C0-44C8-97DE-4D5DEEC8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282B1-5FDE-475E-B75B-06B61B3E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02EA4-2938-4DC2-B942-82A9F40D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77118-BFAD-4D58-B264-50AD8F5A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548EE-4B5E-4127-97DA-2420AE50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4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659C5-52C4-4949-B25A-79DA1E7F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E87CC-1195-4BAE-A32A-03994155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95AA78-C404-4151-A5EC-4E38A0CAC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2DFCE0-2077-468D-BF77-9BE553AB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512B0-68FD-442C-B609-97A097AC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BAE6AE-203A-45CC-8101-40D18E1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6E56-81B0-4AAE-827E-CDCB85A3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26FDA-9E15-4305-8D46-B7DD57D3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EF8C51-9548-4B36-A931-7A039822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8187C8-6155-4BF9-A785-7CA598D9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A7E2B6-C04F-41EA-905A-76E464DE8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EFABBB-2072-4CF6-B71C-C16351C9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B946FB-779C-4D2A-9FFD-D0AD9A2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7564D-C507-4FF1-92C2-7F0C96D2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0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0458-EE1B-4AC9-BB52-0B7739D8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A1A8CE-E854-4B78-8B51-1AE2970E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48EE5-097E-46AD-B227-574A823D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B87AAB-8C52-4EBB-B278-FA7D8F67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7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EA4588-5887-43F7-BC20-79797E7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745FF2-D8AD-4E05-89CE-9410CC37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A31A2-29E4-47C0-93F3-41CA810B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23B4-8161-47EE-9C2C-7660D54D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2888B-0080-4235-AC7D-197E7A40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94A505-0019-4779-9637-66FFFC55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FA1D07-12FE-412E-965F-D504515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DD3FC5-5DEB-41AE-8A33-77D7A63D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EE230-987E-4557-BB90-E14E0FF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204B-613E-488A-A852-BD79B887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DA33AA-5D31-49BA-BDA9-ABD39A9BB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1CE49-76BC-47A8-99FA-749C895B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3F6A13-2A51-449D-BC2A-3F68F80B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2F108-D0FB-4A45-A0A0-759AB04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F96C98-A845-4605-AADA-5483ABFD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64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7E3254-05BF-40B7-A776-F977D937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FD5742-CC0B-47EE-AA55-1129D31B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839EA4-C3A6-4D53-85DC-1723B5D65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C854-AFD2-43C8-BD20-342EAAC3743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421CC-304C-45B4-9823-6C3510F3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F2D0D-6E7D-4247-8137-C981781A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39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FFNlRu0pDULeH3fHMHqRXvm7rcIW1OJa3IBx3TrUOGM/edit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506627"/>
            <a:ext cx="12192000" cy="39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886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Linguagem de Marcação</a:t>
            </a:r>
            <a:b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HTML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Templates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91F944-8FD2-4B4C-9705-D7873C3C1D84}"/>
              </a:ext>
            </a:extLst>
          </p:cNvPr>
          <p:cNvSpPr txBox="1"/>
          <p:nvPr/>
        </p:nvSpPr>
        <p:spPr>
          <a:xfrm>
            <a:off x="7792993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caio.duarte@sp.senai.br</a:t>
            </a:r>
            <a:endParaRPr lang="pt-BR" sz="2000" b="1" dirty="0">
              <a:solidFill>
                <a:schemeClr val="accent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8D95A0-53CF-4A0A-98AE-785D942444C3}"/>
              </a:ext>
            </a:extLst>
          </p:cNvPr>
          <p:cNvSpPr txBox="1"/>
          <p:nvPr/>
        </p:nvSpPr>
        <p:spPr>
          <a:xfrm>
            <a:off x="838200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Prof.: Caio Malheiros</a:t>
            </a:r>
            <a:endParaRPr lang="pt-BR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B86DB-276B-744C-C752-8DE3176EF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77554E-5DAC-E13A-99E5-271E5B74D131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74F65F-D7D9-1DC9-10CC-CB769E09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HTML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Templates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B6ACFD-61F2-16A4-86F2-E2B9A00AB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9504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&lt;</a:t>
            </a:r>
            <a:r>
              <a:rPr lang="pt-BR" sz="2400" b="1" dirty="0" err="1">
                <a:solidFill>
                  <a:schemeClr val="accent1"/>
                </a:solidFill>
              </a:rPr>
              <a:t>footer</a:t>
            </a:r>
            <a:r>
              <a:rPr lang="pt-BR" sz="2400" b="1" dirty="0">
                <a:solidFill>
                  <a:schemeClr val="accent1"/>
                </a:solidFill>
              </a:rPr>
              <a:t>&gt; </a:t>
            </a:r>
            <a:r>
              <a:rPr lang="pt-BR" sz="2400" dirty="0">
                <a:solidFill>
                  <a:schemeClr val="accent1"/>
                </a:solidFill>
              </a:rPr>
              <a:t>- Define um rodapé para um documento ou uma seção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ACBFF1-60D8-FFD3-69C5-1223B97F5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40" y="3264156"/>
            <a:ext cx="64674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8936F-A19A-F638-934D-917576649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18F4C22-7FEE-AAB4-4F1A-83C28A8D546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140D60-B18A-73A4-BDC6-22A5A896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HTML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Templates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73DB8-F967-87A7-E812-6F55CB18D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9504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&lt;header&gt; </a:t>
            </a:r>
            <a:r>
              <a:rPr lang="pt-BR" sz="2400" dirty="0">
                <a:solidFill>
                  <a:schemeClr val="accent1"/>
                </a:solidFill>
              </a:rPr>
              <a:t>- Define um cabeçalho para um documento ou uma seção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&lt;</a:t>
            </a:r>
            <a:r>
              <a:rPr lang="pt-BR" sz="2400" b="1" dirty="0" err="1">
                <a:solidFill>
                  <a:schemeClr val="accent1"/>
                </a:solidFill>
              </a:rPr>
              <a:t>nav</a:t>
            </a:r>
            <a:r>
              <a:rPr lang="pt-BR" sz="2400" b="1" dirty="0">
                <a:solidFill>
                  <a:schemeClr val="accent1"/>
                </a:solidFill>
              </a:rPr>
              <a:t>&gt; </a:t>
            </a:r>
            <a:r>
              <a:rPr lang="pt-BR" sz="2400" dirty="0">
                <a:solidFill>
                  <a:schemeClr val="accent1"/>
                </a:solidFill>
              </a:rPr>
              <a:t>- Define um conjunto de links de navegação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&lt;</a:t>
            </a:r>
            <a:r>
              <a:rPr lang="pt-BR" sz="2400" b="1" dirty="0" err="1">
                <a:solidFill>
                  <a:schemeClr val="accent1"/>
                </a:solidFill>
              </a:rPr>
              <a:t>section</a:t>
            </a:r>
            <a:r>
              <a:rPr lang="pt-BR" sz="2400" b="1" dirty="0">
                <a:solidFill>
                  <a:schemeClr val="accent1"/>
                </a:solidFill>
              </a:rPr>
              <a:t>&gt; </a:t>
            </a:r>
            <a:r>
              <a:rPr lang="pt-BR" sz="2400" dirty="0">
                <a:solidFill>
                  <a:schemeClr val="accent1"/>
                </a:solidFill>
              </a:rPr>
              <a:t>- Define uma seção em um documento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&lt;</a:t>
            </a:r>
            <a:r>
              <a:rPr lang="pt-BR" sz="2400" b="1" dirty="0" err="1">
                <a:solidFill>
                  <a:schemeClr val="accent1"/>
                </a:solidFill>
              </a:rPr>
              <a:t>article</a:t>
            </a:r>
            <a:r>
              <a:rPr lang="pt-BR" sz="2400" b="1" dirty="0">
                <a:solidFill>
                  <a:schemeClr val="accent1"/>
                </a:solidFill>
              </a:rPr>
              <a:t>&gt; </a:t>
            </a:r>
            <a:r>
              <a:rPr lang="pt-BR" sz="2400" dirty="0">
                <a:solidFill>
                  <a:schemeClr val="accent1"/>
                </a:solidFill>
              </a:rPr>
              <a:t>- Define um conteúdo independente e </a:t>
            </a:r>
            <a:r>
              <a:rPr lang="pt-BR" sz="2400" dirty="0" err="1">
                <a:solidFill>
                  <a:schemeClr val="accent1"/>
                </a:solidFill>
              </a:rPr>
              <a:t>auto-contido</a:t>
            </a:r>
            <a:endParaRPr lang="pt-BR" sz="2400" dirty="0">
              <a:solidFill>
                <a:schemeClr val="accent1"/>
              </a:solidFill>
            </a:endParaRPr>
          </a:p>
          <a:p>
            <a:r>
              <a:rPr lang="pt-BR" sz="2400" b="1" dirty="0">
                <a:solidFill>
                  <a:schemeClr val="accent1"/>
                </a:solidFill>
              </a:rPr>
              <a:t>&lt;</a:t>
            </a:r>
            <a:r>
              <a:rPr lang="pt-BR" sz="2400" b="1" dirty="0" err="1">
                <a:solidFill>
                  <a:schemeClr val="accent1"/>
                </a:solidFill>
              </a:rPr>
              <a:t>aside</a:t>
            </a:r>
            <a:r>
              <a:rPr lang="pt-BR" sz="2400" b="1" dirty="0">
                <a:solidFill>
                  <a:schemeClr val="accent1"/>
                </a:solidFill>
              </a:rPr>
              <a:t>&gt; </a:t>
            </a:r>
            <a:r>
              <a:rPr lang="pt-BR" sz="2400" dirty="0">
                <a:solidFill>
                  <a:schemeClr val="accent1"/>
                </a:solidFill>
              </a:rPr>
              <a:t>- Define um conteúdo à parte do conteúdo principal (como uma barra lateral)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&lt;</a:t>
            </a:r>
            <a:r>
              <a:rPr lang="pt-BR" sz="2400" b="1" dirty="0" err="1">
                <a:solidFill>
                  <a:schemeClr val="accent1"/>
                </a:solidFill>
              </a:rPr>
              <a:t>footer</a:t>
            </a:r>
            <a:r>
              <a:rPr lang="pt-BR" sz="2400" b="1" dirty="0">
                <a:solidFill>
                  <a:schemeClr val="accent1"/>
                </a:solidFill>
              </a:rPr>
              <a:t>&gt; </a:t>
            </a:r>
            <a:r>
              <a:rPr lang="pt-BR" sz="2400" dirty="0">
                <a:solidFill>
                  <a:schemeClr val="accent1"/>
                </a:solidFill>
              </a:rPr>
              <a:t>- Define um rodapé para um documento ou uma seção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&lt;</a:t>
            </a:r>
            <a:r>
              <a:rPr lang="pt-BR" sz="2400" b="1" dirty="0" err="1">
                <a:solidFill>
                  <a:schemeClr val="accent1"/>
                </a:solidFill>
              </a:rPr>
              <a:t>details</a:t>
            </a:r>
            <a:r>
              <a:rPr lang="pt-BR" sz="2400" b="1" dirty="0">
                <a:solidFill>
                  <a:schemeClr val="accent1"/>
                </a:solidFill>
              </a:rPr>
              <a:t>&gt; </a:t>
            </a:r>
            <a:r>
              <a:rPr lang="pt-BR" sz="2400" dirty="0">
                <a:solidFill>
                  <a:schemeClr val="accent1"/>
                </a:solidFill>
              </a:rPr>
              <a:t>- Define detalhes adicionais que o usuário pode abrir e fechar sob demanda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&lt;</a:t>
            </a:r>
            <a:r>
              <a:rPr lang="pt-BR" sz="2400" b="1" dirty="0" err="1">
                <a:solidFill>
                  <a:schemeClr val="accent1"/>
                </a:solidFill>
              </a:rPr>
              <a:t>summary</a:t>
            </a:r>
            <a:r>
              <a:rPr lang="pt-BR" sz="2400" b="1" dirty="0">
                <a:solidFill>
                  <a:schemeClr val="accent1"/>
                </a:solidFill>
              </a:rPr>
              <a:t>&gt; </a:t>
            </a:r>
            <a:r>
              <a:rPr lang="pt-BR" sz="2400" dirty="0">
                <a:solidFill>
                  <a:schemeClr val="accent1"/>
                </a:solidFill>
              </a:rPr>
              <a:t>- Define um cabeçalho (resumo) para o elemento &lt;</a:t>
            </a:r>
            <a:r>
              <a:rPr lang="pt-BR" sz="2400" dirty="0" err="1">
                <a:solidFill>
                  <a:schemeClr val="accent1"/>
                </a:solidFill>
              </a:rPr>
              <a:t>details</a:t>
            </a:r>
            <a:r>
              <a:rPr lang="pt-BR" sz="2400" dirty="0">
                <a:solidFill>
                  <a:schemeClr val="accent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8591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3C001-1F7E-881B-C497-FE8BD03B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49833F3-6AB6-10FD-CEE5-4C4BC8716C4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F4247-2BAB-ABAB-B0C0-979128AF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HTML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Templates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D4A27-F1E7-EBEA-6DA0-A3D43F96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9504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&lt;</a:t>
            </a:r>
            <a:r>
              <a:rPr lang="pt-BR" sz="2400" b="1" dirty="0" err="1">
                <a:solidFill>
                  <a:schemeClr val="accent1"/>
                </a:solidFill>
              </a:rPr>
              <a:t>details</a:t>
            </a:r>
            <a:r>
              <a:rPr lang="pt-BR" sz="2400" b="1" dirty="0">
                <a:solidFill>
                  <a:schemeClr val="accent1"/>
                </a:solidFill>
              </a:rPr>
              <a:t>&gt; </a:t>
            </a:r>
            <a:r>
              <a:rPr lang="pt-BR" sz="2400" dirty="0">
                <a:solidFill>
                  <a:schemeClr val="accent1"/>
                </a:solidFill>
              </a:rPr>
              <a:t>- Define detalhes adicionais que o usuário pode abrir e fechar sob demanda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&lt;</a:t>
            </a:r>
            <a:r>
              <a:rPr lang="pt-BR" sz="2400" b="1" dirty="0" err="1">
                <a:solidFill>
                  <a:schemeClr val="accent1"/>
                </a:solidFill>
              </a:rPr>
              <a:t>summary</a:t>
            </a:r>
            <a:r>
              <a:rPr lang="pt-BR" sz="2400" b="1" dirty="0">
                <a:solidFill>
                  <a:schemeClr val="accent1"/>
                </a:solidFill>
              </a:rPr>
              <a:t>&gt; </a:t>
            </a:r>
            <a:r>
              <a:rPr lang="pt-BR" sz="2400" dirty="0">
                <a:solidFill>
                  <a:schemeClr val="accent1"/>
                </a:solidFill>
              </a:rPr>
              <a:t>- Define um cabeçalho (resumo) para o elemento &lt;</a:t>
            </a:r>
            <a:r>
              <a:rPr lang="pt-BR" sz="2400" dirty="0" err="1">
                <a:solidFill>
                  <a:schemeClr val="accent1"/>
                </a:solidFill>
              </a:rPr>
              <a:t>details</a:t>
            </a:r>
            <a:r>
              <a:rPr lang="pt-BR" sz="2400" dirty="0">
                <a:solidFill>
                  <a:schemeClr val="accent1"/>
                </a:solidFill>
              </a:rPr>
              <a:t>&gt;</a:t>
            </a:r>
          </a:p>
          <a:p>
            <a:endParaRPr lang="pt-BR" sz="2400" dirty="0">
              <a:solidFill>
                <a:schemeClr val="accent1"/>
              </a:solidFill>
            </a:endParaRPr>
          </a:p>
          <a:p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830FC3-372F-864B-F5B4-A2931BB1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48" y="2930473"/>
            <a:ext cx="77247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5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8EF20-5368-E42A-6B88-51B54A772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EC26F8-41DB-1D7A-B76E-D86D7C92116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2E919D-4C78-011E-938B-E69B0E76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HTML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Templates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1D4EA-ED05-5E7B-4C5D-2D0B9ED5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9504" cy="4351338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1"/>
                </a:solidFill>
              </a:rPr>
              <a:t>Exemplo prático</a:t>
            </a: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Bora prática?</a:t>
            </a:r>
          </a:p>
          <a:p>
            <a:endParaRPr lang="pt-BR" sz="2400" dirty="0">
              <a:solidFill>
                <a:schemeClr val="accent1"/>
              </a:solidFill>
            </a:endParaRPr>
          </a:p>
          <a:p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5CD032-5AD1-405B-2493-A1BB9873E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811" y="1825625"/>
            <a:ext cx="4221623" cy="42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25A23-1843-A052-3455-31AD765C7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D4F8D9-F2CF-729A-D930-15E75D05AE4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C2748A-D9AA-D3C2-1096-C55F3952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60809-E96A-8331-3E10-741CC7C9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Atividade Prática – Mini Site sobre um Filme</a:t>
            </a:r>
          </a:p>
          <a:p>
            <a:r>
              <a:rPr lang="pt-BR" sz="2400" dirty="0">
                <a:solidFill>
                  <a:schemeClr val="accent1"/>
                </a:solidFill>
              </a:rPr>
              <a:t>Link da atividade:  </a:t>
            </a:r>
            <a:r>
              <a:rPr lang="pt-BR" sz="2400" dirty="0">
                <a:solidFill>
                  <a:schemeClr val="accent1"/>
                </a:solidFill>
                <a:hlinkClick r:id="rId2"/>
              </a:rPr>
              <a:t>Atividade prática 01 - HTML</a:t>
            </a:r>
            <a:endParaRPr lang="pt-BR" sz="2400" dirty="0">
              <a:solidFill>
                <a:schemeClr val="accent1"/>
              </a:solidFill>
            </a:endParaRPr>
          </a:p>
          <a:p>
            <a:endParaRPr lang="pt-B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2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1688126"/>
            <a:ext cx="12192000" cy="275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294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Dúvidas?</a:t>
            </a:r>
            <a:b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Ótimo dia para todos!</a:t>
            </a:r>
          </a:p>
        </p:txBody>
      </p:sp>
    </p:spTree>
    <p:extLst>
      <p:ext uri="{BB962C8B-B14F-4D97-AF65-F5344CB8AC3E}">
        <p14:creationId xmlns:p14="http://schemas.microsoft.com/office/powerpoint/2010/main" val="266857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940041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O que é HTML </a:t>
            </a:r>
            <a:r>
              <a:rPr lang="pt-BR" b="1" dirty="0" err="1">
                <a:solidFill>
                  <a:schemeClr val="accent1"/>
                </a:solidFill>
              </a:rPr>
              <a:t>Templates</a:t>
            </a:r>
            <a:endParaRPr lang="pt-BR" dirty="0">
              <a:solidFill>
                <a:schemeClr val="accent1"/>
              </a:solidFill>
            </a:endParaRPr>
          </a:p>
          <a:p>
            <a:r>
              <a:rPr lang="pt-BR" b="1" dirty="0">
                <a:solidFill>
                  <a:schemeClr val="accent1"/>
                </a:solidFill>
              </a:rPr>
              <a:t>Elementos de HTML Layout</a:t>
            </a:r>
          </a:p>
          <a:p>
            <a:r>
              <a:rPr lang="pt-BR" b="1" dirty="0">
                <a:solidFill>
                  <a:schemeClr val="accent1"/>
                </a:solidFill>
              </a:rPr>
              <a:t>Exemplo prático</a:t>
            </a:r>
          </a:p>
          <a:p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E515A-10DE-BDDE-FB15-CC358DDE7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99896F8-955B-B23C-FF62-4E29238DD99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686B40-E584-E6CE-7D72-DA88E723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HTML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Templates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C503F7-CDCB-348E-8EE5-F3C0D0190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51324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Os sites geralmente exibem conteúdo em várias colunas (como uma revista ou um jornal).</a:t>
            </a:r>
          </a:p>
          <a:p>
            <a:br>
              <a:rPr lang="pt-BR" sz="2400" dirty="0"/>
            </a:b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A34D92B-6652-357E-E71A-E0A144A3D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575" y="1825625"/>
            <a:ext cx="6446844" cy="4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5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75819-71E3-6A5A-F268-2A578035E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5877E1C-6E1C-4806-093A-047190EFACF3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14F004-2983-FDCB-1E70-7315A858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HTML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Templates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815F3C-B5C9-097F-ED90-A9F0218C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34549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Elementos de layout HTML</a:t>
            </a:r>
          </a:p>
          <a:p>
            <a:r>
              <a:rPr lang="pt-BR" dirty="0">
                <a:solidFill>
                  <a:schemeClr val="accent1"/>
                </a:solidFill>
              </a:rPr>
              <a:t>O HTML possui vários elementos semânticos que definem as diferentes partes de uma página web:</a:t>
            </a:r>
          </a:p>
          <a:p>
            <a:pPr marL="0" indent="0">
              <a:buNone/>
            </a:pPr>
            <a:br>
              <a:rPr lang="pt-BR" sz="2400" dirty="0">
                <a:solidFill>
                  <a:schemeClr val="accent1"/>
                </a:solidFill>
              </a:rPr>
            </a:b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66105E2-8DE0-6477-A244-F2005584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019" y="1573160"/>
            <a:ext cx="3910781" cy="39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4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D20FE-FB0B-A6E9-D598-5869AABBA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259F1BA-94F8-3BFB-E961-85985561433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26749F-BCA7-210D-1C20-C5DA5C93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HTML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Templates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43000-664B-A129-EFA1-A776640B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9504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&lt;header&gt; </a:t>
            </a:r>
            <a:r>
              <a:rPr lang="pt-BR" sz="2400" dirty="0">
                <a:solidFill>
                  <a:schemeClr val="accent1"/>
                </a:solidFill>
              </a:rPr>
              <a:t>- Define um cabeçalho para um documento ou uma seção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23C045B-1052-8DED-39D8-9F5936EC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18" y="2519362"/>
            <a:ext cx="7809928" cy="22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2CFA0-E9C7-78D2-C696-2B0C7469A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53CD9E-87E8-C18B-3B8C-17160045E93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2D84E8-7374-CFCB-E8E6-02D95896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HTML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Templates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8D7726-7ED6-80D2-205B-2F4A9977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9504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&lt;</a:t>
            </a:r>
            <a:r>
              <a:rPr lang="pt-BR" sz="2400" b="1" dirty="0" err="1">
                <a:solidFill>
                  <a:schemeClr val="accent1"/>
                </a:solidFill>
              </a:rPr>
              <a:t>nav</a:t>
            </a:r>
            <a:r>
              <a:rPr lang="pt-BR" sz="2400" b="1" dirty="0">
                <a:solidFill>
                  <a:schemeClr val="accent1"/>
                </a:solidFill>
              </a:rPr>
              <a:t>&gt; </a:t>
            </a:r>
            <a:r>
              <a:rPr lang="pt-BR" sz="2400" dirty="0">
                <a:solidFill>
                  <a:schemeClr val="accent1"/>
                </a:solidFill>
              </a:rPr>
              <a:t>- Define um conjunto de links de navegação</a:t>
            </a:r>
          </a:p>
          <a:p>
            <a:r>
              <a:rPr lang="pt-BR" sz="2400" dirty="0">
                <a:solidFill>
                  <a:schemeClr val="accent1"/>
                </a:solidFill>
              </a:rPr>
              <a:t>Utilizado para construir menus de navegação</a:t>
            </a:r>
          </a:p>
          <a:p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4168419-41CB-BC33-D253-893B1C567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61" y="3091681"/>
            <a:ext cx="6495987" cy="288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5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B4CA3-E10C-9A13-2B65-321D80716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15FE1B4-520B-887F-55B0-9ED9B3CBF36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3C3A8D-633A-9373-7A76-D832562C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HTML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Templates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54038-CB35-F2A4-B2FE-AF2FD608E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9504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&lt;</a:t>
            </a:r>
            <a:r>
              <a:rPr lang="pt-BR" sz="2400" b="1" dirty="0" err="1">
                <a:solidFill>
                  <a:schemeClr val="accent1"/>
                </a:solidFill>
              </a:rPr>
              <a:t>section</a:t>
            </a:r>
            <a:r>
              <a:rPr lang="pt-BR" sz="2400" b="1" dirty="0">
                <a:solidFill>
                  <a:schemeClr val="accent1"/>
                </a:solidFill>
              </a:rPr>
              <a:t>&gt; </a:t>
            </a:r>
            <a:r>
              <a:rPr lang="pt-BR" sz="2400" dirty="0">
                <a:solidFill>
                  <a:schemeClr val="accent1"/>
                </a:solidFill>
              </a:rPr>
              <a:t>- Define uma seção em um documento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959BBA-7459-45C1-DC8E-EF8C529F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27" y="3429000"/>
            <a:ext cx="7156824" cy="223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9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42B9B-D73A-DE8F-8951-977C1FDA1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E224554-121B-D415-211B-08906AFDCB4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901A9A-6CD1-C40C-F4CC-1EAEF754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HTML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Templates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D7C61D-EFC3-B50D-0DE2-5E95C1AF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9504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&lt;</a:t>
            </a:r>
            <a:r>
              <a:rPr lang="pt-BR" sz="2400" b="1" dirty="0" err="1">
                <a:solidFill>
                  <a:schemeClr val="accent1"/>
                </a:solidFill>
              </a:rPr>
              <a:t>article</a:t>
            </a:r>
            <a:r>
              <a:rPr lang="pt-BR" sz="2400" b="1" dirty="0">
                <a:solidFill>
                  <a:schemeClr val="accent1"/>
                </a:solidFill>
              </a:rPr>
              <a:t>&gt; </a:t>
            </a:r>
            <a:r>
              <a:rPr lang="pt-BR" sz="2400" dirty="0">
                <a:solidFill>
                  <a:schemeClr val="accent1"/>
                </a:solidFill>
              </a:rPr>
              <a:t>- Define um conteúdo independente e </a:t>
            </a:r>
            <a:r>
              <a:rPr lang="pt-BR" sz="2400" dirty="0" err="1">
                <a:solidFill>
                  <a:schemeClr val="accent1"/>
                </a:solidFill>
              </a:rPr>
              <a:t>auto-contido</a:t>
            </a:r>
            <a:endParaRPr lang="pt-BR" sz="2400" dirty="0">
              <a:solidFill>
                <a:schemeClr val="accent1"/>
              </a:solidFill>
            </a:endParaRPr>
          </a:p>
          <a:p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C871A9-2C0C-11DC-0EEB-3C312794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5" y="3650379"/>
            <a:ext cx="83724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88934-BFC8-6E9F-E8E8-EC478B555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807441A-A27C-8792-9C4D-3852FB3D394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ADCD2A-D002-B286-3291-475986A1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HTML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Templates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28BB7E-3B7E-AD35-0316-0E0598E3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9504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&lt;</a:t>
            </a:r>
            <a:r>
              <a:rPr lang="pt-BR" sz="2400" b="1" dirty="0" err="1">
                <a:solidFill>
                  <a:schemeClr val="accent1"/>
                </a:solidFill>
              </a:rPr>
              <a:t>aside</a:t>
            </a:r>
            <a:r>
              <a:rPr lang="pt-BR" sz="2400" b="1" dirty="0">
                <a:solidFill>
                  <a:schemeClr val="accent1"/>
                </a:solidFill>
              </a:rPr>
              <a:t>&gt; </a:t>
            </a:r>
            <a:r>
              <a:rPr lang="pt-BR" sz="2400" dirty="0">
                <a:solidFill>
                  <a:schemeClr val="accent1"/>
                </a:solidFill>
              </a:rPr>
              <a:t>- Define um conteúdo à parte do conteúdo principal (como uma barra lateral)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6BD5F5-CB8D-3388-A36C-299000E5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46" y="2923099"/>
            <a:ext cx="53244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38794</TotalTime>
  <Words>342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Ebrima</vt:lpstr>
      <vt:lpstr>Tema do Office</vt:lpstr>
      <vt:lpstr>Linguagem de Marcação HTML Templates</vt:lpstr>
      <vt:lpstr>Roteiro</vt:lpstr>
      <vt:lpstr>HTML Templates</vt:lpstr>
      <vt:lpstr>HTML Templates</vt:lpstr>
      <vt:lpstr>HTML Templates</vt:lpstr>
      <vt:lpstr>HTML Templates</vt:lpstr>
      <vt:lpstr>HTML Templates</vt:lpstr>
      <vt:lpstr>HTML Templates</vt:lpstr>
      <vt:lpstr>HTML Templates</vt:lpstr>
      <vt:lpstr>HTML Templates</vt:lpstr>
      <vt:lpstr>HTML Templates</vt:lpstr>
      <vt:lpstr>HTML Templates</vt:lpstr>
      <vt:lpstr>HTML Templates</vt:lpstr>
      <vt:lpstr>Atividades</vt:lpstr>
      <vt:lpstr>Dúvidas? Ótimo dia para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VINÍCIUS MALHEIROS DUARTE</dc:creator>
  <cp:lastModifiedBy>Caio Malheiros</cp:lastModifiedBy>
  <cp:revision>230</cp:revision>
  <dcterms:created xsi:type="dcterms:W3CDTF">2021-03-29T23:22:16Z</dcterms:created>
  <dcterms:modified xsi:type="dcterms:W3CDTF">2025-08-06T18:03:31Z</dcterms:modified>
</cp:coreProperties>
</file>