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97" r:id="rId4"/>
    <p:sldId id="288" r:id="rId5"/>
    <p:sldId id="289" r:id="rId6"/>
    <p:sldId id="290" r:id="rId7"/>
    <p:sldId id="282" r:id="rId8"/>
    <p:sldId id="291" r:id="rId9"/>
    <p:sldId id="287" r:id="rId10"/>
    <p:sldId id="293" r:id="rId11"/>
    <p:sldId id="296" r:id="rId12"/>
    <p:sldId id="283" r:id="rId13"/>
    <p:sldId id="299" r:id="rId14"/>
    <p:sldId id="300" r:id="rId15"/>
    <p:sldId id="308" r:id="rId16"/>
    <p:sldId id="309" r:id="rId17"/>
    <p:sldId id="301" r:id="rId18"/>
    <p:sldId id="303" r:id="rId19"/>
    <p:sldId id="304" r:id="rId20"/>
    <p:sldId id="306" r:id="rId21"/>
    <p:sldId id="307" r:id="rId22"/>
    <p:sldId id="302" r:id="rId23"/>
    <p:sldId id="311" r:id="rId24"/>
    <p:sldId id="310" r:id="rId25"/>
    <p:sldId id="312" r:id="rId26"/>
    <p:sldId id="281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IO VINÍCIUS MALHEIROS DUARTE" initials="CVMD" lastIdx="1" clrIdx="0">
    <p:extLst>
      <p:ext uri="{19B8F6BF-5375-455C-9EA6-DF929625EA0E}">
        <p15:presenceInfo xmlns:p15="http://schemas.microsoft.com/office/powerpoint/2012/main" userId="S::caio.mduarte@etec.sp.gov.br::42c29be6-65b4-41e7-bc1d-2d95f3ddf4d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B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35A1D-C824-470D-9D81-65870A703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E6F7BB-431C-4B75-93A4-E85786612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302E2B-4497-4C73-9EB2-E06F8B07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81F01C-216E-4349-8E17-EBDDA95E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8C3264-5C10-400D-92EC-CAE859F2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55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09E87-AAB9-4A05-A1C5-B51BF45E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30DE79-61FB-495F-AB96-0943B94F2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185342-0CF3-4F06-9E06-A84D9140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0FD5C7-2591-4436-A9D7-DED3B624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1A8D29-1DF0-4704-B6E0-2478DE8C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37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14FB1B-99D7-4EC4-A3CE-75AD4C42A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EDDA23-2900-47FB-A31B-E5F022F64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71618D-C0F0-448C-A5C1-A7FD8E53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A8D84A-7E7D-4A41-8F56-43FB73A6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798300-76D7-475E-975B-38B8AD56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854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40D2E-BDE9-449B-869A-75F81B7A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C0E2E9-B177-47E0-B817-4043A76D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E5F5C9-17E7-4612-8EB1-C816E1D8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811488-36F8-462C-922F-3E340FBA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0CE30F-50B5-42D0-A77A-2C7FC9FD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25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C1DB4-83C0-44C8-97DE-4D5DEEC85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1282B1-5FDE-475E-B75B-06B61B3EE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502EA4-2938-4DC2-B942-82A9F40D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477118-BFAD-4D58-B264-50AD8F5A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6548EE-4B5E-4127-97DA-2420AE50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94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659C5-52C4-4949-B25A-79DA1E7F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CE87CC-1195-4BAE-A32A-039941554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95AA78-C404-4151-A5EC-4E38A0CAC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2DFCE0-2077-468D-BF77-9BE553AB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5512B0-68FD-442C-B609-97A097AC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BAE6AE-203A-45CC-8101-40D18E1D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88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66E56-81B0-4AAE-827E-CDCB85A3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926FDA-9E15-4305-8D46-B7DD57D32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EF8C51-9548-4B36-A931-7A0398225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8187C8-6155-4BF9-A785-7CA598D92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A7E2B6-C04F-41EA-905A-76E464DE8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EFABBB-2072-4CF6-B71C-C16351C9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B946FB-779C-4D2A-9FFD-D0AD9A2F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A7564D-C507-4FF1-92C2-7F0C96D2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00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30458-EE1B-4AC9-BB52-0B7739D8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6A1A8CE-E854-4B78-8B51-1AE2970E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148EE5-097E-46AD-B227-574A823D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B87AAB-8C52-4EBB-B278-FA7D8F67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72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EA4588-5887-43F7-BC20-79797E7B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6745FF2-D8AD-4E05-89CE-9410CC37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AA31A2-29E4-47C0-93F3-41CA810B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39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D23B4-8161-47EE-9C2C-7660D54D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C2888B-0080-4235-AC7D-197E7A408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94A505-0019-4779-9637-66FFFC552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FA1D07-12FE-412E-965F-D504515A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DD3FC5-5DEB-41AE-8A33-77D7A63D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3EE230-987E-4557-BB90-E14E0FFD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96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D204B-613E-488A-A852-BD79B887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5DA33AA-5D31-49BA-BDA9-ABD39A9BB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31CE49-76BC-47A8-99FA-749C895B9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3F6A13-2A51-449D-BC2A-3F68F80B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02F108-D0FB-4A45-A0A0-759AB040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F96C98-A845-4605-AADA-5483ABFD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64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7E3254-05BF-40B7-A776-F977D937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FD5742-CC0B-47EE-AA55-1129D31BA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839EA4-C3A6-4D53-85DC-1723B5D65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EC854-AFD2-43C8-BD20-342EAAC37438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1421CC-304C-45B4-9823-6C3510F39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3F2D0D-6E7D-4247-8137-C981781A4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39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271E322-D222-4DE7-98E9-D379F8D925EB}"/>
              </a:ext>
            </a:extLst>
          </p:cNvPr>
          <p:cNvSpPr/>
          <p:nvPr/>
        </p:nvSpPr>
        <p:spPr>
          <a:xfrm>
            <a:off x="0" y="506627"/>
            <a:ext cx="12192000" cy="39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986EC8-09C0-4A3E-ACBD-BFA84643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6886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Banco de dados</a:t>
            </a:r>
            <a:b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Modelagem de dados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991F944-8FD2-4B4C-9705-D7873C3C1D84}"/>
              </a:ext>
            </a:extLst>
          </p:cNvPr>
          <p:cNvSpPr txBox="1"/>
          <p:nvPr/>
        </p:nvSpPr>
        <p:spPr>
          <a:xfrm>
            <a:off x="7792993" y="5690972"/>
            <a:ext cx="6104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caio.duarte@sp.senai.br</a:t>
            </a:r>
            <a:endParaRPr lang="pt-BR" sz="2000" b="1" dirty="0">
              <a:solidFill>
                <a:schemeClr val="accent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E8D95A0-53CF-4A0A-98AE-785D942444C3}"/>
              </a:ext>
            </a:extLst>
          </p:cNvPr>
          <p:cNvSpPr txBox="1"/>
          <p:nvPr/>
        </p:nvSpPr>
        <p:spPr>
          <a:xfrm>
            <a:off x="838200" y="5690972"/>
            <a:ext cx="6104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Prof.: Caio Malheiros</a:t>
            </a:r>
            <a:endParaRPr lang="pt-BR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6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0CF96-FE71-8FC7-2346-D785AC1A8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477286F-F2F2-7A78-1E5B-4BFDAE123571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044B14-BD4E-585E-D879-46ECF7A6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Minimundo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94F692-B6AD-4463-FA95-7C78BE6D7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089572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pt-BR" sz="3200" b="1" dirty="0">
                <a:solidFill>
                  <a:schemeClr val="accent1"/>
                </a:solidFill>
              </a:rPr>
              <a:t>Minimundo</a:t>
            </a:r>
            <a:r>
              <a:rPr lang="pt-BR" sz="3200" dirty="0">
                <a:solidFill>
                  <a:schemeClr val="accent1"/>
                </a:solidFill>
              </a:rPr>
              <a:t> ou </a:t>
            </a:r>
            <a:r>
              <a:rPr lang="pt-BR" sz="3200" b="1" dirty="0">
                <a:solidFill>
                  <a:schemeClr val="accent1"/>
                </a:solidFill>
              </a:rPr>
              <a:t>Universo de Discurso </a:t>
            </a:r>
            <a:r>
              <a:rPr lang="pt-BR" sz="3200" dirty="0">
                <a:solidFill>
                  <a:schemeClr val="accent1"/>
                </a:solidFill>
              </a:rPr>
              <a:t>é a representação abstrata de uma pequena parte do mundo real, que é de grande interesse para uma aplicação. </a:t>
            </a:r>
          </a:p>
          <a:p>
            <a:pPr>
              <a:lnSpc>
                <a:spcPct val="160000"/>
              </a:lnSpc>
            </a:pPr>
            <a:endParaRPr lang="pt-BR" sz="3200" dirty="0">
              <a:solidFill>
                <a:schemeClr val="accent1"/>
              </a:solidFill>
            </a:endParaRPr>
          </a:p>
          <a:p>
            <a:pPr>
              <a:lnSpc>
                <a:spcPct val="160000"/>
              </a:lnSpc>
            </a:pPr>
            <a:r>
              <a:rPr lang="pt-BR" sz="3200" dirty="0">
                <a:solidFill>
                  <a:schemeClr val="accent1"/>
                </a:solidFill>
              </a:rPr>
              <a:t> É o “</a:t>
            </a:r>
            <a:r>
              <a:rPr lang="pt-BR" sz="3200" b="1" dirty="0">
                <a:solidFill>
                  <a:schemeClr val="accent1"/>
                </a:solidFill>
              </a:rPr>
              <a:t>problema</a:t>
            </a:r>
            <a:r>
              <a:rPr lang="pt-BR" sz="3200" dirty="0">
                <a:solidFill>
                  <a:schemeClr val="accent1"/>
                </a:solidFill>
              </a:rPr>
              <a:t>” que devemos informatizar. É de vital importância conseguirmos destrinchar o nosso minimundo de forma que consigamos extrair apenas as informações mais importantes para a aplicação.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799B84C-D657-232D-AE8F-247673ECB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351" y="2782094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8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4486B-2213-1F1F-55E9-2A712FE23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805F054-EF11-9E89-7641-BF448680E7DB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CB286D-B4FB-EC89-4748-14EAA775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Minimundo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977A7A-0B76-7AF1-C2B8-AD2613C79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089572" cy="435133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Aplicativo de Academia</a:t>
            </a:r>
          </a:p>
          <a:p>
            <a:r>
              <a:rPr lang="pt-BR" b="1" dirty="0">
                <a:solidFill>
                  <a:schemeClr val="accent1"/>
                </a:solidFill>
              </a:rPr>
              <a:t>Mundo real:</a:t>
            </a:r>
            <a:r>
              <a:rPr lang="pt-BR" dirty="0">
                <a:solidFill>
                  <a:schemeClr val="accent1"/>
                </a:solidFill>
              </a:rPr>
              <a:t> O universo fitness tem academias, lojas de suplementos, nutricionistas, eventos, competições, fabricantes de equipamentos, etc.</a:t>
            </a:r>
          </a:p>
          <a:p>
            <a:endParaRPr lang="pt-BR" dirty="0">
              <a:solidFill>
                <a:schemeClr val="accent1"/>
              </a:solidFill>
            </a:endParaRPr>
          </a:p>
          <a:p>
            <a:r>
              <a:rPr lang="pt-BR" b="1" dirty="0">
                <a:solidFill>
                  <a:schemeClr val="accent1"/>
                </a:solidFill>
              </a:rPr>
              <a:t>Minimundo:</a:t>
            </a:r>
            <a:r>
              <a:rPr lang="pt-BR" dirty="0">
                <a:solidFill>
                  <a:schemeClr val="accent1"/>
                </a:solidFill>
              </a:rPr>
              <a:t> O banco de dados do aplicativo pode focar apenas em:</a:t>
            </a:r>
          </a:p>
          <a:p>
            <a:pPr lvl="1"/>
            <a:r>
              <a:rPr lang="pt-BR" dirty="0">
                <a:solidFill>
                  <a:schemeClr val="accent1"/>
                </a:solidFill>
              </a:rPr>
              <a:t>Alunos (nome, plano, histórico de treinos)</a:t>
            </a:r>
          </a:p>
          <a:p>
            <a:pPr lvl="1"/>
            <a:r>
              <a:rPr lang="pt-BR" dirty="0">
                <a:solidFill>
                  <a:schemeClr val="accent1"/>
                </a:solidFill>
              </a:rPr>
              <a:t>Instrutores (nome, especialidade)</a:t>
            </a:r>
          </a:p>
          <a:p>
            <a:pPr lvl="1"/>
            <a:r>
              <a:rPr lang="pt-BR" dirty="0">
                <a:solidFill>
                  <a:schemeClr val="accent1"/>
                </a:solidFill>
              </a:rPr>
              <a:t>modalidades (tipo, horário, instrutor responsável)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F82D981-9EB5-4A43-6EF0-C1FA46FBD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951" y="3152191"/>
            <a:ext cx="2733869" cy="273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1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DC9B9-518C-B596-E3CA-1E5EC3C1A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C588C5E-3F3E-CDE0-663F-4BBDA812B22A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9CA9D5-3CB7-4B17-C7DF-C3B2901A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Estrutura de um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190D61-8EE9-3F4D-183F-EF293AE7E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pt-BR" sz="3600" b="1" dirty="0">
                <a:solidFill>
                  <a:schemeClr val="accent1"/>
                </a:solidFill>
              </a:rPr>
              <a:t>Entidade: </a:t>
            </a:r>
            <a:r>
              <a:rPr lang="pt-BR" sz="3600" dirty="0">
                <a:solidFill>
                  <a:schemeClr val="accent1"/>
                </a:solidFill>
              </a:rPr>
              <a:t>Algo que queremos guardar informações sobre. </a:t>
            </a:r>
          </a:p>
          <a:p>
            <a:pPr lvl="1">
              <a:lnSpc>
                <a:spcPct val="100000"/>
              </a:lnSpc>
            </a:pPr>
            <a:r>
              <a:rPr lang="pt-BR" sz="3200" dirty="0">
                <a:solidFill>
                  <a:schemeClr val="accent1"/>
                </a:solidFill>
              </a:rPr>
              <a:t>(</a:t>
            </a:r>
            <a:r>
              <a:rPr lang="pt-BR" sz="3200" dirty="0" err="1">
                <a:solidFill>
                  <a:schemeClr val="accent1"/>
                </a:solidFill>
              </a:rPr>
              <a:t>Ex</a:t>
            </a:r>
            <a:r>
              <a:rPr lang="pt-BR" sz="3200" dirty="0">
                <a:solidFill>
                  <a:schemeClr val="accent1"/>
                </a:solidFill>
              </a:rPr>
              <a:t>: Aluno, Professor, Curso)</a:t>
            </a:r>
          </a:p>
          <a:p>
            <a:pPr>
              <a:lnSpc>
                <a:spcPct val="100000"/>
              </a:lnSpc>
            </a:pPr>
            <a:endParaRPr lang="pt-BR" sz="36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pt-BR" sz="3600" b="1" dirty="0">
                <a:solidFill>
                  <a:schemeClr val="accent1"/>
                </a:solidFill>
              </a:rPr>
              <a:t>Atributos</a:t>
            </a:r>
            <a:r>
              <a:rPr lang="pt-BR" sz="3600" dirty="0">
                <a:solidFill>
                  <a:schemeClr val="accent1"/>
                </a:solidFill>
              </a:rPr>
              <a:t>: Característica dessa entidade. </a:t>
            </a:r>
          </a:p>
          <a:p>
            <a:pPr lvl="1">
              <a:lnSpc>
                <a:spcPct val="100000"/>
              </a:lnSpc>
            </a:pPr>
            <a:r>
              <a:rPr lang="pt-BR" sz="3200" dirty="0">
                <a:solidFill>
                  <a:schemeClr val="accent1"/>
                </a:solidFill>
              </a:rPr>
              <a:t>(</a:t>
            </a:r>
            <a:r>
              <a:rPr lang="pt-BR" sz="3200" dirty="0" err="1">
                <a:solidFill>
                  <a:schemeClr val="accent1"/>
                </a:solidFill>
              </a:rPr>
              <a:t>Ex</a:t>
            </a:r>
            <a:r>
              <a:rPr lang="pt-BR" sz="3200" dirty="0">
                <a:solidFill>
                  <a:schemeClr val="accent1"/>
                </a:solidFill>
              </a:rPr>
              <a:t>: Nome, Idade, Nota)</a:t>
            </a:r>
          </a:p>
          <a:p>
            <a:pPr lvl="1">
              <a:lnSpc>
                <a:spcPct val="100000"/>
              </a:lnSpc>
            </a:pPr>
            <a:endParaRPr lang="pt-BR" sz="32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pt-BR" sz="3600" b="1" dirty="0">
                <a:solidFill>
                  <a:schemeClr val="accent1"/>
                </a:solidFill>
              </a:rPr>
              <a:t>Registros</a:t>
            </a:r>
            <a:r>
              <a:rPr lang="pt-BR" sz="3600" dirty="0">
                <a:solidFill>
                  <a:schemeClr val="accent1"/>
                </a:solidFill>
              </a:rPr>
              <a:t>: Dados registrados no banco de dados</a:t>
            </a:r>
          </a:p>
          <a:p>
            <a:pPr lvl="1">
              <a:lnSpc>
                <a:spcPct val="100000"/>
              </a:lnSpc>
            </a:pPr>
            <a:r>
              <a:rPr lang="pt-BR" sz="3200" dirty="0">
                <a:solidFill>
                  <a:schemeClr val="accent1"/>
                </a:solidFill>
              </a:rPr>
              <a:t>(</a:t>
            </a:r>
            <a:r>
              <a:rPr lang="pt-BR" sz="3200" dirty="0" err="1">
                <a:solidFill>
                  <a:schemeClr val="accent1"/>
                </a:solidFill>
              </a:rPr>
              <a:t>Ex</a:t>
            </a:r>
            <a:r>
              <a:rPr lang="pt-BR" sz="3200" dirty="0">
                <a:solidFill>
                  <a:schemeClr val="accent1"/>
                </a:solidFill>
              </a:rPr>
              <a:t>: Dados de um cliente)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600" dirty="0">
              <a:solidFill>
                <a:schemeClr val="accent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50A056E-B580-22AA-1E64-B4F8F2286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Entidade:</a:t>
            </a: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Algo que queremos guardar informações sobre. (Ex: Aluno, Professor, Curso)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065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B3BA4-4510-4F73-6708-4642F22E6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2BEBF1E-8C15-91E8-08D4-98A21CD301E2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184C61-FE40-1715-A437-E1A6A2A5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Exemplo prático: Modelagem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9112AC-37FB-CB15-AD0C-A3CB21DAA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2425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b="1" dirty="0">
                <a:solidFill>
                  <a:schemeClr val="accent1"/>
                </a:solidFill>
              </a:rPr>
              <a:t> Academia de Artes Marciais</a:t>
            </a:r>
          </a:p>
          <a:p>
            <a:r>
              <a:rPr lang="pt-BR" b="1" dirty="0">
                <a:solidFill>
                  <a:schemeClr val="accent1"/>
                </a:solidFill>
              </a:rPr>
              <a:t>1º Passo - Entendendo o Minimundo e os Requisitos</a:t>
            </a:r>
            <a:br>
              <a:rPr lang="pt-BR" b="1" dirty="0">
                <a:solidFill>
                  <a:schemeClr val="accent1"/>
                </a:solidFill>
              </a:rPr>
            </a:br>
            <a:endParaRPr lang="pt-BR" b="1" dirty="0">
              <a:solidFill>
                <a:schemeClr val="accent1"/>
              </a:solidFill>
            </a:endParaRPr>
          </a:p>
          <a:p>
            <a:r>
              <a:rPr lang="pt-BR" b="1" dirty="0">
                <a:solidFill>
                  <a:schemeClr val="accent1"/>
                </a:solidFill>
              </a:rPr>
              <a:t>Minimundo:</a:t>
            </a:r>
            <a:r>
              <a:rPr lang="pt-BR" dirty="0">
                <a:solidFill>
                  <a:schemeClr val="accent1"/>
                </a:solidFill>
              </a:rPr>
              <a:t> A academia quer um sistema para controlar:</a:t>
            </a:r>
            <a:br>
              <a:rPr lang="pt-BR" dirty="0">
                <a:solidFill>
                  <a:schemeClr val="accent1"/>
                </a:solidFill>
              </a:rPr>
            </a:br>
            <a:endParaRPr lang="pt-BR" dirty="0">
              <a:solidFill>
                <a:schemeClr val="accent1"/>
              </a:solidFill>
            </a:endParaRPr>
          </a:p>
          <a:p>
            <a:pPr lvl="1"/>
            <a:r>
              <a:rPr lang="pt-BR" dirty="0">
                <a:solidFill>
                  <a:schemeClr val="accent1"/>
                </a:solidFill>
              </a:rPr>
              <a:t>Os </a:t>
            </a:r>
            <a:r>
              <a:rPr lang="pt-BR" b="1" dirty="0">
                <a:solidFill>
                  <a:schemeClr val="accent1"/>
                </a:solidFill>
              </a:rPr>
              <a:t>alunos</a:t>
            </a:r>
            <a:r>
              <a:rPr lang="pt-BR" dirty="0">
                <a:solidFill>
                  <a:schemeClr val="accent1"/>
                </a:solidFill>
              </a:rPr>
              <a:t> matriculados</a:t>
            </a:r>
          </a:p>
          <a:p>
            <a:pPr lvl="1"/>
            <a:r>
              <a:rPr lang="pt-BR" dirty="0">
                <a:solidFill>
                  <a:schemeClr val="accent1"/>
                </a:solidFill>
              </a:rPr>
              <a:t>Os </a:t>
            </a:r>
            <a:r>
              <a:rPr lang="pt-BR" b="1" dirty="0">
                <a:solidFill>
                  <a:schemeClr val="accent1"/>
                </a:solidFill>
              </a:rPr>
              <a:t>professores</a:t>
            </a:r>
            <a:r>
              <a:rPr lang="pt-BR" dirty="0">
                <a:solidFill>
                  <a:schemeClr val="accent1"/>
                </a:solidFill>
              </a:rPr>
              <a:t> que ministram aulas</a:t>
            </a:r>
          </a:p>
          <a:p>
            <a:pPr lvl="1"/>
            <a:r>
              <a:rPr lang="pt-BR" dirty="0">
                <a:solidFill>
                  <a:schemeClr val="accent1"/>
                </a:solidFill>
              </a:rPr>
              <a:t>As </a:t>
            </a:r>
            <a:r>
              <a:rPr lang="pt-BR" b="1" dirty="0">
                <a:solidFill>
                  <a:schemeClr val="accent1"/>
                </a:solidFill>
              </a:rPr>
              <a:t>modalidades</a:t>
            </a:r>
            <a:r>
              <a:rPr lang="pt-BR" dirty="0">
                <a:solidFill>
                  <a:schemeClr val="accent1"/>
                </a:solidFill>
              </a:rPr>
              <a:t> de artes marciais oferecidas (</a:t>
            </a:r>
            <a:r>
              <a:rPr lang="pt-BR" dirty="0" err="1">
                <a:solidFill>
                  <a:schemeClr val="accent1"/>
                </a:solidFill>
              </a:rPr>
              <a:t>ex</a:t>
            </a:r>
            <a:r>
              <a:rPr lang="pt-BR" dirty="0">
                <a:solidFill>
                  <a:schemeClr val="accent1"/>
                </a:solidFill>
              </a:rPr>
              <a:t>: Jiu-Jitsu, </a:t>
            </a:r>
            <a:r>
              <a:rPr lang="pt-BR" dirty="0" err="1">
                <a:solidFill>
                  <a:schemeClr val="accent1"/>
                </a:solidFill>
              </a:rPr>
              <a:t>Karate</a:t>
            </a:r>
            <a:r>
              <a:rPr lang="pt-BR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pt-BR" dirty="0">
                <a:solidFill>
                  <a:schemeClr val="accent1"/>
                </a:solidFill>
              </a:rPr>
              <a:t>Os </a:t>
            </a:r>
            <a:r>
              <a:rPr lang="pt-BR" b="1" dirty="0">
                <a:solidFill>
                  <a:schemeClr val="accent1"/>
                </a:solidFill>
              </a:rPr>
              <a:t>horários</a:t>
            </a:r>
            <a:r>
              <a:rPr lang="pt-BR" dirty="0">
                <a:solidFill>
                  <a:schemeClr val="accent1"/>
                </a:solidFill>
              </a:rPr>
              <a:t> das aulas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dirty="0">
              <a:solidFill>
                <a:schemeClr val="accent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32AEF3F-B742-1877-8951-FD3208CEA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Entidade:</a:t>
            </a: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Algo que queremos guardar informações sobre. (Ex: Aluno, Professor, Curso)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9C9E382-6ABC-461A-F5FA-07E712C0D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6514" y="3816383"/>
            <a:ext cx="2360580" cy="236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63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BCC26-BBC4-C11C-5ADB-1CF0E3D11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6CDA4A7-742C-5432-7C1E-C051A4DAB503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42BD57-AD19-78C4-C547-23D4034E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Exemplo prático: Modelagem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123E9A-ED29-9B72-A9EB-3CA2F6AEB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2425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b="1" dirty="0">
                <a:solidFill>
                  <a:schemeClr val="accent1"/>
                </a:solidFill>
              </a:rPr>
              <a:t> Academia de Artes Marciais</a:t>
            </a:r>
          </a:p>
          <a:p>
            <a:r>
              <a:rPr lang="pt-BR" b="1" dirty="0">
                <a:solidFill>
                  <a:schemeClr val="accent1"/>
                </a:solidFill>
              </a:rPr>
              <a:t>2º Passo – Identificação das Entidades</a:t>
            </a:r>
            <a:br>
              <a:rPr lang="pt-BR" b="1" dirty="0">
                <a:solidFill>
                  <a:schemeClr val="accent1"/>
                </a:solidFill>
              </a:rPr>
            </a:br>
            <a:endParaRPr lang="pt-BR" b="1" dirty="0">
              <a:solidFill>
                <a:schemeClr val="accent1"/>
              </a:solidFill>
            </a:endParaRPr>
          </a:p>
          <a:p>
            <a:r>
              <a:rPr lang="pt-BR" sz="2400" dirty="0">
                <a:solidFill>
                  <a:schemeClr val="accent1"/>
                </a:solidFill>
              </a:rPr>
              <a:t>Vamos identificar as principais entidades (tabelas) do sistema:</a:t>
            </a:r>
            <a:br>
              <a:rPr lang="pt-BR" sz="2400" dirty="0">
                <a:solidFill>
                  <a:schemeClr val="accent1"/>
                </a:solidFill>
              </a:rPr>
            </a:br>
            <a:endParaRPr lang="pt-BR" sz="2400" dirty="0">
              <a:solidFill>
                <a:schemeClr val="accent1"/>
              </a:solidFill>
            </a:endParaRPr>
          </a:p>
          <a:p>
            <a:pPr lvl="1"/>
            <a:r>
              <a:rPr lang="pt-BR" dirty="0">
                <a:solidFill>
                  <a:schemeClr val="accent1"/>
                </a:solidFill>
              </a:rPr>
              <a:t>Aluno</a:t>
            </a:r>
          </a:p>
          <a:p>
            <a:pPr lvl="1"/>
            <a:r>
              <a:rPr lang="pt-BR" dirty="0">
                <a:solidFill>
                  <a:schemeClr val="accent1"/>
                </a:solidFill>
              </a:rPr>
              <a:t>Professor</a:t>
            </a:r>
          </a:p>
          <a:p>
            <a:pPr lvl="1"/>
            <a:r>
              <a:rPr lang="pt-BR" dirty="0">
                <a:solidFill>
                  <a:schemeClr val="accent1"/>
                </a:solidFill>
              </a:rPr>
              <a:t>Modalidade</a:t>
            </a:r>
          </a:p>
          <a:p>
            <a:pPr lvl="1"/>
            <a:r>
              <a:rPr lang="pt-BR" dirty="0">
                <a:solidFill>
                  <a:schemeClr val="accent1"/>
                </a:solidFill>
              </a:rPr>
              <a:t>Horário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dirty="0">
              <a:solidFill>
                <a:schemeClr val="accent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BDA60FE-5BAF-6A02-B3C1-57DC2DFD4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Entidade:</a:t>
            </a: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Algo que queremos guardar informações sobre. (Ex: Aluno, Professor, Curso)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227384-D78C-4426-69CF-D3FAA337E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827" y="3819347"/>
            <a:ext cx="2225674" cy="222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37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A6E5D-24CC-37BB-232E-A004DA737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93D493A-91B3-FCD6-69CE-54BCB55AE61D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462ECA-5D6D-5261-316C-28E0D8C2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Chave primária (Primary Key)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EE75A1-97CD-3A6B-8E2B-DB284CEB9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24257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b="1" dirty="0">
                <a:solidFill>
                  <a:schemeClr val="accent1"/>
                </a:solidFill>
              </a:rPr>
              <a:t>Definição: </a:t>
            </a:r>
            <a:r>
              <a:rPr lang="pt-BR" dirty="0">
                <a:solidFill>
                  <a:schemeClr val="accent1"/>
                </a:solidFill>
              </a:rPr>
              <a:t>A </a:t>
            </a:r>
            <a:r>
              <a:rPr lang="pt-BR" b="1" dirty="0">
                <a:solidFill>
                  <a:schemeClr val="accent1"/>
                </a:solidFill>
              </a:rPr>
              <a:t>chave primária</a:t>
            </a:r>
            <a:r>
              <a:rPr lang="pt-BR" dirty="0">
                <a:solidFill>
                  <a:schemeClr val="accent1"/>
                </a:solidFill>
              </a:rPr>
              <a:t> é um atributo (ou conjunto de atributos) que identifica de forma única cada registro dentro de uma tabela do banco de dados.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dirty="0">
              <a:solidFill>
                <a:schemeClr val="accent1"/>
              </a:solidFill>
            </a:endParaRPr>
          </a:p>
          <a:p>
            <a:r>
              <a:rPr lang="pt-BR" sz="3200" b="1" dirty="0">
                <a:solidFill>
                  <a:schemeClr val="accent1"/>
                </a:solidFill>
              </a:rPr>
              <a:t>Por que ela é importante?</a:t>
            </a:r>
            <a:endParaRPr lang="pt-BR" sz="3200" dirty="0">
              <a:solidFill>
                <a:schemeClr val="accent1"/>
              </a:solidFill>
            </a:endParaRPr>
          </a:p>
          <a:p>
            <a:r>
              <a:rPr lang="pt-BR" sz="3200" dirty="0">
                <a:solidFill>
                  <a:schemeClr val="accent1"/>
                </a:solidFill>
              </a:rPr>
              <a:t>Garante que </a:t>
            </a:r>
            <a:r>
              <a:rPr lang="pt-BR" sz="3200" b="1" dirty="0">
                <a:solidFill>
                  <a:schemeClr val="accent1"/>
                </a:solidFill>
              </a:rPr>
              <a:t>não existam registros duplicados</a:t>
            </a:r>
            <a:r>
              <a:rPr lang="pt-BR" sz="3200" dirty="0">
                <a:solidFill>
                  <a:schemeClr val="accent1"/>
                </a:solidFill>
              </a:rPr>
              <a:t>.</a:t>
            </a:r>
          </a:p>
          <a:p>
            <a:r>
              <a:rPr lang="pt-BR" sz="3200" dirty="0">
                <a:solidFill>
                  <a:schemeClr val="accent1"/>
                </a:solidFill>
              </a:rPr>
              <a:t>Permite que o banco de dados localize rapidamente um registro específico.</a:t>
            </a:r>
          </a:p>
          <a:p>
            <a:r>
              <a:rPr lang="pt-BR" sz="3200" dirty="0">
                <a:solidFill>
                  <a:schemeClr val="accent1"/>
                </a:solidFill>
              </a:rPr>
              <a:t>Serve como referência para relacionamentos com outras tabelas (chave estrangeira).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dirty="0">
              <a:solidFill>
                <a:schemeClr val="accent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7A50B64-B678-6298-1327-CA744FEA7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Entidade:</a:t>
            </a: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Algo que queremos guardar informações sobre. (Ex: Aluno, Professor, Curso)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0BF1D17-E3F1-994A-DBAB-A64D2C1CA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457" y="2492051"/>
            <a:ext cx="1873898" cy="187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809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DA4C9-22BE-309C-DDE8-1BC50F499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089E135-1F1B-2640-2C77-1393B19F1A2B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BB3C3B-D687-CB0C-AAFB-9D2A83C43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Chave primária (Primary Key)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32BEB3-00A4-DC71-1584-6E4311A7B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40078" cy="435133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Características da chave primária:</a:t>
            </a:r>
            <a:endParaRPr lang="pt-BR" dirty="0">
              <a:solidFill>
                <a:schemeClr val="accent1"/>
              </a:solidFill>
            </a:endParaRPr>
          </a:p>
          <a:p>
            <a:r>
              <a:rPr lang="pt-BR" dirty="0">
                <a:solidFill>
                  <a:schemeClr val="accent1"/>
                </a:solidFill>
              </a:rPr>
              <a:t>Deve ser </a:t>
            </a:r>
            <a:r>
              <a:rPr lang="pt-BR" b="1" dirty="0">
                <a:solidFill>
                  <a:schemeClr val="accent1"/>
                </a:solidFill>
              </a:rPr>
              <a:t>única</a:t>
            </a:r>
            <a:r>
              <a:rPr lang="pt-BR" dirty="0">
                <a:solidFill>
                  <a:schemeClr val="accent1"/>
                </a:solidFill>
              </a:rPr>
              <a:t> para cada registro.</a:t>
            </a:r>
          </a:p>
          <a:p>
            <a:r>
              <a:rPr lang="pt-BR" dirty="0">
                <a:solidFill>
                  <a:schemeClr val="accent1"/>
                </a:solidFill>
              </a:rPr>
              <a:t>Não pode conter valores </a:t>
            </a:r>
            <a:r>
              <a:rPr lang="pt-BR" b="1" dirty="0">
                <a:solidFill>
                  <a:schemeClr val="accent1"/>
                </a:solidFill>
              </a:rPr>
              <a:t>nulos</a:t>
            </a:r>
            <a:r>
              <a:rPr lang="pt-BR" dirty="0">
                <a:solidFill>
                  <a:schemeClr val="accent1"/>
                </a:solidFill>
              </a:rPr>
              <a:t> (sempre precisa ter um valor).</a:t>
            </a:r>
          </a:p>
          <a:p>
            <a:r>
              <a:rPr lang="pt-BR" dirty="0">
                <a:solidFill>
                  <a:schemeClr val="accent1"/>
                </a:solidFill>
              </a:rPr>
              <a:t>Geralmente é um </a:t>
            </a:r>
            <a:r>
              <a:rPr lang="pt-BR" b="1" dirty="0">
                <a:solidFill>
                  <a:schemeClr val="accent1"/>
                </a:solidFill>
              </a:rPr>
              <a:t>código</a:t>
            </a:r>
            <a:r>
              <a:rPr lang="pt-BR" dirty="0">
                <a:solidFill>
                  <a:schemeClr val="accent1"/>
                </a:solidFill>
              </a:rPr>
              <a:t>, número ou identificador exclusivo (exemplo: número de matrícula, CPF, ID).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B765B63-9C85-1DFA-9CA6-37E1C49B0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Entidade:</a:t>
            </a: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Algo que queremos guardar informações sobre. (Ex: Aluno, Professor, Curso)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69C8FB4-EB48-0122-B99E-DF9E013D6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390" y="4199099"/>
            <a:ext cx="2293776" cy="229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3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37B40-C366-930F-19A8-5E2EB0BA6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E59B3BD-003B-C6BE-FF0F-9DEBBA07792A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B069C1-A9D2-52D0-6585-DF9BD5F9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Exemplo prático: Modelagem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AF2281-CE27-35F7-4EE9-F90399601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2425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b="1" dirty="0">
                <a:solidFill>
                  <a:schemeClr val="accent1"/>
                </a:solidFill>
              </a:rPr>
              <a:t> Academia de Artes Marciais</a:t>
            </a:r>
          </a:p>
          <a:p>
            <a:r>
              <a:rPr lang="pt-BR" b="1" dirty="0">
                <a:solidFill>
                  <a:schemeClr val="accent1"/>
                </a:solidFill>
              </a:rPr>
              <a:t>3º Passo – Definição dos atributos:</a:t>
            </a:r>
            <a:br>
              <a:rPr lang="pt-BR" b="1" dirty="0">
                <a:solidFill>
                  <a:schemeClr val="accent1"/>
                </a:solidFill>
              </a:rPr>
            </a:br>
            <a:endParaRPr lang="pt-BR" b="1" dirty="0">
              <a:solidFill>
                <a:schemeClr val="accent1"/>
              </a:solidFill>
            </a:endParaRPr>
          </a:p>
          <a:p>
            <a:r>
              <a:rPr lang="pt-BR" sz="2400" dirty="0">
                <a:solidFill>
                  <a:schemeClr val="accent1"/>
                </a:solidFill>
              </a:rPr>
              <a:t>Cada entidade tem suas características (atributos):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dirty="0">
              <a:solidFill>
                <a:schemeClr val="accent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5738064-1433-CBC8-88DF-96B68BF77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Entidade:</a:t>
            </a: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Algo que queremos guardar informações sobre. (Ex: Aluno, Professor, Curso)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9A2FF56-8B6F-5401-46A5-F4F646727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467320"/>
              </p:ext>
            </p:extLst>
          </p:nvPr>
        </p:nvGraphicFramePr>
        <p:xfrm>
          <a:off x="838200" y="4169245"/>
          <a:ext cx="10515600" cy="1828800"/>
        </p:xfrm>
        <a:graphic>
          <a:graphicData uri="http://schemas.openxmlformats.org/drawingml/2006/table">
            <a:tbl>
              <a:tblPr>
                <a:tableStyleId>{8FD4443E-F989-4FC4-A0C8-D5A2AF1F390B}</a:tableStyleId>
              </a:tblPr>
              <a:tblGrid>
                <a:gridCol w="2044959">
                  <a:extLst>
                    <a:ext uri="{9D8B030D-6E8A-4147-A177-3AD203B41FA5}">
                      <a16:colId xmlns:a16="http://schemas.microsoft.com/office/drawing/2014/main" val="775207218"/>
                    </a:ext>
                  </a:extLst>
                </a:gridCol>
                <a:gridCol w="2332653">
                  <a:extLst>
                    <a:ext uri="{9D8B030D-6E8A-4147-A177-3AD203B41FA5}">
                      <a16:colId xmlns:a16="http://schemas.microsoft.com/office/drawing/2014/main" val="3276552222"/>
                    </a:ext>
                  </a:extLst>
                </a:gridCol>
                <a:gridCol w="6137988">
                  <a:extLst>
                    <a:ext uri="{9D8B030D-6E8A-4147-A177-3AD203B41FA5}">
                      <a16:colId xmlns:a16="http://schemas.microsoft.com/office/drawing/2014/main" val="18610489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Entidade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PK (chave primária)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dirty="0"/>
                        <a:t>Atributos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372029"/>
                  </a:ext>
                </a:extLst>
              </a:tr>
              <a:tr h="1191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b="1" dirty="0">
                          <a:solidFill>
                            <a:schemeClr val="accent1"/>
                          </a:solidFill>
                        </a:rPr>
                        <a:t>Aluno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b="1" dirty="0" err="1">
                          <a:solidFill>
                            <a:schemeClr val="accent1"/>
                          </a:solidFill>
                        </a:rPr>
                        <a:t>id_aluno</a:t>
                      </a:r>
                      <a:endParaRPr lang="pt-BR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b="1" dirty="0">
                          <a:solidFill>
                            <a:schemeClr val="accent1"/>
                          </a:solidFill>
                        </a:rPr>
                        <a:t>nome, </a:t>
                      </a:r>
                      <a:r>
                        <a:rPr lang="pt-BR" b="1" dirty="0" err="1">
                          <a:solidFill>
                            <a:schemeClr val="accent1"/>
                          </a:solidFill>
                        </a:rPr>
                        <a:t>data_nascimento</a:t>
                      </a:r>
                      <a:r>
                        <a:rPr lang="pt-BR" b="1" dirty="0">
                          <a:solidFill>
                            <a:schemeClr val="accent1"/>
                          </a:solidFill>
                        </a:rPr>
                        <a:t>, telefone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90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Professor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 b="1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Id_professor</a:t>
                      </a:r>
                      <a:endParaRPr lang="pt-BR" sz="18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nome, especialidade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705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Modalidade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 b="1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Id_modalidade</a:t>
                      </a:r>
                      <a:endParaRPr lang="pt-BR" sz="18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nome, descrição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567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Horário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 b="1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Id_horário</a:t>
                      </a:r>
                      <a:endParaRPr lang="pt-BR" sz="18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800" b="1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dia_semana</a:t>
                      </a:r>
                      <a:r>
                        <a:rPr lang="pt-BR" sz="18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800" b="1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hora_inicio</a:t>
                      </a:r>
                      <a:r>
                        <a:rPr lang="pt-BR" sz="18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pt-BR" sz="1800" b="1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hora_fim</a:t>
                      </a:r>
                      <a:endParaRPr lang="pt-BR" sz="18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19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791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5D155-35C1-432A-03D4-93E5BDBC4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65EB1B4-292A-CBA3-D954-07EC25AFDE4B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3DDB7E-A19D-9984-F89E-9AA1E621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Relacionamentos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3FAAB4-5EC8-63EC-45D1-69A0FFF5D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641703" cy="4565844"/>
          </a:xfrm>
        </p:spPr>
        <p:txBody>
          <a:bodyPr>
            <a:normAutofit fontScale="85000" lnSpcReduction="20000"/>
          </a:bodyPr>
          <a:lstStyle/>
          <a:p>
            <a:r>
              <a:rPr lang="pt-BR" dirty="0">
                <a:solidFill>
                  <a:schemeClr val="accent1"/>
                </a:solidFill>
              </a:rPr>
              <a:t>O que são Relacionamentos em Modelagem de dados?</a:t>
            </a:r>
          </a:p>
          <a:p>
            <a:endParaRPr lang="pt-BR" dirty="0">
              <a:solidFill>
                <a:schemeClr val="accent1"/>
              </a:solidFill>
            </a:endParaRPr>
          </a:p>
          <a:p>
            <a:r>
              <a:rPr lang="pt-BR" dirty="0">
                <a:solidFill>
                  <a:schemeClr val="accent1"/>
                </a:solidFill>
              </a:rPr>
              <a:t>Quando criamos um banco de dados, não basta apenas listar as entidades (como Aluno, Professor, Produto). Também precisamos entender </a:t>
            </a:r>
            <a:r>
              <a:rPr lang="pt-BR" b="1" dirty="0">
                <a:solidFill>
                  <a:schemeClr val="accent1"/>
                </a:solidFill>
              </a:rPr>
              <a:t>como essas entidades estão conectadas entre si</a:t>
            </a:r>
            <a:r>
              <a:rPr lang="pt-BR" dirty="0">
                <a:solidFill>
                  <a:schemeClr val="accent1"/>
                </a:solidFill>
              </a:rPr>
              <a:t>. </a:t>
            </a:r>
          </a:p>
          <a:p>
            <a:endParaRPr lang="pt-BR" dirty="0">
              <a:solidFill>
                <a:schemeClr val="accent1"/>
              </a:solidFill>
            </a:endParaRPr>
          </a:p>
          <a:p>
            <a:r>
              <a:rPr lang="pt-BR" dirty="0">
                <a:solidFill>
                  <a:schemeClr val="accent1"/>
                </a:solidFill>
              </a:rPr>
              <a:t>Essa conexão é o que chamamos de </a:t>
            </a:r>
            <a:r>
              <a:rPr lang="pt-BR" b="1" dirty="0">
                <a:solidFill>
                  <a:schemeClr val="accent1"/>
                </a:solidFill>
              </a:rPr>
              <a:t>relacionamento</a:t>
            </a:r>
            <a:r>
              <a:rPr lang="pt-BR" dirty="0">
                <a:solidFill>
                  <a:schemeClr val="accent1"/>
                </a:solidFill>
              </a:rPr>
              <a:t>.</a:t>
            </a:r>
            <a:br>
              <a:rPr lang="pt-BR" dirty="0">
                <a:solidFill>
                  <a:schemeClr val="accent1"/>
                </a:solidFill>
              </a:rPr>
            </a:br>
            <a:endParaRPr lang="pt-BR" dirty="0">
              <a:solidFill>
                <a:schemeClr val="accent1"/>
              </a:solidFill>
            </a:endParaRPr>
          </a:p>
          <a:p>
            <a:r>
              <a:rPr lang="pt-BR" b="1" dirty="0">
                <a:solidFill>
                  <a:schemeClr val="accent1"/>
                </a:solidFill>
              </a:rPr>
              <a:t>Imagine assim:</a:t>
            </a:r>
          </a:p>
          <a:p>
            <a:r>
              <a:rPr lang="pt-BR" dirty="0">
                <a:solidFill>
                  <a:schemeClr val="accent1"/>
                </a:solidFill>
              </a:rPr>
              <a:t>Você tem a entidade </a:t>
            </a:r>
            <a:r>
              <a:rPr lang="pt-BR" b="1" dirty="0">
                <a:solidFill>
                  <a:schemeClr val="accent1"/>
                </a:solidFill>
              </a:rPr>
              <a:t>Aluno</a:t>
            </a:r>
            <a:r>
              <a:rPr lang="pt-BR" dirty="0">
                <a:solidFill>
                  <a:schemeClr val="accent1"/>
                </a:solidFill>
              </a:rPr>
              <a:t> e a entidade </a:t>
            </a:r>
            <a:r>
              <a:rPr lang="pt-BR" b="1" dirty="0">
                <a:solidFill>
                  <a:schemeClr val="accent1"/>
                </a:solidFill>
              </a:rPr>
              <a:t>Curso</a:t>
            </a:r>
            <a:r>
              <a:rPr lang="pt-BR" dirty="0">
                <a:solidFill>
                  <a:schemeClr val="accent1"/>
                </a:solidFill>
              </a:rPr>
              <a:t>.</a:t>
            </a:r>
          </a:p>
          <a:p>
            <a:r>
              <a:rPr lang="pt-BR" dirty="0">
                <a:solidFill>
                  <a:schemeClr val="accent1"/>
                </a:solidFill>
              </a:rPr>
              <a:t>Os alunos se inscrevem em cursos.</a:t>
            </a:r>
          </a:p>
          <a:p>
            <a:r>
              <a:rPr lang="pt-BR" dirty="0">
                <a:solidFill>
                  <a:schemeClr val="accent1"/>
                </a:solidFill>
              </a:rPr>
              <a:t>Então, existe um relacionamento entre Aluno e Curso que mostra quais alunos estão em quais cursos.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B2DD0BB-C308-5F9A-C6D0-BDFA62A99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Entidade:</a:t>
            </a: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Algo que queremos guardar informações sobre. (Ex: Aluno, Professor, Curso)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950CA19-5C84-D90D-4C63-1512C32AC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033" y="3349690"/>
            <a:ext cx="2491274" cy="249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09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7DBE2-19D3-EBB7-F28C-332C80442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2A631AA-6398-46FF-1C29-856011FCEFDD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994F97-C02B-E3FF-147E-03D24A39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Relacionamentos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0A7143-2D35-B023-8D70-FD04078B2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85514" cy="4351338"/>
          </a:xfrm>
        </p:spPr>
        <p:txBody>
          <a:bodyPr>
            <a:normAutofit lnSpcReduction="10000"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Por que os relacionamentos são importantes?</a:t>
            </a:r>
          </a:p>
          <a:p>
            <a:r>
              <a:rPr lang="pt-BR" dirty="0">
                <a:solidFill>
                  <a:schemeClr val="accent1"/>
                </a:solidFill>
              </a:rPr>
              <a:t>Eles </a:t>
            </a:r>
            <a:r>
              <a:rPr lang="pt-BR" b="1" dirty="0">
                <a:solidFill>
                  <a:schemeClr val="accent1"/>
                </a:solidFill>
              </a:rPr>
              <a:t>mostram as interações</a:t>
            </a:r>
            <a:r>
              <a:rPr lang="pt-BR" dirty="0">
                <a:solidFill>
                  <a:schemeClr val="accent1"/>
                </a:solidFill>
              </a:rPr>
              <a:t> entre as informações.</a:t>
            </a:r>
          </a:p>
          <a:p>
            <a:endParaRPr lang="pt-BR" dirty="0">
              <a:solidFill>
                <a:schemeClr val="accent1"/>
              </a:solidFill>
            </a:endParaRPr>
          </a:p>
          <a:p>
            <a:r>
              <a:rPr lang="pt-BR" dirty="0">
                <a:solidFill>
                  <a:schemeClr val="accent1"/>
                </a:solidFill>
              </a:rPr>
              <a:t>Permitem que o banco de dados </a:t>
            </a:r>
            <a:r>
              <a:rPr lang="pt-BR" b="1" dirty="0">
                <a:solidFill>
                  <a:schemeClr val="accent1"/>
                </a:solidFill>
              </a:rPr>
              <a:t>responda perguntas complexas</a:t>
            </a:r>
            <a:r>
              <a:rPr lang="pt-BR" dirty="0">
                <a:solidFill>
                  <a:schemeClr val="accent1"/>
                </a:solidFill>
              </a:rPr>
              <a:t>, como:</a:t>
            </a:r>
            <a:br>
              <a:rPr lang="pt-BR" dirty="0">
                <a:solidFill>
                  <a:schemeClr val="accent1"/>
                </a:solidFill>
              </a:rPr>
            </a:br>
            <a:endParaRPr lang="pt-BR" dirty="0">
              <a:solidFill>
                <a:schemeClr val="accent1"/>
              </a:solidFill>
            </a:endParaRPr>
          </a:p>
          <a:p>
            <a:pPr lvl="1"/>
            <a:r>
              <a:rPr lang="pt-BR" dirty="0">
                <a:solidFill>
                  <a:schemeClr val="accent1"/>
                </a:solidFill>
              </a:rPr>
              <a:t>Quais alunos estão matriculados em determinado curso?</a:t>
            </a:r>
          </a:p>
          <a:p>
            <a:pPr lvl="1"/>
            <a:r>
              <a:rPr lang="pt-BR" dirty="0">
                <a:solidFill>
                  <a:schemeClr val="accent1"/>
                </a:solidFill>
              </a:rPr>
              <a:t>Quais cursos um aluno está fazendo?</a:t>
            </a:r>
            <a:br>
              <a:rPr lang="pt-BR" dirty="0">
                <a:solidFill>
                  <a:schemeClr val="accent1"/>
                </a:solidFill>
              </a:rPr>
            </a:br>
            <a:endParaRPr lang="pt-BR" dirty="0">
              <a:solidFill>
                <a:schemeClr val="accent1"/>
              </a:solidFill>
            </a:endParaRPr>
          </a:p>
          <a:p>
            <a:r>
              <a:rPr lang="pt-BR" dirty="0">
                <a:solidFill>
                  <a:schemeClr val="accent1"/>
                </a:solidFill>
              </a:rPr>
              <a:t>Ajudam a organizar melhor os dados e evitar repetição desnecessária.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499F7F7-4460-E43E-B920-1FD39363C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Entidade:</a:t>
            </a: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Algo que queremos guardar informações sobre. (Ex: Aluno, Professor, Curso)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1D129E6-DF8C-95C6-37BD-6A89FAD28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197" y="2340429"/>
            <a:ext cx="2755640" cy="275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5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AC864EF-BD72-46BD-B04A-55E5C810350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A62434-53A1-4DEE-866E-C30F39BE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Roteiro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C3F0D-BA46-461A-8293-A44617C98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sz="4000" dirty="0">
                <a:solidFill>
                  <a:schemeClr val="accent1"/>
                </a:solidFill>
              </a:rPr>
              <a:t>Resumo da última aula</a:t>
            </a:r>
          </a:p>
          <a:p>
            <a:pPr>
              <a:lnSpc>
                <a:spcPct val="100000"/>
              </a:lnSpc>
            </a:pPr>
            <a:r>
              <a:rPr lang="pt-BR" sz="4000" dirty="0">
                <a:solidFill>
                  <a:schemeClr val="accent1"/>
                </a:solidFill>
              </a:rPr>
              <a:t>Modelagem de dados</a:t>
            </a:r>
          </a:p>
          <a:p>
            <a:pPr>
              <a:lnSpc>
                <a:spcPct val="100000"/>
              </a:lnSpc>
            </a:pPr>
            <a:r>
              <a:rPr lang="pt-BR" sz="4000" dirty="0">
                <a:solidFill>
                  <a:schemeClr val="accent1"/>
                </a:solidFill>
              </a:rPr>
              <a:t>Minimundo</a:t>
            </a:r>
          </a:p>
          <a:p>
            <a:pPr>
              <a:lnSpc>
                <a:spcPct val="100000"/>
              </a:lnSpc>
            </a:pPr>
            <a:endParaRPr lang="pt-BR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907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CD878-5697-B156-480B-A45902DCF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023D1CC-1B95-60FF-6EDB-06C5920F0819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9B4AAF-F632-C1DF-AA09-55C6D80C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Tipos comuns de Relacionamentos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5F65A6-838E-C76F-F9AD-78C8B0176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85514" cy="4351338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Um para Um (1:1):</a:t>
            </a:r>
          </a:p>
          <a:p>
            <a:r>
              <a:rPr lang="pt-BR" dirty="0">
                <a:solidFill>
                  <a:schemeClr val="accent1"/>
                </a:solidFill>
              </a:rPr>
              <a:t>Cada entidade A está relacionada a no máximo uma entidade B, e vice-versa.</a:t>
            </a:r>
            <a:br>
              <a:rPr lang="pt-BR" dirty="0">
                <a:solidFill>
                  <a:schemeClr val="accent1"/>
                </a:solidFill>
              </a:rPr>
            </a:br>
            <a:endParaRPr lang="pt-BR" dirty="0">
              <a:solidFill>
                <a:schemeClr val="accent1"/>
              </a:solidFill>
            </a:endParaRPr>
          </a:p>
          <a:p>
            <a:r>
              <a:rPr lang="pt-BR" i="1" dirty="0">
                <a:solidFill>
                  <a:schemeClr val="accent1"/>
                </a:solidFill>
              </a:rPr>
              <a:t>Exemplo:</a:t>
            </a:r>
            <a:r>
              <a:rPr lang="pt-BR" dirty="0">
                <a:solidFill>
                  <a:schemeClr val="accent1"/>
                </a:solidFill>
              </a:rPr>
              <a:t> Cada aluno tem um número de matrícula único.</a:t>
            </a:r>
          </a:p>
          <a:p>
            <a:endParaRPr lang="pt-BR" b="1" dirty="0">
              <a:solidFill>
                <a:schemeClr val="accent1"/>
              </a:solidFill>
            </a:endParaRPr>
          </a:p>
          <a:p>
            <a:r>
              <a:rPr lang="pt-BR" b="1" dirty="0">
                <a:solidFill>
                  <a:schemeClr val="accent1"/>
                </a:solidFill>
              </a:rPr>
              <a:t>Um para Muitos (1:N):</a:t>
            </a:r>
            <a:br>
              <a:rPr lang="pt-BR" b="1" dirty="0">
                <a:solidFill>
                  <a:schemeClr val="accent1"/>
                </a:solidFill>
              </a:rPr>
            </a:br>
            <a:endParaRPr lang="pt-BR" b="1" dirty="0">
              <a:solidFill>
                <a:schemeClr val="accent1"/>
              </a:solidFill>
            </a:endParaRPr>
          </a:p>
          <a:p>
            <a:r>
              <a:rPr lang="pt-BR" dirty="0">
                <a:solidFill>
                  <a:schemeClr val="accent1"/>
                </a:solidFill>
              </a:rPr>
              <a:t>Uma entidade A está relacionada a várias entidades B, mas cada entidade B está relacionada a no máximo uma entidade A.</a:t>
            </a:r>
            <a:br>
              <a:rPr lang="pt-BR" dirty="0">
                <a:solidFill>
                  <a:schemeClr val="accent1"/>
                </a:solidFill>
              </a:rPr>
            </a:br>
            <a:endParaRPr lang="pt-BR" dirty="0">
              <a:solidFill>
                <a:schemeClr val="accent1"/>
              </a:solidFill>
            </a:endParaRPr>
          </a:p>
          <a:p>
            <a:r>
              <a:rPr lang="pt-BR" i="1" dirty="0">
                <a:solidFill>
                  <a:schemeClr val="accent1"/>
                </a:solidFill>
              </a:rPr>
              <a:t>Exemplo:</a:t>
            </a:r>
            <a:r>
              <a:rPr lang="pt-BR" dirty="0">
                <a:solidFill>
                  <a:schemeClr val="accent1"/>
                </a:solidFill>
              </a:rPr>
              <a:t> Um professor (A) pode ministrar várias aulas (B), mas cada aula tem um único professor.</a:t>
            </a:r>
          </a:p>
          <a:p>
            <a:endParaRPr lang="pt-BR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DEFB9C9-23B6-AAE0-6922-8FD01AF97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Entidade:</a:t>
            </a: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Algo que queremos guardar informações sobre. (Ex: Aluno, Professor, Curso)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854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57956-9E28-E341-6B21-68E98D027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4D47BF1-D10D-0FDD-6EA8-F43745BC103E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BD73A0-A1A1-2C75-9D41-0BC14C44E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Tipos comuns de Relacionamentos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18922C-2756-1FD6-8DD0-9C915A379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85514" cy="435133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Muitos para Muitos (N:N):</a:t>
            </a:r>
          </a:p>
          <a:p>
            <a:r>
              <a:rPr lang="pt-BR" dirty="0">
                <a:solidFill>
                  <a:schemeClr val="accent1"/>
                </a:solidFill>
              </a:rPr>
              <a:t>Entidades A e B podem ter múltiplas relações entre si.</a:t>
            </a:r>
            <a:br>
              <a:rPr lang="pt-BR" dirty="0">
                <a:solidFill>
                  <a:schemeClr val="accent1"/>
                </a:solidFill>
              </a:rPr>
            </a:br>
            <a:endParaRPr lang="pt-BR" dirty="0">
              <a:solidFill>
                <a:schemeClr val="accent1"/>
              </a:solidFill>
            </a:endParaRPr>
          </a:p>
          <a:p>
            <a:r>
              <a:rPr lang="pt-BR" i="1" dirty="0">
                <a:solidFill>
                  <a:schemeClr val="accent1"/>
                </a:solidFill>
              </a:rPr>
              <a:t>Exemplo:</a:t>
            </a:r>
            <a:r>
              <a:rPr lang="pt-BR" dirty="0">
                <a:solidFill>
                  <a:schemeClr val="accent1"/>
                </a:solidFill>
              </a:rPr>
              <a:t> Alunos podem fazer vários cursos, e cada curso pode ter vários alunos.</a:t>
            </a:r>
            <a:br>
              <a:rPr lang="pt-BR" dirty="0">
                <a:solidFill>
                  <a:schemeClr val="accent1"/>
                </a:solidFill>
              </a:rPr>
            </a:br>
            <a:endParaRPr lang="pt-BR" dirty="0">
              <a:solidFill>
                <a:schemeClr val="accent1"/>
              </a:solidFill>
            </a:endParaRPr>
          </a:p>
          <a:p>
            <a:r>
              <a:rPr lang="pt-BR" dirty="0">
                <a:solidFill>
                  <a:schemeClr val="accent1"/>
                </a:solidFill>
              </a:rPr>
              <a:t>Para modelar isso, normalmente usamos uma </a:t>
            </a:r>
            <a:r>
              <a:rPr lang="pt-BR" b="1" dirty="0">
                <a:solidFill>
                  <a:schemeClr val="accent1"/>
                </a:solidFill>
              </a:rPr>
              <a:t>entidade associativa</a:t>
            </a:r>
            <a:r>
              <a:rPr lang="pt-BR" dirty="0">
                <a:solidFill>
                  <a:schemeClr val="accent1"/>
                </a:solidFill>
              </a:rPr>
              <a:t> para “</a:t>
            </a:r>
            <a:r>
              <a:rPr lang="pt-BR" b="1" dirty="0">
                <a:solidFill>
                  <a:schemeClr val="accent1"/>
                </a:solidFill>
              </a:rPr>
              <a:t>quebrar</a:t>
            </a:r>
            <a:r>
              <a:rPr lang="pt-BR" dirty="0">
                <a:solidFill>
                  <a:schemeClr val="accent1"/>
                </a:solidFill>
              </a:rPr>
              <a:t>” o relacionamento N:N em dois relacionamentos 1:N.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2D8EAD6-EB2B-3628-E046-6DAC5A317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Entidade:</a:t>
            </a: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Algo que queremos guardar informações sobre. (Ex: Aluno, Professor, Curso)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599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13427-4581-04EC-95A5-513B872CA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E231D92-E525-7EC4-1687-C6C09D8AF119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DD4518-BEC2-F0C9-330D-5BFBE9CD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Exemplo prático: Modelagem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50F3C7-A68A-7574-3760-A21D6F8FF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286"/>
            <a:ext cx="10906760" cy="4351338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chemeClr val="accent1"/>
                </a:solidFill>
              </a:rPr>
              <a:t> Academia de Artes Marciais</a:t>
            </a:r>
          </a:p>
          <a:p>
            <a:r>
              <a:rPr lang="pt-BR" sz="2400" b="1" dirty="0">
                <a:solidFill>
                  <a:schemeClr val="accent1"/>
                </a:solidFill>
              </a:rPr>
              <a:t>4º Passo – Identificar os Relacionamentos</a:t>
            </a:r>
            <a:br>
              <a:rPr lang="pt-BR" sz="2400" b="1" dirty="0">
                <a:solidFill>
                  <a:schemeClr val="accent1"/>
                </a:solidFill>
              </a:rPr>
            </a:br>
            <a:endParaRPr lang="pt-BR" sz="2400" b="1" dirty="0">
              <a:solidFill>
                <a:schemeClr val="accent1"/>
              </a:solidFill>
            </a:endParaRPr>
          </a:p>
          <a:p>
            <a:r>
              <a:rPr lang="pt-BR" dirty="0">
                <a:solidFill>
                  <a:schemeClr val="accent1"/>
                </a:solidFill>
              </a:rPr>
              <a:t>Cada </a:t>
            </a:r>
            <a:r>
              <a:rPr lang="pt-BR" b="1" dirty="0">
                <a:solidFill>
                  <a:schemeClr val="accent1"/>
                </a:solidFill>
              </a:rPr>
              <a:t>Aluno pode</a:t>
            </a:r>
            <a:r>
              <a:rPr lang="pt-BR" dirty="0">
                <a:solidFill>
                  <a:schemeClr val="accent1"/>
                </a:solidFill>
              </a:rPr>
              <a:t> estar matriculado em </a:t>
            </a:r>
            <a:r>
              <a:rPr lang="pt-BR" b="1" dirty="0">
                <a:solidFill>
                  <a:schemeClr val="accent1"/>
                </a:solidFill>
              </a:rPr>
              <a:t>várias Modalidade</a:t>
            </a:r>
            <a:r>
              <a:rPr lang="pt-BR" dirty="0">
                <a:solidFill>
                  <a:schemeClr val="accent1"/>
                </a:solidFill>
              </a:rPr>
              <a:t>s</a:t>
            </a:r>
          </a:p>
          <a:p>
            <a:pPr lvl="1"/>
            <a:r>
              <a:rPr lang="pt-BR" dirty="0">
                <a:solidFill>
                  <a:schemeClr val="accent1"/>
                </a:solidFill>
              </a:rPr>
              <a:t> relacionamento 1:N (uma modalidade tem muitos alunos)</a:t>
            </a:r>
          </a:p>
          <a:p>
            <a:r>
              <a:rPr lang="pt-BR" dirty="0">
                <a:solidFill>
                  <a:schemeClr val="accent1"/>
                </a:solidFill>
              </a:rPr>
              <a:t>Cada </a:t>
            </a:r>
            <a:r>
              <a:rPr lang="pt-BR" b="1" dirty="0">
                <a:solidFill>
                  <a:schemeClr val="accent1"/>
                </a:solidFill>
              </a:rPr>
              <a:t>Modalidade</a:t>
            </a:r>
            <a:r>
              <a:rPr lang="pt-BR" dirty="0">
                <a:solidFill>
                  <a:schemeClr val="accent1"/>
                </a:solidFill>
              </a:rPr>
              <a:t> é ministrada por um único </a:t>
            </a:r>
            <a:r>
              <a:rPr lang="pt-BR" b="1" dirty="0">
                <a:solidFill>
                  <a:schemeClr val="accent1"/>
                </a:solidFill>
              </a:rPr>
              <a:t>Professor</a:t>
            </a:r>
            <a:r>
              <a:rPr lang="pt-BR" dirty="0">
                <a:solidFill>
                  <a:schemeClr val="accent1"/>
                </a:solidFill>
              </a:rPr>
              <a:t> </a:t>
            </a:r>
          </a:p>
          <a:p>
            <a:pPr lvl="1"/>
            <a:r>
              <a:rPr lang="pt-BR" dirty="0">
                <a:solidFill>
                  <a:schemeClr val="accent1"/>
                </a:solidFill>
              </a:rPr>
              <a:t> relacionamento 1:1 (um professor ministra somente uma modalidades)</a:t>
            </a:r>
          </a:p>
          <a:p>
            <a:r>
              <a:rPr lang="pt-BR" dirty="0">
                <a:solidFill>
                  <a:schemeClr val="accent1"/>
                </a:solidFill>
              </a:rPr>
              <a:t>Cada </a:t>
            </a:r>
            <a:r>
              <a:rPr lang="pt-BR" b="1" dirty="0">
                <a:solidFill>
                  <a:schemeClr val="accent1"/>
                </a:solidFill>
              </a:rPr>
              <a:t>Modalidade</a:t>
            </a:r>
            <a:r>
              <a:rPr lang="pt-BR" dirty="0">
                <a:solidFill>
                  <a:schemeClr val="accent1"/>
                </a:solidFill>
              </a:rPr>
              <a:t> possui vários </a:t>
            </a:r>
            <a:r>
              <a:rPr lang="pt-BR" b="1" dirty="0">
                <a:solidFill>
                  <a:schemeClr val="accent1"/>
                </a:solidFill>
              </a:rPr>
              <a:t>Horários</a:t>
            </a:r>
            <a:r>
              <a:rPr lang="pt-BR" dirty="0">
                <a:solidFill>
                  <a:schemeClr val="accent1"/>
                </a:solidFill>
              </a:rPr>
              <a:t> </a:t>
            </a:r>
          </a:p>
          <a:p>
            <a:pPr lvl="1"/>
            <a:r>
              <a:rPr lang="pt-BR" dirty="0">
                <a:solidFill>
                  <a:schemeClr val="accent1"/>
                </a:solidFill>
              </a:rPr>
              <a:t>relacionamento 1:N (uma modalidade pode ter vários horários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400" dirty="0">
              <a:solidFill>
                <a:schemeClr val="accent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CEA4CAD-BE54-62AD-7EEB-1E73C3911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Entidade:</a:t>
            </a: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Algo que queremos guardar informações sobre. (Ex: Aluno, Professor, Curso)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953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F9B1B-184D-93F7-9EC7-FDE21D7FA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A6D9F18-E49A-A215-5C99-0234577126D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42AFFF-7354-A02B-FBD0-3E3BB7C9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Exemplo prático: Modelagem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3FC26E-0312-CCC9-BE15-F76D498DB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286"/>
            <a:ext cx="9173547" cy="4351338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chemeClr val="accent1"/>
                </a:solidFill>
              </a:rPr>
              <a:t> Academia de Artes Marciais</a:t>
            </a:r>
          </a:p>
          <a:p>
            <a:r>
              <a:rPr lang="pt-BR" sz="2400" b="1" dirty="0">
                <a:solidFill>
                  <a:schemeClr val="accent1"/>
                </a:solidFill>
              </a:rPr>
              <a:t>5º Passo –  Diagrama Entidade-Relacionamento (DER)</a:t>
            </a:r>
          </a:p>
          <a:p>
            <a:r>
              <a:rPr lang="pt-BR" sz="2400" dirty="0">
                <a:solidFill>
                  <a:schemeClr val="accent1"/>
                </a:solidFill>
              </a:rPr>
              <a:t>Técnica de modelagem de dados mais difundida e utilizada.</a:t>
            </a:r>
          </a:p>
          <a:p>
            <a:r>
              <a:rPr lang="pt-BR" sz="2400" dirty="0">
                <a:solidFill>
                  <a:schemeClr val="accent1"/>
                </a:solidFill>
              </a:rPr>
              <a:t>Criada em 1976 por Peter Chen. </a:t>
            </a:r>
            <a:br>
              <a:rPr lang="pt-BR" sz="2400" dirty="0">
                <a:solidFill>
                  <a:schemeClr val="accent1"/>
                </a:solidFill>
              </a:rPr>
            </a:br>
            <a:endParaRPr lang="pt-BR" sz="2400" dirty="0">
              <a:solidFill>
                <a:schemeClr val="accent1"/>
              </a:solidFill>
            </a:endParaRPr>
          </a:p>
          <a:p>
            <a:r>
              <a:rPr lang="pt-BR" sz="2400" dirty="0">
                <a:solidFill>
                  <a:schemeClr val="accent1"/>
                </a:solidFill>
              </a:rPr>
              <a:t>Ele desenvolveu o E-R (Entidade e Relacionamento) que surgiu da necessidade de representar um banco de dados de forma visual.</a:t>
            </a:r>
            <a:br>
              <a:rPr lang="pt-BR" sz="2400" dirty="0">
                <a:solidFill>
                  <a:schemeClr val="accent1"/>
                </a:solidFill>
              </a:rPr>
            </a:br>
            <a:endParaRPr lang="pt-BR" sz="2400" dirty="0">
              <a:solidFill>
                <a:schemeClr val="accent1"/>
              </a:solidFill>
            </a:endParaRPr>
          </a:p>
          <a:p>
            <a:r>
              <a:rPr lang="pt-BR" sz="2400" dirty="0">
                <a:solidFill>
                  <a:schemeClr val="accent1"/>
                </a:solidFill>
              </a:rPr>
              <a:t>Demonstrando todas as entidades, atributos, relacionamento e suas cardinalidades representadas graficamente pelo Diagrama Entidade Relacionamento (DER)</a:t>
            </a:r>
          </a:p>
          <a:p>
            <a:endParaRPr lang="pt-BR" sz="2400" b="1" dirty="0">
              <a:solidFill>
                <a:schemeClr val="accent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0FE93F3-50AB-AC0D-A541-39763E585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Entidade:</a:t>
            </a: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Algo que queremos guardar informações sobre. (Ex: Aluno, Professor, Curso)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7654" name="Picture 6" descr="Peter Chen - Technology Transfer">
            <a:extLst>
              <a:ext uri="{FF2B5EF4-FFF2-40B4-BE49-F238E27FC236}">
                <a16:creationId xmlns:a16="http://schemas.microsoft.com/office/drawing/2014/main" id="{6A85020D-4BA7-58CA-110F-806082DB9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369" y="1960881"/>
            <a:ext cx="2434994" cy="243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288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3C798-0643-80FE-B82C-1A3196536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CA3B2F2-9009-0D49-2620-0303D5953762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AE903F-8E07-882C-AE71-FA4A722E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Exemplo prático: Modelagem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BE03EB-52E8-F818-F07B-E179B8E76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286"/>
            <a:ext cx="9173547" cy="4351338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chemeClr val="accent1"/>
                </a:solidFill>
              </a:rPr>
              <a:t> </a:t>
            </a:r>
            <a:r>
              <a:rPr lang="pt-BR" sz="2000" b="1" dirty="0">
                <a:solidFill>
                  <a:schemeClr val="accent1"/>
                </a:solidFill>
              </a:rPr>
              <a:t>Academia de Artes Marciais</a:t>
            </a:r>
          </a:p>
          <a:p>
            <a:r>
              <a:rPr lang="pt-BR" sz="2000" b="1" dirty="0">
                <a:solidFill>
                  <a:schemeClr val="accent1"/>
                </a:solidFill>
              </a:rPr>
              <a:t>5º Passo –  Diagrama Entidade-Relacionamento </a:t>
            </a:r>
            <a:r>
              <a:rPr lang="pt-BR" sz="2400" b="1" dirty="0">
                <a:solidFill>
                  <a:schemeClr val="accent1"/>
                </a:solidFill>
              </a:rPr>
              <a:t>(DER)</a:t>
            </a:r>
          </a:p>
          <a:p>
            <a:endParaRPr lang="pt-BR" sz="2400" b="1" dirty="0">
              <a:solidFill>
                <a:schemeClr val="accent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0718219-93FE-5122-34A4-C621B20E3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Entidade:</a:t>
            </a: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Algo que queremos guardar informações sobre. (Ex: Aluno, Professor, Curso)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9E0761E-A90A-11FF-DACA-8695D80D2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711" y="2055812"/>
            <a:ext cx="4396248" cy="420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56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015B0-99BE-BAAF-B557-EDF7D7602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4B52063-34A0-9408-437D-E635ECFAB54B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42DB8F-F2D0-C92D-C05C-258D7E22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A8ED7B-F2E7-93AE-B8C4-E1B79E29B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286"/>
            <a:ext cx="9173547" cy="4351338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chemeClr val="accent1"/>
                </a:solidFill>
              </a:rPr>
              <a:t>Lista de atividades de Modelagem de dados</a:t>
            </a:r>
            <a:endParaRPr lang="pt-BR" sz="2000" b="1" dirty="0">
              <a:solidFill>
                <a:schemeClr val="accent1"/>
              </a:solidFill>
            </a:endParaRPr>
          </a:p>
          <a:p>
            <a:endParaRPr lang="pt-BR" sz="2400" b="1" dirty="0">
              <a:solidFill>
                <a:schemeClr val="accent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943D4C9-9C4B-455C-9E94-003DBFA5C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Entidade:</a:t>
            </a:r>
            <a: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Algo que queremos guardar informações sobre. (Ex: Aluno, Professor, Curso)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349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271E322-D222-4DE7-98E9-D379F8D925EB}"/>
              </a:ext>
            </a:extLst>
          </p:cNvPr>
          <p:cNvSpPr/>
          <p:nvPr/>
        </p:nvSpPr>
        <p:spPr>
          <a:xfrm>
            <a:off x="0" y="1688126"/>
            <a:ext cx="12192000" cy="2757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986EC8-09C0-4A3E-ACBD-BFA84643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1294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Dúvidas?</a:t>
            </a:r>
            <a:b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Ótimo dia para todos!</a:t>
            </a:r>
          </a:p>
        </p:txBody>
      </p:sp>
    </p:spTree>
    <p:extLst>
      <p:ext uri="{BB962C8B-B14F-4D97-AF65-F5344CB8AC3E}">
        <p14:creationId xmlns:p14="http://schemas.microsoft.com/office/powerpoint/2010/main" val="266857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FD708-290E-9D42-7D53-6C7C3D0D4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5B8AE7D-E9C1-F726-B540-88B927B6F5C9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95573D-0F41-452A-D069-DB8E2964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Resumo da última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C4737C-08B5-57D1-C9C1-69DB47985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825625"/>
            <a:ext cx="10815737" cy="4351338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Conceito de Banco de Dados:</a:t>
            </a:r>
            <a:r>
              <a:rPr lang="pt-BR" dirty="0">
                <a:solidFill>
                  <a:schemeClr val="accent1"/>
                </a:solidFill>
              </a:rPr>
              <a:t> Um banco de dados é como um grande armário digital, organizado para guardar e encontrar informações de forma rápida e segura.</a:t>
            </a:r>
          </a:p>
          <a:p>
            <a:endParaRPr lang="pt-BR" dirty="0">
              <a:solidFill>
                <a:schemeClr val="accent1"/>
              </a:solidFill>
            </a:endParaRPr>
          </a:p>
          <a:p>
            <a:r>
              <a:rPr lang="pt-BR" b="1" dirty="0">
                <a:solidFill>
                  <a:schemeClr val="accent1"/>
                </a:solidFill>
              </a:rPr>
              <a:t>Exemplo prático:</a:t>
            </a:r>
            <a:r>
              <a:rPr lang="pt-BR" dirty="0">
                <a:solidFill>
                  <a:schemeClr val="accent1"/>
                </a:solidFill>
              </a:rPr>
              <a:t> A ficha de alunos da escola (nome, matrícula, notas, presença) é um banco de dados no formato físico. No computador, é digital.</a:t>
            </a:r>
          </a:p>
          <a:p>
            <a:pPr>
              <a:lnSpc>
                <a:spcPct val="100000"/>
              </a:lnSpc>
            </a:pPr>
            <a:endParaRPr lang="pt-BR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139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6737E-5AC6-B873-A612-033A9B9C4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AACB1EE-F530-E551-AEBD-FE489E371BDC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02287D-B1AF-A94B-8D79-2B1D0922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Resumo da última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163474-8384-CCBA-8014-DFE6472C2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629124" cy="4351338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chemeClr val="accent1"/>
                </a:solidFill>
              </a:rPr>
              <a:t>Um sistema de gerência de banco de dados (SGBD) é uma coleção de </a:t>
            </a:r>
            <a:r>
              <a:rPr lang="pt-BR" sz="3200" b="1" dirty="0">
                <a:solidFill>
                  <a:schemeClr val="accent1"/>
                </a:solidFill>
              </a:rPr>
              <a:t>programas</a:t>
            </a:r>
            <a:r>
              <a:rPr lang="pt-BR" sz="3200" dirty="0">
                <a:solidFill>
                  <a:schemeClr val="accent1"/>
                </a:solidFill>
              </a:rPr>
              <a:t> </a:t>
            </a:r>
            <a:r>
              <a:rPr lang="pt-BR" sz="3200" b="1" dirty="0">
                <a:solidFill>
                  <a:schemeClr val="accent1"/>
                </a:solidFill>
              </a:rPr>
              <a:t>que permite que usuários criem</a:t>
            </a:r>
            <a:r>
              <a:rPr lang="pt-BR" sz="3200" dirty="0">
                <a:solidFill>
                  <a:schemeClr val="accent1"/>
                </a:solidFill>
              </a:rPr>
              <a:t> e </a:t>
            </a:r>
            <a:r>
              <a:rPr lang="pt-BR" sz="3200" b="1" dirty="0">
                <a:solidFill>
                  <a:schemeClr val="accent1"/>
                </a:solidFill>
              </a:rPr>
              <a:t>mantenham</a:t>
            </a:r>
            <a:r>
              <a:rPr lang="pt-BR" sz="3200" dirty="0">
                <a:solidFill>
                  <a:schemeClr val="accent1"/>
                </a:solidFill>
              </a:rPr>
              <a:t> </a:t>
            </a:r>
            <a:r>
              <a:rPr lang="pt-BR" sz="3200" b="1" dirty="0">
                <a:solidFill>
                  <a:schemeClr val="accent1"/>
                </a:solidFill>
              </a:rPr>
              <a:t>bancos</a:t>
            </a:r>
            <a:r>
              <a:rPr lang="pt-BR" sz="3200" dirty="0">
                <a:solidFill>
                  <a:schemeClr val="accent1"/>
                </a:solidFill>
              </a:rPr>
              <a:t> de </a:t>
            </a:r>
            <a:r>
              <a:rPr lang="pt-BR" sz="3200" b="1" dirty="0">
                <a:solidFill>
                  <a:schemeClr val="accent1"/>
                </a:solidFill>
              </a:rPr>
              <a:t>dados</a:t>
            </a:r>
            <a:br>
              <a:rPr lang="pt-BR" sz="3200" dirty="0">
                <a:solidFill>
                  <a:schemeClr val="accent1"/>
                </a:solidFill>
              </a:rPr>
            </a:br>
            <a:endParaRPr lang="pt-BR" sz="3200" dirty="0">
              <a:solidFill>
                <a:schemeClr val="accent1"/>
              </a:solidFill>
            </a:endParaRPr>
          </a:p>
          <a:p>
            <a:endParaRPr lang="pt-BR" sz="36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pt-BR" sz="4000" dirty="0">
              <a:solidFill>
                <a:schemeClr val="accent1"/>
              </a:solidFill>
            </a:endParaRPr>
          </a:p>
        </p:txBody>
      </p:sp>
      <p:pic>
        <p:nvPicPr>
          <p:cNvPr id="4098" name="Picture 2" descr="SGBD's – Consulta BD">
            <a:extLst>
              <a:ext uri="{FF2B5EF4-FFF2-40B4-BE49-F238E27FC236}">
                <a16:creationId xmlns:a16="http://schemas.microsoft.com/office/drawing/2014/main" id="{2A808097-0D8C-3F3B-5CB5-6B9160C7F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229" y="3521529"/>
            <a:ext cx="4065541" cy="279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14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AD561-0355-6DC3-322E-4F0BD2FE6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08AFB27-7F2C-00E6-8863-12F461878F85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758B69-1294-C91E-B348-14A99E38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Resumo da última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112A37-7B99-12D9-AFCE-BE7E67D7F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825625"/>
            <a:ext cx="10274561" cy="4351338"/>
          </a:xfrm>
        </p:spPr>
        <p:txBody>
          <a:bodyPr>
            <a:normAutofit/>
          </a:bodyPr>
          <a:lstStyle/>
          <a:p>
            <a:r>
              <a:rPr lang="pt-BR" sz="3200" b="1" dirty="0">
                <a:solidFill>
                  <a:schemeClr val="accent1"/>
                </a:solidFill>
              </a:rPr>
              <a:t>Dados</a:t>
            </a:r>
            <a:r>
              <a:rPr lang="pt-BR" sz="3200" dirty="0">
                <a:solidFill>
                  <a:schemeClr val="accent1"/>
                </a:solidFill>
              </a:rPr>
              <a:t> podem ser considerados como fatos brutos, ou seja, que não são apresentados de forma significativa e útil</a:t>
            </a:r>
          </a:p>
          <a:p>
            <a:endParaRPr lang="pt-BR" sz="3200" dirty="0">
              <a:solidFill>
                <a:schemeClr val="accent1"/>
              </a:solidFill>
            </a:endParaRPr>
          </a:p>
          <a:p>
            <a:r>
              <a:rPr lang="pt-BR" sz="3200" b="1" dirty="0">
                <a:solidFill>
                  <a:schemeClr val="accent1"/>
                </a:solidFill>
              </a:rPr>
              <a:t>Informação</a:t>
            </a:r>
            <a:r>
              <a:rPr lang="pt-BR" sz="3200" dirty="0">
                <a:solidFill>
                  <a:schemeClr val="accent1"/>
                </a:solidFill>
              </a:rPr>
              <a:t>: É o resultado do processamento, manipulação e organização de dados, de tal forma que represente uma modificação quantitativa, ou qualitativa no conhecimento do sistema de pessoa, animal ou máquina que a recebe</a:t>
            </a:r>
          </a:p>
          <a:p>
            <a:endParaRPr lang="pt-BR" sz="36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pt-BR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7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885B7-224E-A508-C970-BB15931AD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60D12AB-C27C-015F-073F-D46B1BA0CAA3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0FB25F-28C4-6FBA-F2C5-98AE795E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Resumo da última aula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45BAB48-36D8-0CAD-B5F1-E59138814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2701213"/>
            <a:ext cx="102774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3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58A8E-E4FC-0AD0-F7AD-8F9CDBC21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734EC35-9E24-F8FB-9B2B-E7F2E0511B9A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58545D-5850-9F9E-0FBB-09054C5C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Modelagem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E241B3-8380-C5E2-4509-DC70B6F05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solidFill>
                  <a:schemeClr val="accent1"/>
                </a:solidFill>
              </a:rPr>
              <a:t>Modelagem de banco de dados é o processo de planejar </a:t>
            </a:r>
            <a:r>
              <a:rPr lang="pt-BR" sz="3600" b="1" dirty="0">
                <a:solidFill>
                  <a:schemeClr val="accent1"/>
                </a:solidFill>
              </a:rPr>
              <a:t>como as informações serão organizadas</a:t>
            </a:r>
            <a:r>
              <a:rPr lang="pt-BR" sz="3600" dirty="0">
                <a:solidFill>
                  <a:schemeClr val="accent1"/>
                </a:solidFill>
              </a:rPr>
              <a:t> antes de criar o banco de dados em si.</a:t>
            </a:r>
          </a:p>
          <a:p>
            <a:endParaRPr lang="pt-BR" sz="3600" dirty="0">
              <a:solidFill>
                <a:schemeClr val="accent1"/>
              </a:solidFill>
            </a:endParaRPr>
          </a:p>
          <a:p>
            <a:r>
              <a:rPr lang="pt-BR" sz="3600" b="1" dirty="0">
                <a:solidFill>
                  <a:schemeClr val="accent1"/>
                </a:solidFill>
              </a:rPr>
              <a:t>Analalogia (construção de uma casa): </a:t>
            </a:r>
          </a:p>
          <a:p>
            <a:pPr lvl="1"/>
            <a:r>
              <a:rPr lang="pt-BR" sz="3200" dirty="0">
                <a:solidFill>
                  <a:schemeClr val="accent1"/>
                </a:solidFill>
              </a:rPr>
              <a:t>Antes de construir uma casa, você precisa de um projeto arquitetônico. Certo?</a:t>
            </a:r>
            <a:br>
              <a:rPr lang="pt-BR" sz="3200" dirty="0"/>
            </a:br>
            <a:endParaRPr lang="pt-BR" sz="3200" dirty="0">
              <a:solidFill>
                <a:schemeClr val="accent1"/>
              </a:solidFill>
            </a:endParaRPr>
          </a:p>
          <a:p>
            <a:endParaRPr lang="pt-BR" sz="36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pt-BR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513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3F90D-5E0A-E481-BFDD-3B74F6AA6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760B33B-F67B-A0F7-F435-5981BA8D957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D67AEC-210F-9CA7-19A8-49B11FAA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Modelagem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74A752-88FB-7077-34D6-041E6E04E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pt-BR" sz="4000" dirty="0">
                <a:solidFill>
                  <a:schemeClr val="accent1"/>
                </a:solidFill>
              </a:rPr>
              <a:t>A modelagem de banco de dados é esse “projeto”, </a:t>
            </a:r>
            <a:r>
              <a:rPr lang="pt-BR" sz="4000" b="1" dirty="0">
                <a:solidFill>
                  <a:schemeClr val="accent1"/>
                </a:solidFill>
              </a:rPr>
              <a:t>mas</a:t>
            </a:r>
            <a:r>
              <a:rPr lang="pt-BR" sz="4000" dirty="0">
                <a:solidFill>
                  <a:schemeClr val="accent1"/>
                </a:solidFill>
              </a:rPr>
              <a:t> para a </a:t>
            </a:r>
            <a:r>
              <a:rPr lang="pt-BR" sz="4000" b="1" dirty="0">
                <a:solidFill>
                  <a:schemeClr val="accent1"/>
                </a:solidFill>
              </a:rPr>
              <a:t>informações</a:t>
            </a:r>
            <a:r>
              <a:rPr lang="pt-BR" sz="4000" dirty="0">
                <a:solidFill>
                  <a:schemeClr val="accent1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endParaRPr lang="pt-BR" sz="40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pt-BR" sz="4000" b="1" dirty="0">
                <a:solidFill>
                  <a:schemeClr val="accent1"/>
                </a:solidFill>
              </a:rPr>
              <a:t>Benefícios</a:t>
            </a:r>
            <a:r>
              <a:rPr lang="pt-BR" sz="4000" dirty="0">
                <a:solidFill>
                  <a:schemeClr val="accent1"/>
                </a:solidFill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pt-BR" sz="3600" dirty="0">
                <a:solidFill>
                  <a:schemeClr val="accent1"/>
                </a:solidFill>
              </a:rPr>
              <a:t>Evita bagunça.</a:t>
            </a:r>
          </a:p>
          <a:p>
            <a:pPr lvl="1">
              <a:lnSpc>
                <a:spcPct val="100000"/>
              </a:lnSpc>
            </a:pPr>
            <a:r>
              <a:rPr lang="pt-BR" sz="3600" dirty="0">
                <a:solidFill>
                  <a:schemeClr val="accent1"/>
                </a:solidFill>
              </a:rPr>
              <a:t>Facilita encontrar e atualizar informações.</a:t>
            </a:r>
          </a:p>
          <a:p>
            <a:pPr lvl="1">
              <a:lnSpc>
                <a:spcPct val="100000"/>
              </a:lnSpc>
            </a:pPr>
            <a:r>
              <a:rPr lang="pt-BR" sz="3600" dirty="0">
                <a:solidFill>
                  <a:schemeClr val="accent1"/>
                </a:solidFill>
              </a:rPr>
              <a:t>Melhora a segurança e consistência dos dados.</a:t>
            </a:r>
          </a:p>
        </p:txBody>
      </p:sp>
    </p:spTree>
    <p:extLst>
      <p:ext uri="{BB962C8B-B14F-4D97-AF65-F5344CB8AC3E}">
        <p14:creationId xmlns:p14="http://schemas.microsoft.com/office/powerpoint/2010/main" val="813156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E2335-A0DA-D123-FECD-26E9B0507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EC5CF98-1A26-4812-9025-3A31CCB5C5EF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E9B5FA-13FD-A9F3-D7E2-BDBA39F05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Minimundo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128982-AFC3-8AE8-A71E-5A10DF33D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089572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pt-BR" sz="3200" dirty="0">
                <a:solidFill>
                  <a:schemeClr val="accent1"/>
                </a:solidFill>
              </a:rPr>
              <a:t>Na modelagem de banco de dados, o </a:t>
            </a:r>
            <a:r>
              <a:rPr lang="pt-BR" sz="3200" b="1" dirty="0">
                <a:solidFill>
                  <a:schemeClr val="accent1"/>
                </a:solidFill>
              </a:rPr>
              <a:t>minimundo</a:t>
            </a:r>
            <a:r>
              <a:rPr lang="pt-BR" sz="3200" dirty="0">
                <a:solidFill>
                  <a:schemeClr val="accent1"/>
                </a:solidFill>
              </a:rPr>
              <a:t> é a </a:t>
            </a:r>
            <a:r>
              <a:rPr lang="pt-BR" sz="3200" b="1" dirty="0">
                <a:solidFill>
                  <a:schemeClr val="accent1"/>
                </a:solidFill>
              </a:rPr>
              <a:t>parte da realidade que o banco de dados vai representar</a:t>
            </a:r>
            <a:r>
              <a:rPr lang="pt-BR" sz="3200" dirty="0">
                <a:solidFill>
                  <a:schemeClr val="accent1"/>
                </a:solidFill>
              </a:rPr>
              <a:t>. Não é o mundo inteiro, apenas o pedaço dele que interessa para aquele sistema.</a:t>
            </a:r>
          </a:p>
          <a:p>
            <a:pPr>
              <a:lnSpc>
                <a:spcPct val="160000"/>
              </a:lnSpc>
            </a:pPr>
            <a:endParaRPr lang="pt-BR" sz="3200" b="1" dirty="0">
              <a:solidFill>
                <a:schemeClr val="accent1"/>
              </a:solidFill>
            </a:endParaRPr>
          </a:p>
          <a:p>
            <a:pPr>
              <a:lnSpc>
                <a:spcPct val="160000"/>
              </a:lnSpc>
            </a:pPr>
            <a:r>
              <a:rPr lang="pt-BR" sz="3200" b="1" dirty="0">
                <a:solidFill>
                  <a:schemeClr val="accent1"/>
                </a:solidFill>
              </a:rPr>
              <a:t>Analogia simples : </a:t>
            </a:r>
          </a:p>
          <a:p>
            <a:pPr>
              <a:lnSpc>
                <a:spcPct val="160000"/>
              </a:lnSpc>
            </a:pPr>
            <a:r>
              <a:rPr lang="pt-BR" sz="3200" dirty="0">
                <a:solidFill>
                  <a:schemeClr val="accent1"/>
                </a:solidFill>
              </a:rPr>
              <a:t>"Se o mundo real é um filme inteiro, o minimundo é a cena que você escolheu filmar. Você só foca no que é importante para a sua história."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C87DF34-C013-6763-FEC6-1EC6448BB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091" y="2610984"/>
            <a:ext cx="2780620" cy="278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71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18669</TotalTime>
  <Words>1558</Words>
  <Application>Microsoft Office PowerPoint</Application>
  <PresentationFormat>Widescreen</PresentationFormat>
  <Paragraphs>170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Ebrima</vt:lpstr>
      <vt:lpstr>Tema do Office</vt:lpstr>
      <vt:lpstr>Banco de dados Modelagem de dados</vt:lpstr>
      <vt:lpstr>Roteiro</vt:lpstr>
      <vt:lpstr>Resumo da última aula</vt:lpstr>
      <vt:lpstr>Resumo da última aula</vt:lpstr>
      <vt:lpstr>Resumo da última aula</vt:lpstr>
      <vt:lpstr>Resumo da última aula</vt:lpstr>
      <vt:lpstr>Modelagem de Dados</vt:lpstr>
      <vt:lpstr>Modelagem de Dados</vt:lpstr>
      <vt:lpstr>Minimundo</vt:lpstr>
      <vt:lpstr>Minimundo</vt:lpstr>
      <vt:lpstr>Minimundo</vt:lpstr>
      <vt:lpstr>Estrutura de um banco de dados</vt:lpstr>
      <vt:lpstr>Exemplo prático: Modelagem</vt:lpstr>
      <vt:lpstr>Exemplo prático: Modelagem</vt:lpstr>
      <vt:lpstr>Chave primária (Primary Key)</vt:lpstr>
      <vt:lpstr>Chave primária (Primary Key)</vt:lpstr>
      <vt:lpstr>Exemplo prático: Modelagem</vt:lpstr>
      <vt:lpstr>Relacionamentos</vt:lpstr>
      <vt:lpstr>Relacionamentos</vt:lpstr>
      <vt:lpstr>Tipos comuns de Relacionamentos</vt:lpstr>
      <vt:lpstr>Tipos comuns de Relacionamentos</vt:lpstr>
      <vt:lpstr>Exemplo prático: Modelagem</vt:lpstr>
      <vt:lpstr>Exemplo prático: Modelagem</vt:lpstr>
      <vt:lpstr>Exemplo prático: Modelagem</vt:lpstr>
      <vt:lpstr>Atividades</vt:lpstr>
      <vt:lpstr>Dúvidas? Ótimo dia para todos!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VINÍCIUS MALHEIROS DUARTE</dc:creator>
  <cp:lastModifiedBy>Caio Malheiros</cp:lastModifiedBy>
  <cp:revision>113</cp:revision>
  <dcterms:created xsi:type="dcterms:W3CDTF">2021-03-29T23:22:16Z</dcterms:created>
  <dcterms:modified xsi:type="dcterms:W3CDTF">2025-08-19T23:36:53Z</dcterms:modified>
</cp:coreProperties>
</file>