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78" r:id="rId2"/>
    <p:sldId id="412" r:id="rId3"/>
    <p:sldId id="372" r:id="rId4"/>
    <p:sldId id="373" r:id="rId5"/>
    <p:sldId id="374" r:id="rId6"/>
    <p:sldId id="375" r:id="rId7"/>
    <p:sldId id="403" r:id="rId8"/>
    <p:sldId id="413" r:id="rId9"/>
    <p:sldId id="414" r:id="rId10"/>
    <p:sldId id="415" r:id="rId11"/>
    <p:sldId id="416" r:id="rId12"/>
    <p:sldId id="417" r:id="rId13"/>
    <p:sldId id="41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C7E"/>
    <a:srgbClr val="FFFFFF"/>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72" autoAdjust="0"/>
    <p:restoredTop sz="91429" autoAdjust="0"/>
  </p:normalViewPr>
  <p:slideViewPr>
    <p:cSldViewPr snapToGrid="0">
      <p:cViewPr varScale="1">
        <p:scale>
          <a:sx n="117" d="100"/>
          <a:sy n="117" d="100"/>
        </p:scale>
        <p:origin x="3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863BC-CA83-4676-881E-A7A4A2393B5F}" type="datetimeFigureOut">
              <a:rPr lang="en-US" smtClean="0"/>
              <a:t>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2A6B-E44C-4CCA-872C-A4788CFD8A03}" type="slidenum">
              <a:rPr lang="en-US" smtClean="0"/>
              <a:t>‹#›</a:t>
            </a:fld>
            <a:endParaRPr lang="en-US"/>
          </a:p>
        </p:txBody>
      </p:sp>
    </p:spTree>
    <p:extLst>
      <p:ext uri="{BB962C8B-B14F-4D97-AF65-F5344CB8AC3E}">
        <p14:creationId xmlns:p14="http://schemas.microsoft.com/office/powerpoint/2010/main" val="4316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2</a:t>
            </a:fld>
            <a:endParaRPr lang="en-US"/>
          </a:p>
        </p:txBody>
      </p:sp>
    </p:spTree>
    <p:extLst>
      <p:ext uri="{BB962C8B-B14F-4D97-AF65-F5344CB8AC3E}">
        <p14:creationId xmlns:p14="http://schemas.microsoft.com/office/powerpoint/2010/main" val="3540398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4</a:t>
            </a:fld>
            <a:endParaRPr lang="en-US"/>
          </a:p>
        </p:txBody>
      </p:sp>
    </p:spTree>
    <p:extLst>
      <p:ext uri="{BB962C8B-B14F-4D97-AF65-F5344CB8AC3E}">
        <p14:creationId xmlns:p14="http://schemas.microsoft.com/office/powerpoint/2010/main" val="405791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baseline="0" dirty="0"/>
          </a:p>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5</a:t>
            </a:fld>
            <a:endParaRPr lang="en-US"/>
          </a:p>
        </p:txBody>
      </p:sp>
    </p:spTree>
    <p:extLst>
      <p:ext uri="{BB962C8B-B14F-4D97-AF65-F5344CB8AC3E}">
        <p14:creationId xmlns:p14="http://schemas.microsoft.com/office/powerpoint/2010/main" val="257626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6</a:t>
            </a:fld>
            <a:endParaRPr lang="en-US"/>
          </a:p>
        </p:txBody>
      </p:sp>
    </p:spTree>
    <p:extLst>
      <p:ext uri="{BB962C8B-B14F-4D97-AF65-F5344CB8AC3E}">
        <p14:creationId xmlns:p14="http://schemas.microsoft.com/office/powerpoint/2010/main" val="3870801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2/7/21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MfHOfpskCmewdj4nLK1zw-XaKYqeRSCK52qqsG09x_s/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MfHOfpskCmewdj4nLK1zw-XaKYqeRSCK52qqsG09x_s/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MfHOfpskCmewdj4nLK1zw-XaKYqeRSCK52qqsG09x_s/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drive/folders/1FlZdi6ptEdnQa9G3EF-dgA8a2tcJwiCr?usp=shar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FlZdi6ptEdnQa9G3EF-dgA8a2tcJwiCr?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 PROJECT</a:t>
            </a:r>
          </a:p>
        </p:txBody>
      </p:sp>
    </p:spTree>
    <p:extLst>
      <p:ext uri="{BB962C8B-B14F-4D97-AF65-F5344CB8AC3E}">
        <p14:creationId xmlns:p14="http://schemas.microsoft.com/office/powerpoint/2010/main" val="33955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PArt2: STOCKS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3780522"/>
          </a:xfrm>
          <a:prstGeom prst="rect">
            <a:avLst/>
          </a:prstGeom>
          <a:noFill/>
        </p:spPr>
        <p:txBody>
          <a:bodyPr wrap="square" rtlCol="0">
            <a:spAutoFit/>
          </a:bodyPr>
          <a:lstStyle/>
          <a:p>
            <a:pPr marL="11113" lvl="0" indent="-11113" defTabSz="914400">
              <a:spcAft>
                <a:spcPts val="1000"/>
              </a:spcAft>
            </a:pPr>
            <a:r>
              <a:rPr lang="en-US" dirty="0"/>
              <a:t>In this part we will start by modelling the stocks. You are free to either use the data provided in the CSV files . The names of the stocks in scope are : 'FDX', 'GOOGL','XOM', 'KO', 'NOK', 'MS', 'IBM‘ from a period of 09/01/2016 to 01/01/2021</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Stocks have the following criteria: a term during which the investment will be done, a certain invested amount, a </a:t>
            </a:r>
            <a:r>
              <a:rPr lang="en-US" dirty="0" err="1"/>
              <a:t>stockname</a:t>
            </a:r>
            <a:r>
              <a:rPr lang="en-US" dirty="0"/>
              <a:t> (see above), the number of stocks bought and the date on which they we’re bought (notice only business days are possible).</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We will assume that we can buy and sell them without additional transaction fees.</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b="1" dirty="0"/>
              <a:t>Use the ’High’ column as the price of the stocks.</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It should be possible to (given the start and </a:t>
            </a:r>
            <a:r>
              <a:rPr lang="en-US" dirty="0" err="1"/>
              <a:t>enddate</a:t>
            </a:r>
            <a:r>
              <a:rPr lang="en-US" dirty="0"/>
              <a:t>) to get the price of the stock and return on investment. If a start and end date is not a business day take the closest possible business day before the the given date.</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Make a plot of all stocks for the entire period</a:t>
            </a:r>
          </a:p>
        </p:txBody>
      </p:sp>
    </p:spTree>
    <p:extLst>
      <p:ext uri="{BB962C8B-B14F-4D97-AF65-F5344CB8AC3E}">
        <p14:creationId xmlns:p14="http://schemas.microsoft.com/office/powerpoint/2010/main" val="998391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PArt3: Investors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5144998"/>
          </a:xfrm>
          <a:prstGeom prst="rect">
            <a:avLst/>
          </a:prstGeom>
          <a:noFill/>
        </p:spPr>
        <p:txBody>
          <a:bodyPr wrap="square" rtlCol="0">
            <a:spAutoFit/>
          </a:bodyPr>
          <a:lstStyle/>
          <a:p>
            <a:pPr marL="11113" lvl="0" indent="-11113" defTabSz="914400">
              <a:spcAft>
                <a:spcPts val="1000"/>
              </a:spcAft>
            </a:pPr>
            <a:r>
              <a:rPr lang="en-US" dirty="0"/>
              <a:t>Here we start taking everything together. </a:t>
            </a:r>
          </a:p>
          <a:p>
            <a:pPr marL="285750" lvl="0" indent="-285750" defTabSz="914400">
              <a:spcAft>
                <a:spcPts val="1000"/>
              </a:spcAft>
              <a:buFont typeface="Arial" charset="0"/>
              <a:buChar char="•"/>
            </a:pPr>
            <a:r>
              <a:rPr lang="en-US" dirty="0"/>
              <a:t>An investor will start with a certain given budget, an investor mode (aggressive, defensive or mixed) </a:t>
            </a:r>
          </a:p>
          <a:p>
            <a:pPr marL="285750" lvl="0" indent="-285750" defTabSz="914400">
              <a:spcAft>
                <a:spcPts val="1000"/>
              </a:spcAft>
              <a:buFont typeface="Arial" charset="0"/>
              <a:buChar char="•"/>
            </a:pPr>
            <a:r>
              <a:rPr lang="en-US" dirty="0"/>
              <a:t>A defensive investor will only invest in short and long term bonds. He will randomly invest (50-50) in long and short term bonds  as long as he has at least enough money to pay for a short term bond. </a:t>
            </a:r>
          </a:p>
          <a:p>
            <a:pPr marL="285750" lvl="0" indent="-285750" defTabSz="914400">
              <a:spcAft>
                <a:spcPts val="1000"/>
              </a:spcAft>
              <a:buFont typeface="Arial" charset="0"/>
              <a:buChar char="•"/>
            </a:pPr>
            <a:r>
              <a:rPr lang="en-US" dirty="0"/>
              <a:t>An aggressive investor will only invest in stocks. First a randomly chosen stock will be selected. Then, depending on the investor remaining budget, a random amount of stocks between 0 and the maximum of stocks that investor would be able to buy is bought. This is repeated until he has less than 100$ available.</a:t>
            </a:r>
          </a:p>
          <a:p>
            <a:pPr marL="285750" lvl="0" indent="-285750" defTabSz="914400">
              <a:spcAft>
                <a:spcPts val="1000"/>
              </a:spcAft>
              <a:buFont typeface="Arial" charset="0"/>
              <a:buChar char="•"/>
            </a:pPr>
            <a:r>
              <a:rPr lang="en-US" dirty="0"/>
              <a:t>A mixed investor will invest first have a 25-75 chance of buying a bond or stocks. If he buys a bond it is distributed 50-50 in long and short. If he buys a stock, the same rules apply as the aggressive investor. In this case the mixed investor will keep on investing until the has not enough to buy the short term bond.</a:t>
            </a:r>
          </a:p>
          <a:p>
            <a:pPr marL="285750" lvl="0" indent="-285750" defTabSz="914400">
              <a:spcAft>
                <a:spcPts val="1000"/>
              </a:spcAft>
              <a:buFont typeface="Arial" charset="0"/>
              <a:buChar char="•"/>
            </a:pPr>
            <a:r>
              <a:rPr lang="en-US" dirty="0"/>
              <a:t>Model 500 aggressive investors, 500 mixed investors and 500 defensive investors with a starting budget of 5000. What do you conclusions can you draw from this?</a:t>
            </a:r>
            <a:br>
              <a:rPr lang="en-US" dirty="0"/>
            </a:br>
            <a:r>
              <a:rPr lang="en-US" dirty="0">
                <a:solidFill>
                  <a:srgbClr val="92D050"/>
                </a:solidFill>
              </a:rPr>
              <a:t>For now you can assume bonds are kept even after their minimum term.</a:t>
            </a:r>
          </a:p>
          <a:p>
            <a:pPr marL="11113" lvl="0" indent="-11113" defTabSz="914400">
              <a:spcAft>
                <a:spcPts val="1000"/>
              </a:spcAft>
            </a:pPr>
            <a:endParaRPr lang="en-US" dirty="0"/>
          </a:p>
          <a:p>
            <a:pPr marL="11113" lvl="0" indent="-11113" defTabSz="914400">
              <a:spcAft>
                <a:spcPts val="1000"/>
              </a:spcAft>
            </a:pPr>
            <a:endParaRPr lang="en-US" dirty="0"/>
          </a:p>
        </p:txBody>
      </p:sp>
    </p:spTree>
    <p:extLst>
      <p:ext uri="{BB962C8B-B14F-4D97-AF65-F5344CB8AC3E}">
        <p14:creationId xmlns:p14="http://schemas.microsoft.com/office/powerpoint/2010/main" val="28615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PArt4: SIMULATIONS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5124480"/>
          </a:xfrm>
          <a:prstGeom prst="rect">
            <a:avLst/>
          </a:prstGeom>
          <a:noFill/>
        </p:spPr>
        <p:txBody>
          <a:bodyPr wrap="square" rtlCol="0">
            <a:spAutoFit/>
          </a:bodyPr>
          <a:lstStyle/>
          <a:p>
            <a:pPr marL="11113" lvl="0" indent="-11113" defTabSz="914400">
              <a:spcAft>
                <a:spcPts val="1000"/>
              </a:spcAft>
            </a:pPr>
            <a:r>
              <a:rPr lang="en-US" dirty="0"/>
              <a:t>Now let’s see how we can use the code written before to easily model the following scenario’s or answer the following questions. Make a separate file called </a:t>
            </a:r>
            <a:r>
              <a:rPr lang="en-US" dirty="0" err="1"/>
              <a:t>Simulations.py</a:t>
            </a:r>
            <a:r>
              <a:rPr lang="en-US" dirty="0"/>
              <a:t> to model these results.</a:t>
            </a:r>
          </a:p>
          <a:p>
            <a:pPr marL="11113" lvl="0" indent="-11113" defTabSz="914400">
              <a:spcAft>
                <a:spcPts val="1000"/>
              </a:spcAft>
            </a:pPr>
            <a:r>
              <a:rPr lang="en-US" dirty="0"/>
              <a:t>If you have written your code in a robust way it should not take too much effort to adjust the following:</a:t>
            </a:r>
          </a:p>
          <a:p>
            <a:pPr marL="285750" indent="-285750" defTabSz="914400">
              <a:spcAft>
                <a:spcPts val="1000"/>
              </a:spcAft>
              <a:buFont typeface="Arial" charset="0"/>
              <a:buChar char="•"/>
            </a:pPr>
            <a:r>
              <a:rPr lang="en-US" dirty="0"/>
              <a:t>When taking the same input parameters as above (part3) and again modelling the same number of investors with that starting capital, plot the means for every year in the given dataset (always going from 01/01 to 31/12)</a:t>
            </a:r>
            <a:endParaRPr lang="en-US" dirty="0">
              <a:solidFill>
                <a:srgbClr val="92D050"/>
              </a:solidFill>
            </a:endParaRPr>
          </a:p>
          <a:p>
            <a:pPr marL="285750" indent="-285750" defTabSz="914400">
              <a:spcAft>
                <a:spcPts val="1000"/>
              </a:spcAft>
              <a:buFont typeface="Arial" charset="0"/>
              <a:buChar char="•"/>
            </a:pPr>
            <a:r>
              <a:rPr lang="en-US" dirty="0">
                <a:solidFill>
                  <a:srgbClr val="92D050"/>
                </a:solidFill>
              </a:rPr>
              <a:t>From now on, mixed investors redistribute their budget randomly again when their bond periods end </a:t>
            </a:r>
            <a:br>
              <a:rPr lang="en-US" dirty="0">
                <a:solidFill>
                  <a:srgbClr val="92D050"/>
                </a:solidFill>
              </a:rPr>
            </a:br>
            <a:r>
              <a:rPr lang="en-US" dirty="0">
                <a:solidFill>
                  <a:srgbClr val="92D050"/>
                </a:solidFill>
              </a:rPr>
              <a:t>(again 25-75 bonds vs stocks, 50-50 long term short, …) what is the impact? What if we switch 75-25 bonds vs stocks</a:t>
            </a:r>
            <a:endParaRPr lang="en-US" dirty="0"/>
          </a:p>
          <a:p>
            <a:pPr marL="285750" lvl="0" indent="-285750" defTabSz="914400">
              <a:spcAft>
                <a:spcPts val="1000"/>
              </a:spcAft>
              <a:buFont typeface="Arial" charset="0"/>
              <a:buChar char="•"/>
            </a:pPr>
            <a:r>
              <a:rPr lang="en-US" dirty="0"/>
              <a:t>Do you notice a change when multiplying all starting budgets by 10?</a:t>
            </a:r>
          </a:p>
          <a:p>
            <a:pPr marL="285750" lvl="0" indent="-285750" defTabSz="914400">
              <a:spcAft>
                <a:spcPts val="1000"/>
              </a:spcAft>
              <a:buFont typeface="Arial" charset="0"/>
              <a:buChar char="•"/>
            </a:pPr>
            <a:endParaRPr lang="en-US" dirty="0"/>
          </a:p>
          <a:p>
            <a:pPr marL="11113" lvl="0" indent="-11113"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p:txBody>
      </p:sp>
    </p:spTree>
    <p:extLst>
      <p:ext uri="{BB962C8B-B14F-4D97-AF65-F5344CB8AC3E}">
        <p14:creationId xmlns:p14="http://schemas.microsoft.com/office/powerpoint/2010/main" val="209833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BONUS (ONLY IF YOU </a:t>
            </a:r>
            <a:r>
              <a:rPr lang="en-US"/>
              <a:t>FINISHED PART4)</a:t>
            </a:r>
            <a:endParaRPr lang="en-US" dirty="0"/>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3483005"/>
          </a:xfrm>
          <a:prstGeom prst="rect">
            <a:avLst/>
          </a:prstGeom>
          <a:noFill/>
        </p:spPr>
        <p:txBody>
          <a:bodyPr wrap="square" rtlCol="0">
            <a:spAutoFit/>
          </a:bodyPr>
          <a:lstStyle/>
          <a:p>
            <a:pPr marL="285750" lvl="0" indent="-285750" defTabSz="914400">
              <a:spcAft>
                <a:spcPts val="1000"/>
              </a:spcAft>
              <a:buFont typeface="Arial" charset="0"/>
              <a:buChar char="•"/>
            </a:pPr>
            <a:r>
              <a:rPr lang="en-US" dirty="0"/>
              <a:t>What was on average the best year for an aggressive investor (always going from 01/01 to 31/12)</a:t>
            </a:r>
          </a:p>
          <a:p>
            <a:pPr marL="285750" lvl="0" indent="-285750" defTabSz="914400">
              <a:spcAft>
                <a:spcPts val="1000"/>
              </a:spcAft>
              <a:buFont typeface="Arial" charset="0"/>
              <a:buChar char="•"/>
            </a:pPr>
            <a:r>
              <a:rPr lang="en-US" dirty="0"/>
              <a:t>Model the same number of investors but now have starting budget randomly from a normal distribution centered around 20000 with a standard deviation of 5000 (keep in mind the tails to the lower side).</a:t>
            </a:r>
          </a:p>
          <a:p>
            <a:pPr marL="285750" lvl="0" indent="-285750" defTabSz="914400">
              <a:spcAft>
                <a:spcPts val="1000"/>
              </a:spcAft>
              <a:buFont typeface="Arial" charset="0"/>
              <a:buChar char="•"/>
            </a:pPr>
            <a:r>
              <a:rPr lang="en-US" dirty="0"/>
              <a:t>What was the best stock to have in 2007?</a:t>
            </a:r>
          </a:p>
          <a:p>
            <a:pPr lvl="0"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a:p>
            <a:pPr marL="11113" lvl="0" indent="-11113" defTabSz="914400">
              <a:spcAft>
                <a:spcPts val="1000"/>
              </a:spcAft>
            </a:pPr>
            <a:endParaRPr lang="en-US" dirty="0"/>
          </a:p>
        </p:txBody>
      </p:sp>
    </p:spTree>
    <p:extLst>
      <p:ext uri="{BB962C8B-B14F-4D97-AF65-F5344CB8AC3E}">
        <p14:creationId xmlns:p14="http://schemas.microsoft.com/office/powerpoint/2010/main" val="135234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513980" cy="4570482"/>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You can work on it either alone or in duo’s </a:t>
            </a:r>
            <a:br>
              <a:rPr lang="en-US" dirty="0"/>
            </a:br>
            <a:r>
              <a:rPr lang="en-US" dirty="0"/>
              <a:t>Add the name of your partner in google spreadsheet </a:t>
            </a:r>
            <a:br>
              <a:rPr lang="en-US" dirty="0"/>
            </a:br>
            <a:r>
              <a:rPr lang="en-US" dirty="0">
                <a:hlinkClick r:id="rId3"/>
              </a:rPr>
              <a:t>https://</a:t>
            </a:r>
            <a:r>
              <a:rPr lang="en-US" dirty="0" err="1">
                <a:hlinkClick r:id="rId3"/>
              </a:rPr>
              <a:t>docs.google.com</a:t>
            </a:r>
            <a:r>
              <a:rPr lang="en-US" dirty="0">
                <a:hlinkClick r:id="rId3"/>
              </a:rPr>
              <a:t>/spreadsheets/d/1MfHOfpskCmewdj4nLK1zw-XaKYqeRSCK52qqsG09x_s/</a:t>
            </a:r>
            <a:r>
              <a:rPr lang="en-US" dirty="0" err="1">
                <a:hlinkClick r:id="rId3"/>
              </a:rPr>
              <a:t>edit?usp</a:t>
            </a:r>
            <a:r>
              <a:rPr lang="en-US" dirty="0">
                <a:hlinkClick r:id="rId3"/>
              </a:rPr>
              <a:t>=sharing</a:t>
            </a:r>
            <a:endParaRPr lang="en-US" dirty="0"/>
          </a:p>
          <a:p>
            <a:pPr marL="342900" indent="-342900">
              <a:spcAft>
                <a:spcPts val="1000"/>
              </a:spcAft>
              <a:buFont typeface="Arial" panose="020B0604020202020204" pitchFamily="34" charset="0"/>
              <a:buChar char="•"/>
            </a:pPr>
            <a:r>
              <a:rPr lang="en-US" dirty="0"/>
              <a:t>You will not be quoted differently if you make the project alone</a:t>
            </a:r>
          </a:p>
          <a:p>
            <a:pPr marL="342900" indent="-342900">
              <a:spcAft>
                <a:spcPts val="1000"/>
              </a:spcAft>
              <a:buFont typeface="Arial" panose="020B0604020202020204" pitchFamily="34" charset="0"/>
              <a:buChar char="•"/>
            </a:pPr>
            <a:r>
              <a:rPr lang="en-US" dirty="0"/>
              <a:t>You can work on the code together, however, I expect an </a:t>
            </a:r>
            <a:r>
              <a:rPr lang="en-US" dirty="0">
                <a:solidFill>
                  <a:srgbClr val="92D050"/>
                </a:solidFill>
              </a:rPr>
              <a:t>individual paper per person</a:t>
            </a:r>
          </a:p>
          <a:p>
            <a:pPr marL="342900" indent="-342900">
              <a:spcAft>
                <a:spcPts val="1000"/>
              </a:spcAft>
              <a:buFont typeface="Arial" panose="020B0604020202020204" pitchFamily="34" charset="0"/>
              <a:buChar char="•"/>
            </a:pPr>
            <a:r>
              <a:rPr lang="en-US" dirty="0"/>
              <a:t>The code should be available on </a:t>
            </a:r>
            <a:r>
              <a:rPr lang="en-US" b="1" dirty="0" err="1">
                <a:solidFill>
                  <a:srgbClr val="92D050"/>
                </a:solidFill>
              </a:rPr>
              <a:t>Bitbucket</a:t>
            </a:r>
            <a:r>
              <a:rPr lang="en-US" b="1" dirty="0">
                <a:solidFill>
                  <a:srgbClr val="92D050"/>
                </a:solidFill>
              </a:rPr>
              <a:t> </a:t>
            </a:r>
            <a:r>
              <a:rPr lang="en-US" dirty="0">
                <a:solidFill>
                  <a:srgbClr val="92D050"/>
                </a:solidFill>
              </a:rPr>
              <a:t>as a private repository!</a:t>
            </a:r>
          </a:p>
          <a:p>
            <a:pPr marL="342900" indent="-342900">
              <a:spcAft>
                <a:spcPts val="1000"/>
              </a:spcAft>
              <a:buFont typeface="Arial" panose="020B0604020202020204" pitchFamily="34" charset="0"/>
              <a:buChar char="•"/>
            </a:pPr>
            <a:r>
              <a:rPr lang="en-US" dirty="0"/>
              <a:t>The project deadline is </a:t>
            </a:r>
            <a:r>
              <a:rPr lang="en-US" u="sng" dirty="0"/>
              <a:t>5</a:t>
            </a:r>
            <a:r>
              <a:rPr lang="en-US" u="sng" baseline="30000" dirty="0"/>
              <a:t>th</a:t>
            </a:r>
            <a:r>
              <a:rPr lang="en-US" u="sng" dirty="0"/>
              <a:t> of March at midnight</a:t>
            </a:r>
            <a:r>
              <a:rPr lang="en-US" dirty="0"/>
              <a:t> (so before 6</a:t>
            </a:r>
            <a:r>
              <a:rPr lang="en-US" baseline="30000" dirty="0"/>
              <a:t>th</a:t>
            </a:r>
            <a:r>
              <a:rPr lang="en-US" dirty="0"/>
              <a:t>)</a:t>
            </a:r>
          </a:p>
          <a:p>
            <a:pPr marL="342900" indent="-342900">
              <a:spcAft>
                <a:spcPts val="1000"/>
              </a:spcAft>
              <a:buFont typeface="Arial" panose="020B0604020202020204" pitchFamily="34" charset="0"/>
              <a:buChar char="•"/>
            </a:pPr>
            <a:r>
              <a:rPr lang="en-US" dirty="0"/>
              <a:t>The peer evaluation deadline is </a:t>
            </a:r>
            <a:r>
              <a:rPr lang="en-US" u="sng" dirty="0"/>
              <a:t>8</a:t>
            </a:r>
            <a:r>
              <a:rPr lang="en-US" u="sng" baseline="30000" dirty="0"/>
              <a:t>th</a:t>
            </a:r>
            <a:r>
              <a:rPr lang="en-US" u="sng" dirty="0"/>
              <a:t> of March at midnight (so before 9</a:t>
            </a:r>
            <a:r>
              <a:rPr lang="en-US" u="sng" baseline="30000" dirty="0"/>
              <a:t>th</a:t>
            </a:r>
            <a:r>
              <a:rPr lang="en-US" u="sng" dirty="0"/>
              <a:t>)</a:t>
            </a:r>
          </a:p>
          <a:p>
            <a:pPr marL="342900" indent="-342900">
              <a:spcAft>
                <a:spcPts val="1000"/>
              </a:spcAft>
              <a:buFont typeface="Arial" panose="020B0604020202020204" pitchFamily="34" charset="0"/>
              <a:buChar char="•"/>
            </a:pPr>
            <a:r>
              <a:rPr lang="en-US" dirty="0"/>
              <a:t>The points are distributed as follows</a:t>
            </a:r>
          </a:p>
          <a:p>
            <a:pPr marL="800100" lvl="1" indent="-342900">
              <a:spcAft>
                <a:spcPts val="1000"/>
              </a:spcAft>
              <a:buFont typeface="Arial" panose="020B0604020202020204" pitchFamily="34" charset="0"/>
              <a:buChar char="•"/>
            </a:pPr>
            <a:r>
              <a:rPr lang="en-US" dirty="0"/>
              <a:t>8 points on the code</a:t>
            </a:r>
          </a:p>
          <a:p>
            <a:pPr marL="800100" lvl="1" indent="-342900">
              <a:spcAft>
                <a:spcPts val="1000"/>
              </a:spcAft>
              <a:buFont typeface="Arial" panose="020B0604020202020204" pitchFamily="34" charset="0"/>
              <a:buChar char="•"/>
            </a:pPr>
            <a:r>
              <a:rPr lang="en-US" dirty="0"/>
              <a:t>8 points on paper</a:t>
            </a:r>
          </a:p>
          <a:p>
            <a:pPr marL="800100" lvl="1" indent="-342900">
              <a:spcAft>
                <a:spcPts val="1000"/>
              </a:spcAft>
              <a:buFont typeface="Arial" panose="020B0604020202020204" pitchFamily="34" charset="0"/>
              <a:buChar char="•"/>
            </a:pPr>
            <a:r>
              <a:rPr lang="en-US" dirty="0"/>
              <a:t>4 points the peer-evaluation</a:t>
            </a:r>
          </a:p>
        </p:txBody>
      </p:sp>
    </p:spTree>
    <p:extLst>
      <p:ext uri="{BB962C8B-B14F-4D97-AF65-F5344CB8AC3E}">
        <p14:creationId xmlns:p14="http://schemas.microsoft.com/office/powerpoint/2010/main" val="164732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0705188" cy="6047809"/>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The code should be placed on </a:t>
            </a:r>
            <a:r>
              <a:rPr lang="en-US" dirty="0" err="1"/>
              <a:t>bitbucket</a:t>
            </a:r>
            <a:br>
              <a:rPr lang="en-US" dirty="0"/>
            </a:br>
            <a:r>
              <a:rPr lang="en-US" dirty="0"/>
              <a:t>I highly recommend using </a:t>
            </a:r>
            <a:r>
              <a:rPr lang="en-US" dirty="0" err="1"/>
              <a:t>git</a:t>
            </a:r>
            <a:r>
              <a:rPr lang="en-US" dirty="0"/>
              <a:t> and not just putting it there in the end</a:t>
            </a:r>
          </a:p>
          <a:p>
            <a:pPr marL="342900" indent="-342900">
              <a:spcAft>
                <a:spcPts val="1000"/>
              </a:spcAft>
              <a:buFont typeface="Arial" panose="020B0604020202020204" pitchFamily="34" charset="0"/>
              <a:buChar char="•"/>
            </a:pPr>
            <a:r>
              <a:rPr lang="en-US" dirty="0"/>
              <a:t>Use the programming types (FP &amp; OOP) and keep a clear structure in your code</a:t>
            </a:r>
          </a:p>
          <a:p>
            <a:pPr marL="342900" indent="-342900">
              <a:spcAft>
                <a:spcPts val="1000"/>
              </a:spcAft>
              <a:buFont typeface="Arial" panose="020B0604020202020204" pitchFamily="34" charset="0"/>
              <a:buChar char="•"/>
            </a:pPr>
            <a:r>
              <a:rPr lang="en-US" dirty="0"/>
              <a:t>DOCUMENT(!!) your code AND project (readme)</a:t>
            </a:r>
            <a:br>
              <a:rPr lang="en-US" dirty="0"/>
            </a:br>
            <a:r>
              <a:rPr lang="en-US" dirty="0"/>
              <a:t>it should be clear what you do by just reading the actual code</a:t>
            </a:r>
          </a:p>
          <a:p>
            <a:pPr marL="342900" indent="-342900">
              <a:spcAft>
                <a:spcPts val="1000"/>
              </a:spcAft>
              <a:buFont typeface="Arial" panose="020B0604020202020204" pitchFamily="34" charset="0"/>
              <a:buChar char="•"/>
            </a:pPr>
            <a:r>
              <a:rPr lang="en-US" dirty="0"/>
              <a:t>Try to follow the pep8 coding style guide </a:t>
            </a:r>
            <a:br>
              <a:rPr lang="en-US" dirty="0"/>
            </a:br>
            <a:r>
              <a:rPr lang="en-US" dirty="0"/>
              <a:t>(</a:t>
            </a:r>
            <a:r>
              <a:rPr lang="en-US" dirty="0" err="1"/>
              <a:t>pycharm</a:t>
            </a:r>
            <a:r>
              <a:rPr lang="en-US" dirty="0"/>
              <a:t> will let you know as well)</a:t>
            </a:r>
          </a:p>
          <a:p>
            <a:pPr marL="342900" indent="-342900">
              <a:spcAft>
                <a:spcPts val="1000"/>
              </a:spcAft>
              <a:buFont typeface="Arial" panose="020B0604020202020204" pitchFamily="34" charset="0"/>
              <a:buChar char="•"/>
            </a:pPr>
            <a:r>
              <a:rPr lang="en-US" dirty="0"/>
              <a:t>Part 1 should be submitted to bitbucket by 20/02/2021 at midnight </a:t>
            </a:r>
          </a:p>
          <a:p>
            <a:pPr marL="342900" indent="-342900">
              <a:spcAft>
                <a:spcPts val="1000"/>
              </a:spcAft>
              <a:buFont typeface="Arial" panose="020B0604020202020204" pitchFamily="34" charset="0"/>
              <a:buChar char="•"/>
            </a:pPr>
            <a:r>
              <a:rPr lang="en-US" dirty="0"/>
              <a:t>Part 2 should be submitted to bitbucket by 27/02/2021 at midnight </a:t>
            </a:r>
          </a:p>
          <a:p>
            <a:pPr marL="342900" indent="-342900">
              <a:spcAft>
                <a:spcPts val="1000"/>
              </a:spcAft>
              <a:buFont typeface="Arial" panose="020B0604020202020204" pitchFamily="34" charset="0"/>
              <a:buChar char="•"/>
            </a:pPr>
            <a:r>
              <a:rPr lang="en-US" dirty="0"/>
              <a:t>Part3 and Part 4 should be handed in </a:t>
            </a:r>
            <a:r>
              <a:rPr lang="en-US" u="sng" dirty="0"/>
              <a:t>10</a:t>
            </a:r>
            <a:r>
              <a:rPr lang="en-US" u="sng" baseline="30000" dirty="0"/>
              <a:t>th</a:t>
            </a:r>
            <a:r>
              <a:rPr lang="en-US" u="sng" dirty="0"/>
              <a:t> of October at midnight</a:t>
            </a:r>
            <a:r>
              <a:rPr lang="en-US" dirty="0"/>
              <a:t> together with the INDIVIDUAL paper</a:t>
            </a:r>
          </a:p>
          <a:p>
            <a:pPr marL="342900" indent="-342900">
              <a:spcAft>
                <a:spcPts val="1000"/>
              </a:spcAft>
              <a:buFont typeface="Arial" panose="020B0604020202020204" pitchFamily="34" charset="0"/>
              <a:buChar char="•"/>
            </a:pPr>
            <a:r>
              <a:rPr lang="en-US" dirty="0"/>
              <a:t>Make sure to add me (</a:t>
            </a:r>
            <a:r>
              <a:rPr lang="en-US" b="1" dirty="0" err="1">
                <a:solidFill>
                  <a:srgbClr val="92D050"/>
                </a:solidFill>
              </a:rPr>
              <a:t>GertDeGeyterToulouse</a:t>
            </a:r>
            <a:r>
              <a:rPr lang="en-US" dirty="0"/>
              <a:t>) your two peer evaluators (</a:t>
            </a:r>
            <a:r>
              <a:rPr lang="en-US" dirty="0">
                <a:solidFill>
                  <a:srgbClr val="92D050"/>
                </a:solidFill>
              </a:rPr>
              <a:t>see spreadsheet</a:t>
            </a:r>
            <a:r>
              <a:rPr lang="en-US" dirty="0"/>
              <a:t>)</a:t>
            </a:r>
          </a:p>
          <a:p>
            <a:pPr marL="342900" indent="-342900">
              <a:spcAft>
                <a:spcPts val="1000"/>
              </a:spcAft>
              <a:buFont typeface="Arial" panose="020B0604020202020204" pitchFamily="34" charset="0"/>
              <a:buChar char="•"/>
            </a:pPr>
            <a:r>
              <a:rPr lang="en-US" b="1" dirty="0">
                <a:solidFill>
                  <a:srgbClr val="92D050"/>
                </a:solidFill>
              </a:rPr>
              <a:t>Can not be adjusted after!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Code</a:t>
            </a:r>
          </a:p>
        </p:txBody>
      </p:sp>
    </p:spTree>
    <p:extLst>
      <p:ext uri="{BB962C8B-B14F-4D97-AF65-F5344CB8AC3E}">
        <p14:creationId xmlns:p14="http://schemas.microsoft.com/office/powerpoint/2010/main" val="62351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1" y="1341208"/>
            <a:ext cx="11272697" cy="5586145"/>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b="1" dirty="0">
                <a:solidFill>
                  <a:srgbClr val="92D050"/>
                </a:solidFill>
              </a:rPr>
              <a:t>SHOULD CONTAIN THE TIMESTAMP OF YOUR BITBUCKET SUBMISSION! </a:t>
            </a:r>
          </a:p>
          <a:p>
            <a:pPr marL="342900" indent="-342900">
              <a:spcAft>
                <a:spcPts val="1000"/>
              </a:spcAft>
              <a:buFont typeface="Arial" panose="020B0604020202020204" pitchFamily="34" charset="0"/>
              <a:buChar char="•"/>
            </a:pPr>
            <a:r>
              <a:rPr lang="en-US" b="1" dirty="0">
                <a:solidFill>
                  <a:srgbClr val="92D050"/>
                </a:solidFill>
              </a:rPr>
              <a:t>LINK TO YOUR REPOSITORY!!!!!!!!!!!!!!!!!!!!!!</a:t>
            </a:r>
          </a:p>
          <a:p>
            <a:pPr marL="342900" indent="-342900">
              <a:spcAft>
                <a:spcPts val="1000"/>
              </a:spcAft>
              <a:buFont typeface="Arial" panose="020B0604020202020204" pitchFamily="34" charset="0"/>
              <a:buChar char="•"/>
            </a:pPr>
            <a:r>
              <a:rPr lang="en-US" dirty="0"/>
              <a:t>Around </a:t>
            </a:r>
            <a:r>
              <a:rPr lang="en-US" b="1" dirty="0"/>
              <a:t>3-5 pages </a:t>
            </a:r>
            <a:r>
              <a:rPr lang="en-US" dirty="0"/>
              <a:t>(not including title page and references) explaining how you solved the problem</a:t>
            </a:r>
          </a:p>
          <a:p>
            <a:pPr marL="342900" indent="-342900">
              <a:spcAft>
                <a:spcPts val="1000"/>
              </a:spcAft>
              <a:buFont typeface="Arial" panose="020B0604020202020204" pitchFamily="34" charset="0"/>
              <a:buChar char="•"/>
            </a:pPr>
            <a:r>
              <a:rPr lang="en-US" dirty="0"/>
              <a:t>If you had any problems solving the project, explain what your problem was, how you’ve tried to solve it etc.</a:t>
            </a:r>
          </a:p>
          <a:p>
            <a:pPr marL="342900" indent="-342900">
              <a:spcAft>
                <a:spcPts val="1000"/>
              </a:spcAft>
              <a:buFont typeface="Arial" panose="020B0604020202020204" pitchFamily="34" charset="0"/>
              <a:buChar char="•"/>
            </a:pPr>
            <a:r>
              <a:rPr lang="en-US" dirty="0"/>
              <a:t>Graphs of results, diagrams of your program structure …</a:t>
            </a:r>
          </a:p>
          <a:p>
            <a:pPr marL="342900" indent="-342900">
              <a:spcAft>
                <a:spcPts val="1000"/>
              </a:spcAft>
              <a:buFont typeface="Arial" panose="020B0604020202020204" pitchFamily="34" charset="0"/>
              <a:buChar char="•"/>
            </a:pPr>
            <a:r>
              <a:rPr lang="en-US" dirty="0"/>
              <a:t>Should contain references to sites, papers, etc. that you have used</a:t>
            </a:r>
          </a:p>
          <a:p>
            <a:pPr marL="342900" indent="-342900">
              <a:spcAft>
                <a:spcPts val="1000"/>
              </a:spcAft>
              <a:buFont typeface="Arial" panose="020B0604020202020204" pitchFamily="34" charset="0"/>
              <a:buChar char="•"/>
            </a:pPr>
            <a:r>
              <a:rPr lang="en-US" dirty="0"/>
              <a:t>Place it on the google drive folder in your group on the day of the deadline!</a:t>
            </a:r>
          </a:p>
          <a:p>
            <a:pPr marL="342900" indent="-342900">
              <a:spcAft>
                <a:spcPts val="1000"/>
              </a:spcAft>
              <a:buFont typeface="Arial" panose="020B0604020202020204" pitchFamily="34" charset="0"/>
              <a:buChar char="•"/>
            </a:pPr>
            <a:r>
              <a:rPr lang="en-US" dirty="0">
                <a:hlinkClick r:id="rId3"/>
              </a:rPr>
              <a:t>https://docs.google.com/spreadsheets/d/1MfHOfpskCmewdj4nLK1zw-XaKYqeRSCK52qqsG09x_s/edit?usp=sharing</a:t>
            </a:r>
            <a:endParaRPr lang="en-US" dirty="0"/>
          </a:p>
          <a:p>
            <a:pPr marL="342900" indent="-342900">
              <a:spcAft>
                <a:spcPts val="1000"/>
              </a:spcAft>
              <a:buFont typeface="Arial" panose="020B0604020202020204" pitchFamily="34" charset="0"/>
              <a:buChar char="•"/>
            </a:pPr>
            <a:r>
              <a:rPr lang="en-US" dirty="0"/>
              <a:t>Your paper should be called </a:t>
            </a:r>
            <a:r>
              <a:rPr lang="en-US" dirty="0" err="1">
                <a:solidFill>
                  <a:srgbClr val="92D050"/>
                </a:solidFill>
              </a:rPr>
              <a:t>Firstname_Lastname_Unamur_paper.pdf</a:t>
            </a:r>
            <a:endParaRPr lang="en-US"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Paper</a:t>
            </a:r>
          </a:p>
        </p:txBody>
      </p:sp>
    </p:spTree>
    <p:extLst>
      <p:ext uri="{BB962C8B-B14F-4D97-AF65-F5344CB8AC3E}">
        <p14:creationId xmlns:p14="http://schemas.microsoft.com/office/powerpoint/2010/main" val="136600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14607" y="1203076"/>
            <a:ext cx="11777393" cy="6914713"/>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sz="1400" dirty="0"/>
              <a:t>Everyone will receive two names: see </a:t>
            </a:r>
            <a:r>
              <a:rPr lang="en-US" sz="1400" dirty="0">
                <a:hlinkClick r:id="rId3"/>
              </a:rPr>
              <a:t>https://docs.google.com/spreadsheets/d/1MfHOfpskCmewdj4nLK1zw-XaKYqeRSCK52qqsG09x_s/edit?usp=sharing</a:t>
            </a:r>
            <a:br>
              <a:rPr lang="en-US" sz="1400" dirty="0"/>
            </a:br>
            <a:r>
              <a:rPr lang="en-US" sz="1400" dirty="0"/>
              <a:t>(the peers tab will be visible after all students have assigned a group)</a:t>
            </a:r>
          </a:p>
          <a:p>
            <a:pPr marL="342900" indent="-342900">
              <a:spcAft>
                <a:spcPts val="1000"/>
              </a:spcAft>
              <a:buFont typeface="Arial" panose="020B0604020202020204" pitchFamily="34" charset="0"/>
              <a:buChar char="•"/>
            </a:pPr>
            <a:r>
              <a:rPr lang="en-US" sz="1400" dirty="0"/>
              <a:t>After the deadline of the project everyone will have to evaluate 3 people</a:t>
            </a:r>
          </a:p>
          <a:p>
            <a:pPr marL="800100" lvl="1" indent="-342900">
              <a:spcAft>
                <a:spcPts val="1000"/>
              </a:spcAft>
              <a:buFont typeface="Arial" panose="020B0604020202020204" pitchFamily="34" charset="0"/>
              <a:buChar char="•"/>
            </a:pPr>
            <a:r>
              <a:rPr lang="en-US" sz="1400" dirty="0"/>
              <a:t>2 fellow students: </a:t>
            </a:r>
          </a:p>
          <a:p>
            <a:pPr marL="1257300" lvl="2" indent="-342900">
              <a:spcAft>
                <a:spcPts val="1000"/>
              </a:spcAft>
              <a:buFont typeface="Arial" panose="020B0604020202020204" pitchFamily="34" charset="0"/>
              <a:buChar char="•"/>
            </a:pPr>
            <a:r>
              <a:rPr lang="en-US" sz="1400" dirty="0"/>
              <a:t>Write about half a page per student on things you’ve liked and disliked </a:t>
            </a:r>
          </a:p>
          <a:p>
            <a:pPr marL="1257300" lvl="2" indent="-342900">
              <a:spcAft>
                <a:spcPts val="1000"/>
              </a:spcAft>
              <a:buFont typeface="Arial" panose="020B0604020202020204" pitchFamily="34" charset="0"/>
              <a:buChar char="•"/>
            </a:pPr>
            <a:r>
              <a:rPr lang="en-US" sz="1400" dirty="0"/>
              <a:t>Keep in mind everything (paper, coding style, method, structure,…)</a:t>
            </a:r>
          </a:p>
          <a:p>
            <a:pPr marL="1257300" lvl="2" indent="-342900">
              <a:spcAft>
                <a:spcPts val="1000"/>
              </a:spcAft>
              <a:buFont typeface="Arial" panose="020B0604020202020204" pitchFamily="34" charset="0"/>
              <a:buChar char="•"/>
            </a:pPr>
            <a:r>
              <a:rPr lang="en-US" sz="1400" dirty="0">
                <a:solidFill>
                  <a:srgbClr val="92D050"/>
                </a:solidFill>
              </a:rPr>
              <a:t>Give a grade 10 on project and 10 on the  paper</a:t>
            </a:r>
          </a:p>
          <a:p>
            <a:pPr marL="800100" lvl="1" indent="-342900">
              <a:spcAft>
                <a:spcPts val="1000"/>
              </a:spcAft>
              <a:buFont typeface="Arial" panose="020B0604020202020204" pitchFamily="34" charset="0"/>
              <a:buChar char="•"/>
            </a:pPr>
            <a:r>
              <a:rPr lang="en-US" sz="1400" b="1" dirty="0"/>
              <a:t>Self assessment: </a:t>
            </a:r>
            <a:r>
              <a:rPr lang="en-US" sz="1400" b="1" dirty="0">
                <a:solidFill>
                  <a:srgbClr val="92D050"/>
                </a:solidFill>
              </a:rPr>
              <a:t>(DON</a:t>
            </a:r>
            <a:r>
              <a:rPr lang="mr-IN" sz="1400" b="1" dirty="0">
                <a:solidFill>
                  <a:srgbClr val="92D050"/>
                </a:solidFill>
              </a:rPr>
              <a:t>’</a:t>
            </a:r>
            <a:r>
              <a:rPr lang="en-US" sz="1400" b="1" dirty="0">
                <a:solidFill>
                  <a:srgbClr val="92D050"/>
                </a:solidFill>
              </a:rPr>
              <a:t>T FORGET YOURSELF!!!)</a:t>
            </a:r>
          </a:p>
          <a:p>
            <a:pPr marL="1257300" lvl="2" indent="-342900">
              <a:spcAft>
                <a:spcPts val="1000"/>
              </a:spcAft>
              <a:buFont typeface="Arial" panose="020B0604020202020204" pitchFamily="34" charset="0"/>
              <a:buChar char="•"/>
            </a:pPr>
            <a:r>
              <a:rPr lang="en-US" sz="1400" dirty="0"/>
              <a:t>Now that you have seen the other projects how would you grade yourself?</a:t>
            </a:r>
          </a:p>
          <a:p>
            <a:pPr marL="1257300" lvl="2" indent="-342900">
              <a:spcAft>
                <a:spcPts val="1000"/>
              </a:spcAft>
              <a:buFont typeface="Arial" panose="020B0604020202020204" pitchFamily="34" charset="0"/>
              <a:buChar char="•"/>
            </a:pPr>
            <a:r>
              <a:rPr lang="en-US" sz="1400" dirty="0"/>
              <a:t>What did you do well and what would you do different now?</a:t>
            </a:r>
          </a:p>
          <a:p>
            <a:pPr marL="1257300" lvl="2" indent="-342900">
              <a:spcAft>
                <a:spcPts val="1000"/>
              </a:spcAft>
              <a:buFont typeface="Arial" panose="020B0604020202020204" pitchFamily="34" charset="0"/>
              <a:buChar char="•"/>
            </a:pPr>
            <a:r>
              <a:rPr lang="en-US" sz="1400" dirty="0">
                <a:solidFill>
                  <a:srgbClr val="92D050"/>
                </a:solidFill>
              </a:rPr>
              <a:t>Grade yourself as well</a:t>
            </a:r>
          </a:p>
          <a:p>
            <a:pPr marL="342900" indent="-342900">
              <a:spcAft>
                <a:spcPts val="1000"/>
              </a:spcAft>
              <a:buFont typeface="Arial" panose="020B0604020202020204" pitchFamily="34" charset="0"/>
              <a:buChar char="•"/>
            </a:pPr>
            <a:r>
              <a:rPr lang="en-US" sz="1400" dirty="0"/>
              <a:t>The grades you give will NOT be used </a:t>
            </a:r>
          </a:p>
          <a:p>
            <a:pPr marL="342900" indent="-342900">
              <a:spcAft>
                <a:spcPts val="1000"/>
              </a:spcAft>
              <a:buFont typeface="Arial" panose="020B0604020202020204" pitchFamily="34" charset="0"/>
              <a:buChar char="•"/>
            </a:pPr>
            <a:r>
              <a:rPr lang="en-US" sz="1400" dirty="0"/>
              <a:t>Place it on the google drive folder in your group:</a:t>
            </a:r>
          </a:p>
          <a:p>
            <a:pPr marL="342900" indent="-342900">
              <a:spcAft>
                <a:spcPts val="1000"/>
              </a:spcAft>
              <a:buFont typeface="Arial" panose="020B0604020202020204" pitchFamily="34" charset="0"/>
              <a:buChar char="•"/>
            </a:pPr>
            <a:r>
              <a:rPr lang="en-US" sz="1400" dirty="0">
                <a:hlinkClick r:id="rId4"/>
              </a:rPr>
              <a:t>https://</a:t>
            </a:r>
            <a:r>
              <a:rPr lang="en-US" sz="1400" dirty="0" err="1">
                <a:hlinkClick r:id="rId4"/>
              </a:rPr>
              <a:t>drive.google.com</a:t>
            </a:r>
            <a:r>
              <a:rPr lang="en-US" sz="1400" dirty="0">
                <a:hlinkClick r:id="rId4"/>
              </a:rPr>
              <a:t>/drive/folders/1FlZdi6ptEdnQa9G3EF-dgA8a2tcJwiCr?usp=sharing </a:t>
            </a:r>
            <a:endParaRPr lang="en-US" sz="1400" dirty="0"/>
          </a:p>
          <a:p>
            <a:pPr marL="342900" indent="-342900">
              <a:spcAft>
                <a:spcPts val="1000"/>
              </a:spcAft>
              <a:buFont typeface="Arial" panose="020B0604020202020204" pitchFamily="34" charset="0"/>
              <a:buChar char="•"/>
            </a:pPr>
            <a:r>
              <a:rPr lang="en-US" sz="1400" dirty="0"/>
              <a:t>Your peer evaluation should be called </a:t>
            </a:r>
            <a:r>
              <a:rPr lang="en-US" sz="1400" dirty="0" err="1">
                <a:solidFill>
                  <a:srgbClr val="92D050"/>
                </a:solidFill>
              </a:rPr>
              <a:t>Firstname_Lastname_Unamur_peer.pdf</a:t>
            </a:r>
            <a:endParaRPr lang="en-US" sz="1400" dirty="0">
              <a:solidFill>
                <a:srgbClr val="92D050"/>
              </a:solidFill>
            </a:endParaRPr>
          </a:p>
          <a:p>
            <a:pPr marL="342900" indent="-342900">
              <a:spcAft>
                <a:spcPts val="1000"/>
              </a:spcAft>
              <a:buFont typeface="Arial" panose="020B0604020202020204" pitchFamily="34" charset="0"/>
              <a:buChar char="•"/>
            </a:pPr>
            <a:r>
              <a:rPr lang="en-US" sz="1400" dirty="0">
                <a:solidFill>
                  <a:srgbClr val="92D050"/>
                </a:solidFill>
              </a:rPr>
              <a:t>The peer evaluation deadline is </a:t>
            </a:r>
            <a:r>
              <a:rPr lang="en-US" sz="1400" u="sng" dirty="0">
                <a:solidFill>
                  <a:srgbClr val="92D050"/>
                </a:solidFill>
              </a:rPr>
              <a:t>15</a:t>
            </a:r>
            <a:r>
              <a:rPr lang="en-US" sz="1400" u="sng" baseline="30000" dirty="0">
                <a:solidFill>
                  <a:srgbClr val="92D050"/>
                </a:solidFill>
              </a:rPr>
              <a:t>th</a:t>
            </a:r>
            <a:r>
              <a:rPr lang="en-US" sz="1400" u="sng" dirty="0">
                <a:solidFill>
                  <a:srgbClr val="92D050"/>
                </a:solidFill>
              </a:rPr>
              <a:t> of March at midnight</a:t>
            </a:r>
          </a:p>
          <a:p>
            <a:pPr marL="342900" indent="-342900">
              <a:spcAft>
                <a:spcPts val="10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Peer Evaluation</a:t>
            </a:r>
          </a:p>
        </p:txBody>
      </p:sp>
    </p:spTree>
    <p:extLst>
      <p:ext uri="{BB962C8B-B14F-4D97-AF65-F5344CB8AC3E}">
        <p14:creationId xmlns:p14="http://schemas.microsoft.com/office/powerpoint/2010/main" val="3898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0705188" cy="6488956"/>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u="sng" dirty="0"/>
              <a:t>20/02: </a:t>
            </a:r>
            <a:r>
              <a:rPr lang="en-US" dirty="0"/>
              <a:t>Fill in group, name, email and bitbucket the spreadsheet AND Submit part 1 to bitbucket</a:t>
            </a:r>
          </a:p>
          <a:p>
            <a:pPr marL="342900" indent="-342900">
              <a:spcAft>
                <a:spcPts val="1000"/>
              </a:spcAft>
              <a:buFont typeface="Arial" panose="020B0604020202020204" pitchFamily="34" charset="0"/>
              <a:buChar char="•"/>
            </a:pPr>
            <a:r>
              <a:rPr lang="en-US" u="sng" dirty="0"/>
              <a:t>27/02</a:t>
            </a:r>
            <a:r>
              <a:rPr lang="en-US" dirty="0"/>
              <a:t>: Submit part 2 to bitbucket</a:t>
            </a:r>
            <a:endParaRPr lang="en-US" u="sng" dirty="0"/>
          </a:p>
          <a:p>
            <a:pPr marL="342900" indent="-342900">
              <a:spcAft>
                <a:spcPts val="1000"/>
              </a:spcAft>
              <a:buFont typeface="Arial" panose="020B0604020202020204" pitchFamily="34" charset="0"/>
              <a:buChar char="•"/>
            </a:pPr>
            <a:r>
              <a:rPr lang="en-US" u="sng" dirty="0"/>
              <a:t>05/03:</a:t>
            </a:r>
            <a:r>
              <a:rPr lang="en-US" dirty="0"/>
              <a:t> Deadline for </a:t>
            </a:r>
            <a:r>
              <a:rPr lang="en-US" b="1" dirty="0"/>
              <a:t>code</a:t>
            </a:r>
            <a:r>
              <a:rPr lang="en-US" dirty="0"/>
              <a:t> and </a:t>
            </a:r>
            <a:r>
              <a:rPr lang="en-US" b="1" dirty="0"/>
              <a:t>individual paper</a:t>
            </a:r>
            <a:r>
              <a:rPr lang="en-US" dirty="0"/>
              <a:t> (3-5 pages):</a:t>
            </a:r>
          </a:p>
          <a:p>
            <a:pPr marL="1257300" lvl="2" indent="-342900">
              <a:spcAft>
                <a:spcPts val="1000"/>
              </a:spcAft>
              <a:buFont typeface="Arial" panose="020B0604020202020204" pitchFamily="34" charset="0"/>
              <a:buChar char="•"/>
            </a:pPr>
            <a:r>
              <a:rPr lang="en-US" dirty="0"/>
              <a:t>Submit part 3 and part 4 to bitbucket. Use the timestamp of the final submission in your paper.</a:t>
            </a:r>
          </a:p>
          <a:p>
            <a:pPr marL="1257300" lvl="2" indent="-342900">
              <a:spcAft>
                <a:spcPts val="1000"/>
              </a:spcAft>
              <a:buFont typeface="Arial" panose="020B0604020202020204" pitchFamily="34" charset="0"/>
              <a:buChar char="•"/>
            </a:pPr>
            <a:r>
              <a:rPr lang="en-US" dirty="0"/>
              <a:t>Invite</a:t>
            </a:r>
            <a:r>
              <a:rPr lang="en-US" dirty="0">
                <a:solidFill>
                  <a:srgbClr val="FF0000"/>
                </a:solidFill>
              </a:rPr>
              <a:t> </a:t>
            </a:r>
            <a:r>
              <a:rPr lang="en-US" dirty="0" err="1">
                <a:solidFill>
                  <a:schemeClr val="accent6">
                    <a:lumMod val="75000"/>
                  </a:schemeClr>
                </a:solidFill>
              </a:rPr>
              <a:t>GertDeGeyterToulouse</a:t>
            </a:r>
            <a:r>
              <a:rPr lang="en-US" dirty="0">
                <a:solidFill>
                  <a:srgbClr val="FF0000"/>
                </a:solidFill>
              </a:rPr>
              <a:t> (</a:t>
            </a:r>
            <a:r>
              <a:rPr lang="en-US" dirty="0" err="1">
                <a:solidFill>
                  <a:srgbClr val="FF0000"/>
                </a:solidFill>
              </a:rPr>
              <a:t>gert.de-geyter@tsm-education.fr</a:t>
            </a:r>
            <a:r>
              <a:rPr lang="en-US" dirty="0">
                <a:solidFill>
                  <a:srgbClr val="FF0000"/>
                </a:solidFill>
              </a:rPr>
              <a:t>)</a:t>
            </a:r>
            <a:br>
              <a:rPr lang="en-US" dirty="0">
                <a:solidFill>
                  <a:srgbClr val="FF0000"/>
                </a:solidFill>
              </a:rPr>
            </a:br>
            <a:r>
              <a:rPr lang="en-US" dirty="0"/>
              <a:t>and your two peers to the PRIVATE repo</a:t>
            </a:r>
          </a:p>
          <a:p>
            <a:pPr marL="1257300" lvl="2" indent="-342900">
              <a:spcAft>
                <a:spcPts val="1000"/>
              </a:spcAft>
              <a:buFont typeface="Arial" panose="020B0604020202020204" pitchFamily="34" charset="0"/>
              <a:buChar char="•"/>
            </a:pPr>
            <a:r>
              <a:rPr lang="en-US" dirty="0"/>
              <a:t>Your paper should be called </a:t>
            </a:r>
            <a:r>
              <a:rPr lang="en-US" dirty="0" err="1">
                <a:solidFill>
                  <a:srgbClr val="92D050"/>
                </a:solidFill>
              </a:rPr>
              <a:t>Firstname_Lastname_TSM_paper.pdf</a:t>
            </a:r>
            <a:r>
              <a:rPr lang="en-US" dirty="0">
                <a:solidFill>
                  <a:srgbClr val="92D050"/>
                </a:solidFill>
              </a:rPr>
              <a:t>  </a:t>
            </a:r>
          </a:p>
          <a:p>
            <a:pPr marL="1257300" lvl="2" indent="-342900">
              <a:spcAft>
                <a:spcPts val="1000"/>
              </a:spcAft>
              <a:buFont typeface="Arial" panose="020B0604020202020204" pitchFamily="34" charset="0"/>
              <a:buChar char="•"/>
            </a:pPr>
            <a:r>
              <a:rPr lang="en-US" dirty="0"/>
              <a:t>Place your paper in your group folder on the google drive folder:</a:t>
            </a:r>
            <a:br>
              <a:rPr lang="en-US" dirty="0"/>
            </a:br>
            <a:r>
              <a:rPr lang="en-US" dirty="0">
                <a:hlinkClick r:id="rId3"/>
              </a:rPr>
              <a:t>https://</a:t>
            </a:r>
            <a:r>
              <a:rPr lang="en-US" dirty="0" err="1">
                <a:hlinkClick r:id="rId3"/>
              </a:rPr>
              <a:t>drive.google.com</a:t>
            </a:r>
            <a:r>
              <a:rPr lang="en-US" dirty="0">
                <a:hlinkClick r:id="rId3"/>
              </a:rPr>
              <a:t>/drive/folders/1FlZdi6ptEdnQa9G3EF-dgA8a2tcJwiCr?usp=sharing </a:t>
            </a:r>
            <a:endParaRPr lang="en-US" dirty="0"/>
          </a:p>
          <a:p>
            <a:pPr marL="1257300" lvl="2" indent="-342900">
              <a:spcAft>
                <a:spcPts val="1000"/>
              </a:spcAft>
              <a:buFont typeface="Arial" panose="020B0604020202020204" pitchFamily="34" charset="0"/>
              <a:buChar char="•"/>
            </a:pPr>
            <a:r>
              <a:rPr lang="en-US" dirty="0"/>
              <a:t>Code can not be adjusted after</a:t>
            </a:r>
          </a:p>
          <a:p>
            <a:pPr marL="1257300" lvl="2" indent="-342900">
              <a:spcAft>
                <a:spcPts val="1000"/>
              </a:spcAft>
              <a:buFont typeface="Arial" panose="020B0604020202020204" pitchFamily="34" charset="0"/>
              <a:buChar char="•"/>
            </a:pPr>
            <a:r>
              <a:rPr lang="en-US" dirty="0"/>
              <a:t>In case of emergency (and failing technology) mail to gertdegeyter@gmail.com</a:t>
            </a:r>
            <a:br>
              <a:rPr lang="en-US" dirty="0"/>
            </a:br>
            <a:endParaRPr lang="en-US" dirty="0"/>
          </a:p>
          <a:p>
            <a:pPr marL="342900" indent="-342900">
              <a:spcAft>
                <a:spcPts val="1000"/>
              </a:spcAft>
              <a:buFont typeface="Arial" panose="020B0604020202020204" pitchFamily="34" charset="0"/>
              <a:buChar char="•"/>
            </a:pPr>
            <a:r>
              <a:rPr lang="en-US" u="sng" dirty="0"/>
              <a:t>08/03</a:t>
            </a:r>
            <a:r>
              <a:rPr lang="en-US" dirty="0"/>
              <a:t>: Deadline for </a:t>
            </a:r>
            <a:r>
              <a:rPr lang="en-US" b="1" dirty="0"/>
              <a:t>Peer-evaluation</a:t>
            </a:r>
            <a:r>
              <a:rPr lang="en-US" dirty="0"/>
              <a:t> paper place in your OWN group folder on google drive</a:t>
            </a:r>
          </a:p>
          <a:p>
            <a:pPr marL="1257300" lvl="2" indent="-342900">
              <a:spcAft>
                <a:spcPts val="1000"/>
              </a:spcAft>
              <a:buFont typeface="Arial" panose="020B0604020202020204" pitchFamily="34" charset="0"/>
              <a:buChar char="•"/>
            </a:pPr>
            <a:r>
              <a:rPr lang="en-US" dirty="0"/>
              <a:t>Your peer evaluation should be called </a:t>
            </a:r>
            <a:r>
              <a:rPr lang="en-US" dirty="0" err="1">
                <a:solidFill>
                  <a:srgbClr val="92D050"/>
                </a:solidFill>
              </a:rPr>
              <a:t>Firstname_Lastname_TSM_peer.pdf</a:t>
            </a:r>
            <a:endParaRPr lang="en-US" dirty="0"/>
          </a:p>
          <a:p>
            <a:pPr marL="1257300" lvl="2"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a:solidFill>
                  <a:schemeClr val="bg2">
                    <a:lumMod val="40000"/>
                    <a:lumOff val="60000"/>
                  </a:schemeClr>
                </a:solidFill>
              </a:rPr>
              <a:t>Timeline</a:t>
            </a:r>
            <a:endParaRPr lang="en-US" sz="2800" b="1" dirty="0">
              <a:solidFill>
                <a:schemeClr val="bg2">
                  <a:lumMod val="40000"/>
                  <a:lumOff val="60000"/>
                </a:schemeClr>
              </a:solidFill>
            </a:endParaRPr>
          </a:p>
        </p:txBody>
      </p:sp>
    </p:spTree>
    <p:extLst>
      <p:ext uri="{BB962C8B-B14F-4D97-AF65-F5344CB8AC3E}">
        <p14:creationId xmlns:p14="http://schemas.microsoft.com/office/powerpoint/2010/main" val="179148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INVESTORS SIMULATION</a:t>
            </a:r>
          </a:p>
        </p:txBody>
      </p:sp>
    </p:spTree>
    <p:extLst>
      <p:ext uri="{BB962C8B-B14F-4D97-AF65-F5344CB8AC3E}">
        <p14:creationId xmlns:p14="http://schemas.microsoft.com/office/powerpoint/2010/main" val="255336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OVERVIEW</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4355038"/>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1000"/>
              </a:spcAft>
              <a:buClrTx/>
              <a:buSzTx/>
              <a:buFont typeface="Arial" panose="020B0604020202020204" pitchFamily="34" charset="0"/>
              <a:buNone/>
              <a:tabLst/>
              <a:defRPr/>
            </a:pPr>
            <a:r>
              <a:rPr lang="en-US" b="1" dirty="0"/>
              <a:t>READ THE ENTIRE PROJECT AT LEAST TWICE BEFORE ATTEMPTING TO WRITE ANY CODE!!!!</a:t>
            </a:r>
          </a:p>
          <a:p>
            <a:pPr indent="1" defTabSz="914400">
              <a:spcAft>
                <a:spcPts val="1000"/>
              </a:spcAft>
              <a:buFont typeface="Arial" panose="020B0604020202020204" pitchFamily="34" charset="0"/>
              <a:buNone/>
            </a:pPr>
            <a:r>
              <a:rPr lang="en-US" dirty="0"/>
              <a:t>Disclaimer: In this project we’ll write a simulation of several types of investors. Obviously, there will be a lot of assumptions made in this project and it should in no way be seen as a realistic modelling tool rather than programming exercise. Should you want to make any adjustment to make the case more realistic you are invited to do so, however, don’t get lost in this and make sure that you focus on the main goal of this project: using, understanding and structuring Python code.</a:t>
            </a:r>
          </a:p>
          <a:p>
            <a:pPr marL="342900" marR="0" lvl="0" indent="-342900" defTabSz="914400" eaLnBrk="1" fontAlgn="auto" latinLnBrk="0" hangingPunct="1">
              <a:lnSpc>
                <a:spcPct val="100000"/>
              </a:lnSpc>
              <a:spcBef>
                <a:spcPts val="0"/>
              </a:spcBef>
              <a:spcAft>
                <a:spcPts val="1000"/>
              </a:spcAft>
              <a:buClrTx/>
              <a:buSzTx/>
              <a:buFont typeface="Arial" panose="020B0604020202020204" pitchFamily="34" charset="0"/>
              <a:buNone/>
              <a:tabLst/>
              <a:defRPr/>
            </a:pPr>
            <a:endParaRPr lang="en-US" dirty="0"/>
          </a:p>
          <a:p>
            <a:pPr marL="11113" marR="0" lvl="0" indent="-11113" defTabSz="914400" eaLnBrk="1" fontAlgn="auto" latinLnBrk="0" hangingPunct="1">
              <a:lnSpc>
                <a:spcPct val="100000"/>
              </a:lnSpc>
              <a:spcBef>
                <a:spcPts val="0"/>
              </a:spcBef>
              <a:spcAft>
                <a:spcPts val="1000"/>
              </a:spcAft>
              <a:buClrTx/>
              <a:buSzTx/>
              <a:buFont typeface="Arial" panose="020B0604020202020204" pitchFamily="34" charset="0"/>
              <a:buNone/>
              <a:defRPr/>
            </a:pPr>
            <a:r>
              <a:rPr lang="en-US" dirty="0"/>
              <a:t>The goal will be to model three types of investors: aggressive, defensive and mixed. There are two types of investments: stocks and bonds. Aggressive investors only investigate in stocks, defensive investors only in bonds. Mixed investors are a combination of both extremes. The process will be split up as follows. In Part1 we will start by modelling two types of bonds: long term and short term. In Part2 the goal will be to use pandas to read in stock data and model stocks. Part 3 will consists out of creating the three types of investors and setting up everything correctly. In part 4 you will be asked to simulate a few scenario’s and show that you have written your code in such a way that you can easily provide a solution without much changes. </a:t>
            </a:r>
          </a:p>
        </p:txBody>
      </p:sp>
    </p:spTree>
    <p:extLst>
      <p:ext uri="{BB962C8B-B14F-4D97-AF65-F5344CB8AC3E}">
        <p14:creationId xmlns:p14="http://schemas.microsoft.com/office/powerpoint/2010/main" val="198825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PArt1: SHORT AND LONGTERM BONDS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040468" cy="3631763"/>
          </a:xfrm>
          <a:prstGeom prst="rect">
            <a:avLst/>
          </a:prstGeom>
          <a:noFill/>
        </p:spPr>
        <p:txBody>
          <a:bodyPr wrap="square" rtlCol="0">
            <a:spAutoFit/>
          </a:bodyPr>
          <a:lstStyle/>
          <a:p>
            <a:pPr marL="11113" marR="0" lvl="0" indent="-11113" defTabSz="914400" eaLnBrk="1" fontAlgn="auto" latinLnBrk="0" hangingPunct="1">
              <a:lnSpc>
                <a:spcPct val="100000"/>
              </a:lnSpc>
              <a:spcBef>
                <a:spcPts val="0"/>
              </a:spcBef>
              <a:spcAft>
                <a:spcPts val="1000"/>
              </a:spcAft>
              <a:buClrTx/>
              <a:buSzTx/>
              <a:buFont typeface="Arial" panose="020B0604020202020204" pitchFamily="34" charset="0"/>
              <a:buNone/>
              <a:defRPr/>
            </a:pPr>
            <a:r>
              <a:rPr lang="en-US" dirty="0"/>
              <a:t>In this part we will start by modelling the  bonds. It will be up to you to decide how you structure this given that you will have to incorporate what you do here in the further stages. </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Create a new repository on </a:t>
            </a:r>
            <a:r>
              <a:rPr lang="en-US" dirty="0" err="1"/>
              <a:t>bitbucket</a:t>
            </a:r>
            <a:r>
              <a:rPr lang="en-US" dirty="0"/>
              <a:t> and make sure you have setup everything</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Bonds have the following characteristics: a term that we’ll invest in them, a certain amount that will be invested, a minimum price of the bond, a minimum term and yearly interest rate</a:t>
            </a:r>
          </a:p>
          <a:p>
            <a:pPr marL="285750" marR="0" lvl="0" indent="-285750" defTabSz="914400" eaLnBrk="1" fontAlgn="auto" latinLnBrk="0" hangingPunct="1">
              <a:lnSpc>
                <a:spcPct val="100000"/>
              </a:lnSpc>
              <a:spcBef>
                <a:spcPts val="0"/>
              </a:spcBef>
              <a:spcAft>
                <a:spcPts val="1000"/>
              </a:spcAft>
              <a:buClrTx/>
              <a:buSzTx/>
              <a:buFont typeface="Arial" charset="0"/>
              <a:buChar char="•"/>
              <a:defRPr/>
            </a:pPr>
            <a:r>
              <a:rPr lang="en-US" dirty="0"/>
              <a:t>Short term bonds have a minimum term of 2  years, a minimum amount of 250$ and a yearly interest of 1.5%</a:t>
            </a:r>
          </a:p>
          <a:p>
            <a:pPr marL="285750" lvl="0" indent="-285750" defTabSz="914400">
              <a:spcAft>
                <a:spcPts val="1000"/>
              </a:spcAft>
              <a:buFont typeface="Arial" charset="0"/>
              <a:buChar char="•"/>
              <a:defRPr/>
            </a:pPr>
            <a:r>
              <a:rPr lang="en-US" dirty="0"/>
              <a:t>Long term bonds have a minimum term of 5  years, a minimum amount of 1000$ and a yearly interest of 3%</a:t>
            </a:r>
          </a:p>
          <a:p>
            <a:pPr marL="285750" lvl="0" indent="-285750" defTabSz="914400">
              <a:spcAft>
                <a:spcPts val="1000"/>
              </a:spcAft>
              <a:buFont typeface="Arial" charset="0"/>
              <a:buChar char="•"/>
              <a:defRPr/>
            </a:pPr>
            <a:r>
              <a:rPr lang="en-US" dirty="0"/>
              <a:t>Both bonds are compounded yearly and have a way to calculate the compounded interest for a certain time t</a:t>
            </a:r>
          </a:p>
          <a:p>
            <a:pPr marL="285750" lvl="0" indent="-285750" defTabSz="914400">
              <a:spcAft>
                <a:spcPts val="1000"/>
              </a:spcAft>
              <a:buFont typeface="Arial" charset="0"/>
              <a:buChar char="•"/>
              <a:defRPr/>
            </a:pPr>
            <a:r>
              <a:rPr lang="en-US" dirty="0"/>
              <a:t>Make a plot of the evolution of the investment of the minimum allowed invested amount for both bonds over a period of 50 years.</a:t>
            </a:r>
          </a:p>
        </p:txBody>
      </p:sp>
    </p:spTree>
    <p:extLst>
      <p:ext uri="{BB962C8B-B14F-4D97-AF65-F5344CB8AC3E}">
        <p14:creationId xmlns:p14="http://schemas.microsoft.com/office/powerpoint/2010/main" val="250531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18769</TotalTime>
  <Words>1915</Words>
  <Application>Microsoft Macintosh PowerPoint</Application>
  <PresentationFormat>Widescreen</PresentationFormat>
  <Paragraphs>141</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EXAM PROJECT</vt:lpstr>
      <vt:lpstr>EXAM PROJECT</vt:lpstr>
      <vt:lpstr>EXAM PROJECT</vt:lpstr>
      <vt:lpstr>EXAM PROJECT</vt:lpstr>
      <vt:lpstr>EXAM PROJECT</vt:lpstr>
      <vt:lpstr>EXAM PROJECT</vt:lpstr>
      <vt:lpstr>INVESTORS SIMULATION</vt:lpstr>
      <vt:lpstr>OVERVIEW</vt:lpstr>
      <vt:lpstr>PArt1: SHORT AND LONGTERM BONDS</vt:lpstr>
      <vt:lpstr>PArt2: STOCKS</vt:lpstr>
      <vt:lpstr>PArt3: Investors</vt:lpstr>
      <vt:lpstr>PArt4: SIMULATIONS</vt:lpstr>
      <vt:lpstr>BONUS (ONLY IF YOU FINISHED PART4)</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De Geyter, Gert (BE - Brussels)</dc:creator>
  <cp:lastModifiedBy>De Geyter, Gert</cp:lastModifiedBy>
  <cp:revision>381</cp:revision>
  <dcterms:created xsi:type="dcterms:W3CDTF">2016-10-25T18:48:37Z</dcterms:created>
  <dcterms:modified xsi:type="dcterms:W3CDTF">2021-02-07T20:56:20Z</dcterms:modified>
</cp:coreProperties>
</file>