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image" Target="../media/image-10-15.png"/><Relationship Id="rId16" Type="http://schemas.openxmlformats.org/officeDocument/2006/relationships/image" Target="../media/image-10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image" Target="../media/image-11-8.png"/><Relationship Id="rId9" Type="http://schemas.openxmlformats.org/officeDocument/2006/relationships/image" Target="../media/image-11-9.png"/><Relationship Id="rId10" Type="http://schemas.openxmlformats.org/officeDocument/2006/relationships/image" Target="../media/image-11-10.png"/><Relationship Id="rId11" Type="http://schemas.openxmlformats.org/officeDocument/2006/relationships/image" Target="../media/image-11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image" Target="../media/image-2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image" Target="../media/image-4-15.png"/><Relationship Id="rId16" Type="http://schemas.openxmlformats.org/officeDocument/2006/relationships/image" Target="../media/image-4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image" Target="../media/image-5-14.png"/><Relationship Id="rId15" Type="http://schemas.openxmlformats.org/officeDocument/2006/relationships/image" Target="../media/image-5-15.png"/><Relationship Id="rId16" Type="http://schemas.openxmlformats.org/officeDocument/2006/relationships/image" Target="../media/image-5-16.png"/><Relationship Id="rId17" Type="http://schemas.openxmlformats.org/officeDocument/2006/relationships/image" Target="../media/image-5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image" Target="../media/image-6-15.png"/><Relationship Id="rId16" Type="http://schemas.openxmlformats.org/officeDocument/2006/relationships/image" Target="../media/image-6-16.png"/><Relationship Id="rId17" Type="http://schemas.openxmlformats.org/officeDocument/2006/relationships/image" Target="../media/image-6-17.png"/><Relationship Id="rId18" Type="http://schemas.openxmlformats.org/officeDocument/2006/relationships/image" Target="../media/image-6-18.png"/><Relationship Id="rId19" Type="http://schemas.openxmlformats.org/officeDocument/2006/relationships/image" Target="../media/image-6-19.png"/><Relationship Id="rId20" Type="http://schemas.openxmlformats.org/officeDocument/2006/relationships/image" Target="../media/image-6-20.png"/><Relationship Id="rId21" Type="http://schemas.openxmlformats.org/officeDocument/2006/relationships/image" Target="../media/image-6-21.png"/><Relationship Id="rId22" Type="http://schemas.openxmlformats.org/officeDocument/2006/relationships/image" Target="../media/image-6-22.png"/><Relationship Id="rId23" Type="http://schemas.openxmlformats.org/officeDocument/2006/relationships/image" Target="../media/image-6-23.png"/><Relationship Id="rId24" Type="http://schemas.openxmlformats.org/officeDocument/2006/relationships/image" Target="../media/image-6-24.png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image" Target="../media/image-7-13.png"/><Relationship Id="rId14" Type="http://schemas.openxmlformats.org/officeDocument/2006/relationships/image" Target="../media/image-7-14.png"/><Relationship Id="rId15" Type="http://schemas.openxmlformats.org/officeDocument/2006/relationships/image" Target="../media/image-7-15.png"/><Relationship Id="rId16" Type="http://schemas.openxmlformats.org/officeDocument/2006/relationships/image" Target="../media/image-7-16.png"/><Relationship Id="rId17" Type="http://schemas.openxmlformats.org/officeDocument/2006/relationships/image" Target="../media/image-7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image" Target="../media/image-8-14.png"/><Relationship Id="rId15" Type="http://schemas.openxmlformats.org/officeDocument/2006/relationships/image" Target="../media/image-8-15.png"/><Relationship Id="rId16" Type="http://schemas.openxmlformats.org/officeDocument/2006/relationships/image" Target="../media/image-8-16.png"/><Relationship Id="rId17" Type="http://schemas.openxmlformats.org/officeDocument/2006/relationships/image" Target="../media/image-8-17.png"/><Relationship Id="rId18" Type="http://schemas.openxmlformats.org/officeDocument/2006/relationships/image" Target="../media/image-8-18.png"/><Relationship Id="rId19" Type="http://schemas.openxmlformats.org/officeDocument/2006/relationships/image" Target="../media/image-8-19.png"/><Relationship Id="rId20" Type="http://schemas.openxmlformats.org/officeDocument/2006/relationships/image" Target="../media/image-8-20.png"/><Relationship Id="rId21" Type="http://schemas.openxmlformats.org/officeDocument/2006/relationships/image" Target="../media/image-8-21.png"/><Relationship Id="rId22" Type="http://schemas.openxmlformats.org/officeDocument/2006/relationships/image" Target="../media/image-8-22.png"/><Relationship Id="rId23" Type="http://schemas.openxmlformats.org/officeDocument/2006/relationships/image" Target="../media/image-8-23.png"/><Relationship Id="rId24" Type="http://schemas.openxmlformats.org/officeDocument/2006/relationships/image" Target="../media/image-8-24.png"/><Relationship Id="rId25" Type="http://schemas.openxmlformats.org/officeDocument/2006/relationships/image" Target="../media/image-8-25.png"/><Relationship Id="rId26" Type="http://schemas.openxmlformats.org/officeDocument/2006/relationships/image" Target="../media/image-8-26.png"/><Relationship Id="rId27" Type="http://schemas.openxmlformats.org/officeDocument/2006/relationships/slideLayout" Target="../slideLayouts/slideLayout1.xml"/><Relationship Id="rId2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image" Target="../media/image-9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950007"/>
            <a:ext cx="3571875" cy="5860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1536018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Portal de Gestão de Documentos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457200" y="1936068"/>
            <a:ext cx="8301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para Cadastro e Controle de Transportadoras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457200" y="2478993"/>
            <a:ext cx="8229600" cy="1485900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172" y="2707593"/>
            <a:ext cx="1055656" cy="685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85800" y="3564843"/>
            <a:ext cx="78438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Junho 2025</a:t>
            </a:r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5152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28625"/>
            <a:ext cx="3687403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428625"/>
            <a:ext cx="375884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para Implantação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29" y="342900"/>
            <a:ext cx="703771" cy="4572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57200" y="1028700"/>
            <a:ext cx="8229600" cy="6143625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5875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42975" y="1257300"/>
            <a:ext cx="229395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Infraestrutura Necessária</a:t>
            </a:r>
            <a:endParaRPr lang="en-US" sz="1350" dirty="0"/>
          </a:p>
        </p:txBody>
      </p:sp>
      <p:sp>
        <p:nvSpPr>
          <p:cNvPr id="9" name="Shape 4"/>
          <p:cNvSpPr/>
          <p:nvPr/>
        </p:nvSpPr>
        <p:spPr>
          <a:xfrm>
            <a:off x="685800" y="1657350"/>
            <a:ext cx="3771900" cy="7715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0" name="Shape 5"/>
          <p:cNvSpPr/>
          <p:nvPr/>
        </p:nvSpPr>
        <p:spPr>
          <a:xfrm>
            <a:off x="828675" y="1828800"/>
            <a:ext cx="275062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42" y="1914525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189462" y="1800225"/>
            <a:ext cx="31968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Web</a:t>
            </a:r>
            <a:endParaRPr lang="en-US" sz="900" dirty="0"/>
          </a:p>
        </p:txBody>
      </p:sp>
      <p:sp>
        <p:nvSpPr>
          <p:cNvPr id="13" name="Text 7"/>
          <p:cNvSpPr/>
          <p:nvPr/>
        </p:nvSpPr>
        <p:spPr>
          <a:xfrm>
            <a:off x="1189462" y="2000250"/>
            <a:ext cx="31968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Linux com Node.js 16+ instalado, mínimo 4GB RAM, 2 vCPUs</a:t>
            </a:r>
            <a:endParaRPr lang="en-US" sz="788" dirty="0"/>
          </a:p>
        </p:txBody>
      </p:sp>
      <p:sp>
        <p:nvSpPr>
          <p:cNvPr id="14" name="Shape 8"/>
          <p:cNvSpPr/>
          <p:nvPr/>
        </p:nvSpPr>
        <p:spPr>
          <a:xfrm>
            <a:off x="685800" y="2543175"/>
            <a:ext cx="3771900" cy="7715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5" name="Shape 9"/>
          <p:cNvSpPr/>
          <p:nvPr/>
        </p:nvSpPr>
        <p:spPr>
          <a:xfrm>
            <a:off x="828675" y="2714625"/>
            <a:ext cx="281313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11" y="2800350"/>
            <a:ext cx="100013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195713" y="2686050"/>
            <a:ext cx="319054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</a:t>
            </a:r>
            <a:endParaRPr lang="en-US" sz="900" dirty="0"/>
          </a:p>
        </p:txBody>
      </p:sp>
      <p:sp>
        <p:nvSpPr>
          <p:cNvPr id="18" name="Text 11"/>
          <p:cNvSpPr/>
          <p:nvPr/>
        </p:nvSpPr>
        <p:spPr>
          <a:xfrm>
            <a:off x="1195713" y="2886075"/>
            <a:ext cx="319054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13+ ou MySQL 8+, com backup automático configurado</a:t>
            </a:r>
            <a:endParaRPr lang="en-US" sz="788" dirty="0"/>
          </a:p>
        </p:txBody>
      </p:sp>
      <p:sp>
        <p:nvSpPr>
          <p:cNvPr id="19" name="Shape 12"/>
          <p:cNvSpPr/>
          <p:nvPr/>
        </p:nvSpPr>
        <p:spPr>
          <a:xfrm>
            <a:off x="685800" y="3429000"/>
            <a:ext cx="3771900" cy="6286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0" name="Shape 13"/>
          <p:cNvSpPr/>
          <p:nvPr/>
        </p:nvSpPr>
        <p:spPr>
          <a:xfrm>
            <a:off x="828675" y="3600450"/>
            <a:ext cx="285750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13" y="3686175"/>
            <a:ext cx="142875" cy="1143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1200150" y="3571875"/>
            <a:ext cx="2655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Rede</a:t>
            </a:r>
            <a:endParaRPr lang="en-US" sz="900" dirty="0"/>
          </a:p>
        </p:txBody>
      </p:sp>
      <p:sp>
        <p:nvSpPr>
          <p:cNvPr id="23" name="Text 15"/>
          <p:cNvSpPr/>
          <p:nvPr/>
        </p:nvSpPr>
        <p:spPr>
          <a:xfrm>
            <a:off x="1200150" y="3771900"/>
            <a:ext cx="2655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Domínio dedicado, certificado SSL, firewall configurado</a:t>
            </a:r>
            <a:endParaRPr lang="en-US" sz="788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1285875"/>
            <a:ext cx="214313" cy="17145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986338" y="1257300"/>
            <a:ext cx="21189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Opções de Hospedagem</a:t>
            </a:r>
            <a:endParaRPr lang="en-US" sz="1350" dirty="0"/>
          </a:p>
        </p:txBody>
      </p:sp>
      <p:sp>
        <p:nvSpPr>
          <p:cNvPr id="26" name="Shape 17"/>
          <p:cNvSpPr/>
          <p:nvPr/>
        </p:nvSpPr>
        <p:spPr>
          <a:xfrm>
            <a:off x="4686300" y="1657350"/>
            <a:ext cx="3771900" cy="77152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27" name="Shape 18"/>
          <p:cNvSpPr/>
          <p:nvPr/>
        </p:nvSpPr>
        <p:spPr>
          <a:xfrm>
            <a:off x="4829175" y="1828800"/>
            <a:ext cx="233623" cy="285750"/>
          </a:xfrm>
          <a:prstGeom prst="roundRect">
            <a:avLst/>
          </a:prstGeom>
          <a:solidFill>
            <a:srgbClr val="D1FAE5"/>
          </a:solidFill>
          <a:ln/>
        </p:spPr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4549" y="1914525"/>
            <a:ext cx="142875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148523" y="1800225"/>
            <a:ext cx="323824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</a:t>
            </a:r>
            <a:endParaRPr lang="en-US" sz="900" dirty="0"/>
          </a:p>
        </p:txBody>
      </p:sp>
      <p:sp>
        <p:nvSpPr>
          <p:cNvPr id="30" name="Text 20"/>
          <p:cNvSpPr/>
          <p:nvPr/>
        </p:nvSpPr>
        <p:spPr>
          <a:xfrm>
            <a:off x="5148523" y="2000250"/>
            <a:ext cx="323824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EC2 para backend, RDS para banco de dados, S3 para armazenamento de arquivos</a:t>
            </a:r>
            <a:endParaRPr lang="en-US" sz="788" dirty="0"/>
          </a:p>
        </p:txBody>
      </p:sp>
      <p:sp>
        <p:nvSpPr>
          <p:cNvPr id="31" name="Shape 21"/>
          <p:cNvSpPr/>
          <p:nvPr/>
        </p:nvSpPr>
        <p:spPr>
          <a:xfrm>
            <a:off x="4686300" y="2543175"/>
            <a:ext cx="3771900" cy="77152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2" name="Shape 22"/>
          <p:cNvSpPr/>
          <p:nvPr/>
        </p:nvSpPr>
        <p:spPr>
          <a:xfrm>
            <a:off x="4829175" y="2714625"/>
            <a:ext cx="236832" cy="285750"/>
          </a:xfrm>
          <a:prstGeom prst="roundRect">
            <a:avLst/>
          </a:prstGeom>
          <a:solidFill>
            <a:srgbClr val="D1FAE5"/>
          </a:solidFill>
          <a:ln/>
        </p:spPr>
      </p:sp>
      <p:pic>
        <p:nvPicPr>
          <p:cNvPr id="3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0427" y="2800350"/>
            <a:ext cx="114300" cy="11430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5151732" y="2686050"/>
            <a:ext cx="323503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Dedicado</a:t>
            </a:r>
            <a:endParaRPr lang="en-US" sz="900" dirty="0"/>
          </a:p>
        </p:txBody>
      </p:sp>
      <p:sp>
        <p:nvSpPr>
          <p:cNvPr id="35" name="Text 24"/>
          <p:cNvSpPr/>
          <p:nvPr/>
        </p:nvSpPr>
        <p:spPr>
          <a:xfrm>
            <a:off x="5151732" y="2886075"/>
            <a:ext cx="323503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na infraestrutura interna da NIMO ENERGIA, com acesso externo seguro</a:t>
            </a:r>
            <a:endParaRPr lang="en-US" sz="788" dirty="0"/>
          </a:p>
        </p:txBody>
      </p:sp>
      <p:sp>
        <p:nvSpPr>
          <p:cNvPr id="36" name="Shape 25"/>
          <p:cNvSpPr/>
          <p:nvPr/>
        </p:nvSpPr>
        <p:spPr>
          <a:xfrm>
            <a:off x="4686300" y="3429000"/>
            <a:ext cx="3771900" cy="6286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7" name="Shape 26"/>
          <p:cNvSpPr/>
          <p:nvPr/>
        </p:nvSpPr>
        <p:spPr>
          <a:xfrm>
            <a:off x="4829175" y="3600450"/>
            <a:ext cx="285750" cy="28575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3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0613" y="3686175"/>
            <a:ext cx="142875" cy="114300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5200650" y="3571875"/>
            <a:ext cx="306503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Plataformas PaaS</a:t>
            </a:r>
            <a:endParaRPr lang="en-US" sz="900" dirty="0"/>
          </a:p>
        </p:txBody>
      </p:sp>
      <p:sp>
        <p:nvSpPr>
          <p:cNvPr id="40" name="Text 28"/>
          <p:cNvSpPr/>
          <p:nvPr/>
        </p:nvSpPr>
        <p:spPr>
          <a:xfrm>
            <a:off x="5200650" y="3771900"/>
            <a:ext cx="306503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Heroku, Digital Ocean ou Railway para implantação simplificada</a:t>
            </a:r>
            <a:endParaRPr lang="en-US" sz="788" dirty="0"/>
          </a:p>
        </p:txBody>
      </p:sp>
      <p:pic>
        <p:nvPicPr>
          <p:cNvPr id="41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4314825"/>
            <a:ext cx="171450" cy="171450"/>
          </a:xfrm>
          <a:prstGeom prst="rect">
            <a:avLst/>
          </a:prstGeom>
        </p:spPr>
      </p:pic>
      <p:sp>
        <p:nvSpPr>
          <p:cNvPr id="42" name="Text 29"/>
          <p:cNvSpPr/>
          <p:nvPr/>
        </p:nvSpPr>
        <p:spPr>
          <a:xfrm>
            <a:off x="942975" y="4286250"/>
            <a:ext cx="250380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Considerações de Segurança</a:t>
            </a:r>
            <a:endParaRPr lang="en-US" sz="1350" dirty="0"/>
          </a:p>
        </p:txBody>
      </p:sp>
      <p:sp>
        <p:nvSpPr>
          <p:cNvPr id="43" name="Shape 30"/>
          <p:cNvSpPr/>
          <p:nvPr/>
        </p:nvSpPr>
        <p:spPr>
          <a:xfrm>
            <a:off x="685800" y="4686300"/>
            <a:ext cx="2514600" cy="828675"/>
          </a:xfrm>
          <a:prstGeom prst="rect">
            <a:avLst/>
          </a:prstGeom>
          <a:solidFill>
            <a:srgbClr val="FEF2F2"/>
          </a:solidFill>
          <a:ln/>
        </p:spPr>
      </p:sp>
      <p:pic>
        <p:nvPicPr>
          <p:cNvPr id="44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" y="4857750"/>
            <a:ext cx="100013" cy="114300"/>
          </a:xfrm>
          <a:prstGeom prst="rect">
            <a:avLst/>
          </a:prstGeom>
        </p:spPr>
      </p:pic>
      <p:sp>
        <p:nvSpPr>
          <p:cNvPr id="45" name="Text 31"/>
          <p:cNvSpPr/>
          <p:nvPr/>
        </p:nvSpPr>
        <p:spPr>
          <a:xfrm>
            <a:off x="985838" y="4829175"/>
            <a:ext cx="11321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Proteção de Dados</a:t>
            </a:r>
            <a:endParaRPr lang="en-US" sz="900" dirty="0"/>
          </a:p>
        </p:txBody>
      </p:sp>
      <p:sp>
        <p:nvSpPr>
          <p:cNvPr id="46" name="Text 32"/>
          <p:cNvSpPr/>
          <p:nvPr/>
        </p:nvSpPr>
        <p:spPr>
          <a:xfrm>
            <a:off x="828675" y="5086350"/>
            <a:ext cx="23002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Criptografia em trânsito (HTTPS) e em repouso para dados sensíveis</a:t>
            </a:r>
            <a:endParaRPr lang="en-US" sz="788" dirty="0"/>
          </a:p>
        </p:txBody>
      </p:sp>
      <p:sp>
        <p:nvSpPr>
          <p:cNvPr id="47" name="Shape 33"/>
          <p:cNvSpPr/>
          <p:nvPr/>
        </p:nvSpPr>
        <p:spPr>
          <a:xfrm>
            <a:off x="3314700" y="4686300"/>
            <a:ext cx="2514600" cy="828675"/>
          </a:xfrm>
          <a:prstGeom prst="rect">
            <a:avLst/>
          </a:prstGeom>
          <a:solidFill>
            <a:srgbClr val="FEF2F2"/>
          </a:solidFill>
          <a:ln/>
        </p:spPr>
      </p:sp>
      <p:pic>
        <p:nvPicPr>
          <p:cNvPr id="4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7575" y="4857750"/>
            <a:ext cx="142875" cy="114300"/>
          </a:xfrm>
          <a:prstGeom prst="rect">
            <a:avLst/>
          </a:prstGeom>
        </p:spPr>
      </p:pic>
      <p:sp>
        <p:nvSpPr>
          <p:cNvPr id="49" name="Text 34"/>
          <p:cNvSpPr/>
          <p:nvPr/>
        </p:nvSpPr>
        <p:spPr>
          <a:xfrm>
            <a:off x="3657600" y="4829175"/>
            <a:ext cx="8284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Autenticação</a:t>
            </a:r>
            <a:endParaRPr lang="en-US" sz="900" dirty="0"/>
          </a:p>
        </p:txBody>
      </p:sp>
      <p:sp>
        <p:nvSpPr>
          <p:cNvPr id="50" name="Text 35"/>
          <p:cNvSpPr/>
          <p:nvPr/>
        </p:nvSpPr>
        <p:spPr>
          <a:xfrm>
            <a:off x="3457575" y="5086350"/>
            <a:ext cx="23002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2FA e políticas de senha fortes</a:t>
            </a:r>
            <a:endParaRPr lang="en-US" sz="788" dirty="0"/>
          </a:p>
        </p:txBody>
      </p:sp>
      <p:sp>
        <p:nvSpPr>
          <p:cNvPr id="51" name="Shape 36"/>
          <p:cNvSpPr/>
          <p:nvPr/>
        </p:nvSpPr>
        <p:spPr>
          <a:xfrm>
            <a:off x="5943600" y="4686300"/>
            <a:ext cx="2514600" cy="828675"/>
          </a:xfrm>
          <a:prstGeom prst="rect">
            <a:avLst/>
          </a:prstGeom>
          <a:solidFill>
            <a:srgbClr val="FEF2F2"/>
          </a:solidFill>
          <a:ln/>
        </p:spPr>
      </p:sp>
      <p:pic>
        <p:nvPicPr>
          <p:cNvPr id="52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6475" y="4857750"/>
            <a:ext cx="114300" cy="114300"/>
          </a:xfrm>
          <a:prstGeom prst="rect">
            <a:avLst/>
          </a:prstGeom>
        </p:spPr>
      </p:pic>
      <p:sp>
        <p:nvSpPr>
          <p:cNvPr id="53" name="Text 37"/>
          <p:cNvSpPr/>
          <p:nvPr/>
        </p:nvSpPr>
        <p:spPr>
          <a:xfrm>
            <a:off x="6257925" y="4829175"/>
            <a:ext cx="4943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Backup</a:t>
            </a:r>
            <a:endParaRPr lang="en-US" sz="900" dirty="0"/>
          </a:p>
        </p:txBody>
      </p:sp>
      <p:sp>
        <p:nvSpPr>
          <p:cNvPr id="54" name="Text 38"/>
          <p:cNvSpPr/>
          <p:nvPr/>
        </p:nvSpPr>
        <p:spPr>
          <a:xfrm>
            <a:off x="6086475" y="5086350"/>
            <a:ext cx="23002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Rotina diária de backup com retenção de 30 dias</a:t>
            </a:r>
            <a:endParaRPr lang="en-US" sz="788" dirty="0"/>
          </a:p>
        </p:txBody>
      </p:sp>
      <p:sp>
        <p:nvSpPr>
          <p:cNvPr id="55" name="Shape 39"/>
          <p:cNvSpPr/>
          <p:nvPr/>
        </p:nvSpPr>
        <p:spPr>
          <a:xfrm>
            <a:off x="685800" y="5743575"/>
            <a:ext cx="7772400" cy="120015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5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7250" y="6000750"/>
            <a:ext cx="85725" cy="114300"/>
          </a:xfrm>
          <a:prstGeom prst="rect">
            <a:avLst/>
          </a:prstGeom>
        </p:spPr>
      </p:pic>
      <p:sp>
        <p:nvSpPr>
          <p:cNvPr id="57" name="Text 40"/>
          <p:cNvSpPr/>
          <p:nvPr/>
        </p:nvSpPr>
        <p:spPr>
          <a:xfrm>
            <a:off x="1000125" y="5972175"/>
            <a:ext cx="138898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Estimativa de Recursos</a:t>
            </a:r>
            <a:endParaRPr lang="en-US" sz="900" dirty="0"/>
          </a:p>
        </p:txBody>
      </p:sp>
      <p:pic>
        <p:nvPicPr>
          <p:cNvPr id="58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46907" y="5915025"/>
            <a:ext cx="439843" cy="285750"/>
          </a:xfrm>
          <a:prstGeom prst="rect">
            <a:avLst/>
          </a:prstGeom>
        </p:spPr>
      </p:pic>
      <p:sp>
        <p:nvSpPr>
          <p:cNvPr id="59" name="Shape 41"/>
          <p:cNvSpPr/>
          <p:nvPr/>
        </p:nvSpPr>
        <p:spPr>
          <a:xfrm>
            <a:off x="857250" y="6315075"/>
            <a:ext cx="2400300" cy="4572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0" name="Text 42"/>
          <p:cNvSpPr/>
          <p:nvPr/>
        </p:nvSpPr>
        <p:spPr>
          <a:xfrm>
            <a:off x="942975" y="6400800"/>
            <a:ext cx="23002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Infraestrutura</a:t>
            </a:r>
            <a:endParaRPr lang="en-US" sz="788" dirty="0"/>
          </a:p>
        </p:txBody>
      </p:sp>
      <p:sp>
        <p:nvSpPr>
          <p:cNvPr id="61" name="Text 43"/>
          <p:cNvSpPr/>
          <p:nvPr/>
        </p:nvSpPr>
        <p:spPr>
          <a:xfrm>
            <a:off x="942975" y="6543675"/>
            <a:ext cx="23002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R$ 500-1.000/mês</a:t>
            </a:r>
            <a:endParaRPr lang="en-US" sz="788" dirty="0"/>
          </a:p>
        </p:txBody>
      </p:sp>
      <p:sp>
        <p:nvSpPr>
          <p:cNvPr id="62" name="Shape 44"/>
          <p:cNvSpPr/>
          <p:nvPr/>
        </p:nvSpPr>
        <p:spPr>
          <a:xfrm>
            <a:off x="3371850" y="6315075"/>
            <a:ext cx="2400300" cy="4572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3" name="Text 45"/>
          <p:cNvSpPr/>
          <p:nvPr/>
        </p:nvSpPr>
        <p:spPr>
          <a:xfrm>
            <a:off x="3457575" y="6400800"/>
            <a:ext cx="23002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Manutenção</a:t>
            </a:r>
            <a:endParaRPr lang="en-US" sz="788" dirty="0"/>
          </a:p>
        </p:txBody>
      </p:sp>
      <p:sp>
        <p:nvSpPr>
          <p:cNvPr id="64" name="Text 46"/>
          <p:cNvSpPr/>
          <p:nvPr/>
        </p:nvSpPr>
        <p:spPr>
          <a:xfrm>
            <a:off x="3457575" y="6543675"/>
            <a:ext cx="23002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10-15 horas/mês</a:t>
            </a:r>
            <a:endParaRPr lang="en-US" sz="788" dirty="0"/>
          </a:p>
        </p:txBody>
      </p:sp>
      <p:sp>
        <p:nvSpPr>
          <p:cNvPr id="65" name="Shape 47"/>
          <p:cNvSpPr/>
          <p:nvPr/>
        </p:nvSpPr>
        <p:spPr>
          <a:xfrm>
            <a:off x="5886450" y="6315075"/>
            <a:ext cx="2400300" cy="4572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6" name="Text 48"/>
          <p:cNvSpPr/>
          <p:nvPr/>
        </p:nvSpPr>
        <p:spPr>
          <a:xfrm>
            <a:off x="5972175" y="6400800"/>
            <a:ext cx="23002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Tempo de Implantação</a:t>
            </a:r>
            <a:endParaRPr lang="en-US" sz="788" dirty="0"/>
          </a:p>
        </p:txBody>
      </p:sp>
      <p:sp>
        <p:nvSpPr>
          <p:cNvPr id="67" name="Text 49"/>
          <p:cNvSpPr/>
          <p:nvPr/>
        </p:nvSpPr>
        <p:spPr>
          <a:xfrm>
            <a:off x="5972175" y="6543675"/>
            <a:ext cx="23002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2-3 semanas</a:t>
            </a:r>
            <a:endParaRPr lang="en-US" sz="78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0297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28625"/>
            <a:ext cx="2120159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428625"/>
            <a:ext cx="2191596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 Passos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29" y="342900"/>
            <a:ext cx="703771" cy="4572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57200" y="1028700"/>
            <a:ext cx="8229600" cy="7658100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5875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42975" y="1257300"/>
            <a:ext cx="126885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Plano de Ação</a:t>
            </a:r>
            <a:endParaRPr lang="en-US" sz="1350" dirty="0"/>
          </a:p>
        </p:txBody>
      </p:sp>
      <p:sp>
        <p:nvSpPr>
          <p:cNvPr id="9" name="Shape 4"/>
          <p:cNvSpPr/>
          <p:nvPr/>
        </p:nvSpPr>
        <p:spPr>
          <a:xfrm>
            <a:off x="685800" y="1657350"/>
            <a:ext cx="7772400" cy="8572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0" name="Shape 5"/>
          <p:cNvSpPr/>
          <p:nvPr/>
        </p:nvSpPr>
        <p:spPr>
          <a:xfrm>
            <a:off x="828675" y="1800225"/>
            <a:ext cx="228600" cy="228600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1" name="Text 6"/>
          <p:cNvSpPr/>
          <p:nvPr/>
        </p:nvSpPr>
        <p:spPr>
          <a:xfrm>
            <a:off x="828675" y="1800225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171575" y="1800225"/>
            <a:ext cx="476700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Revisão Técnica do Código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1171575" y="2000250"/>
            <a:ext cx="476700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detalhada pela equipe de TI para validar arquitetura, segurança e boas práticas.</a:t>
            </a:r>
            <a:endParaRPr lang="en-US" sz="90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2250281"/>
            <a:ext cx="100013" cy="10001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300163" y="2228850"/>
            <a:ext cx="10631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Estimativa: 1 semana</a:t>
            </a:r>
            <a:endParaRPr lang="en-US" sz="788" dirty="0"/>
          </a:p>
        </p:txBody>
      </p:sp>
      <p:sp>
        <p:nvSpPr>
          <p:cNvPr id="16" name="Shape 10"/>
          <p:cNvSpPr/>
          <p:nvPr/>
        </p:nvSpPr>
        <p:spPr>
          <a:xfrm>
            <a:off x="685800" y="2657475"/>
            <a:ext cx="7772400" cy="8572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7" name="Shape 11"/>
          <p:cNvSpPr/>
          <p:nvPr/>
        </p:nvSpPr>
        <p:spPr>
          <a:xfrm>
            <a:off x="828675" y="2800350"/>
            <a:ext cx="228600" cy="228600"/>
          </a:xfrm>
          <a:prstGeom prst="ellipse">
            <a:avLst/>
          </a:prstGeom>
          <a:solidFill>
            <a:srgbClr val="10B981"/>
          </a:solidFill>
          <a:ln/>
        </p:spPr>
      </p:sp>
      <p:sp>
        <p:nvSpPr>
          <p:cNvPr id="18" name="Text 12"/>
          <p:cNvSpPr/>
          <p:nvPr/>
        </p:nvSpPr>
        <p:spPr>
          <a:xfrm>
            <a:off x="828675" y="28003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1171575" y="2800350"/>
            <a:ext cx="455073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Adaptações para Integração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1171575" y="3000375"/>
            <a:ext cx="455073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Modificações necessárias para integrar com sistemas existentes da NIMO ENERGIA.</a:t>
            </a:r>
            <a:endParaRPr lang="en-US" sz="900" dirty="0"/>
          </a:p>
        </p:txBody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575" y="3250406"/>
            <a:ext cx="100013" cy="100013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1300163" y="3228975"/>
            <a:ext cx="12004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Estimativa: 2-3 semanas</a:t>
            </a:r>
            <a:endParaRPr lang="en-US" sz="788" dirty="0"/>
          </a:p>
        </p:txBody>
      </p:sp>
      <p:sp>
        <p:nvSpPr>
          <p:cNvPr id="23" name="Shape 16"/>
          <p:cNvSpPr/>
          <p:nvPr/>
        </p:nvSpPr>
        <p:spPr>
          <a:xfrm>
            <a:off x="685800" y="3657600"/>
            <a:ext cx="7772400" cy="85725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24" name="Shape 17"/>
          <p:cNvSpPr/>
          <p:nvPr/>
        </p:nvSpPr>
        <p:spPr>
          <a:xfrm>
            <a:off x="828675" y="3800475"/>
            <a:ext cx="228600" cy="228600"/>
          </a:xfrm>
          <a:prstGeom prst="ellipse">
            <a:avLst/>
          </a:prstGeom>
          <a:solidFill>
            <a:srgbClr val="8B5CF6"/>
          </a:solidFill>
          <a:ln/>
        </p:spPr>
      </p:sp>
      <p:sp>
        <p:nvSpPr>
          <p:cNvPr id="25" name="Text 18"/>
          <p:cNvSpPr/>
          <p:nvPr/>
        </p:nvSpPr>
        <p:spPr>
          <a:xfrm>
            <a:off x="828675" y="3800475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26" name="Text 19"/>
          <p:cNvSpPr/>
          <p:nvPr/>
        </p:nvSpPr>
        <p:spPr>
          <a:xfrm>
            <a:off x="1171575" y="3800475"/>
            <a:ext cx="410966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Preparação do Ambiente de Produção</a:t>
            </a:r>
            <a:endParaRPr lang="en-US" sz="900" dirty="0"/>
          </a:p>
        </p:txBody>
      </p:sp>
      <p:sp>
        <p:nvSpPr>
          <p:cNvPr id="27" name="Text 20"/>
          <p:cNvSpPr/>
          <p:nvPr/>
        </p:nvSpPr>
        <p:spPr>
          <a:xfrm>
            <a:off x="1171575" y="4000500"/>
            <a:ext cx="410966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Configuração de servidores, banco de dados e infraestrutura de segurança.</a:t>
            </a:r>
            <a:endParaRPr lang="en-US" sz="900" dirty="0"/>
          </a:p>
        </p:txBody>
      </p:sp>
      <p:pic>
        <p:nvPicPr>
          <p:cNvPr id="2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575" y="4250531"/>
            <a:ext cx="100013" cy="100013"/>
          </a:xfrm>
          <a:prstGeom prst="rect">
            <a:avLst/>
          </a:prstGeom>
        </p:spPr>
      </p:pic>
      <p:sp>
        <p:nvSpPr>
          <p:cNvPr id="29" name="Text 21"/>
          <p:cNvSpPr/>
          <p:nvPr/>
        </p:nvSpPr>
        <p:spPr>
          <a:xfrm>
            <a:off x="1300163" y="4229100"/>
            <a:ext cx="12004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Estimativa: 1-2 semanas</a:t>
            </a:r>
            <a:endParaRPr lang="en-US" sz="788" dirty="0"/>
          </a:p>
        </p:txBody>
      </p:sp>
      <p:sp>
        <p:nvSpPr>
          <p:cNvPr id="30" name="Shape 22"/>
          <p:cNvSpPr/>
          <p:nvPr/>
        </p:nvSpPr>
        <p:spPr>
          <a:xfrm>
            <a:off x="685800" y="4657725"/>
            <a:ext cx="7772400" cy="8572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1" name="Shape 23"/>
          <p:cNvSpPr/>
          <p:nvPr/>
        </p:nvSpPr>
        <p:spPr>
          <a:xfrm>
            <a:off x="828675" y="4800600"/>
            <a:ext cx="228600" cy="228600"/>
          </a:xfrm>
          <a:prstGeom prst="ellipse">
            <a:avLst/>
          </a:prstGeom>
          <a:solidFill>
            <a:srgbClr val="F59E0B"/>
          </a:solidFill>
          <a:ln/>
        </p:spPr>
      </p:sp>
      <p:sp>
        <p:nvSpPr>
          <p:cNvPr id="32" name="Text 24"/>
          <p:cNvSpPr/>
          <p:nvPr/>
        </p:nvSpPr>
        <p:spPr>
          <a:xfrm>
            <a:off x="828675" y="480060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00" dirty="0"/>
          </a:p>
        </p:txBody>
      </p:sp>
      <p:sp>
        <p:nvSpPr>
          <p:cNvPr id="33" name="Text 25"/>
          <p:cNvSpPr/>
          <p:nvPr/>
        </p:nvSpPr>
        <p:spPr>
          <a:xfrm>
            <a:off x="1171575" y="4800600"/>
            <a:ext cx="459189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e Homologação</a:t>
            </a:r>
            <a:endParaRPr lang="en-US" sz="900" dirty="0"/>
          </a:p>
        </p:txBody>
      </p:sp>
      <p:sp>
        <p:nvSpPr>
          <p:cNvPr id="34" name="Text 26"/>
          <p:cNvSpPr/>
          <p:nvPr/>
        </p:nvSpPr>
        <p:spPr>
          <a:xfrm>
            <a:off x="1171575" y="5000625"/>
            <a:ext cx="459189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completa do sistema em ambiente de homologação antes do lançamento.</a:t>
            </a:r>
            <a:endParaRPr lang="en-US" sz="900" dirty="0"/>
          </a:p>
        </p:txBody>
      </p:sp>
      <p:pic>
        <p:nvPicPr>
          <p:cNvPr id="3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575" y="5250656"/>
            <a:ext cx="100013" cy="100013"/>
          </a:xfrm>
          <a:prstGeom prst="rect">
            <a:avLst/>
          </a:prstGeom>
        </p:spPr>
      </p:pic>
      <p:sp>
        <p:nvSpPr>
          <p:cNvPr id="36" name="Text 27"/>
          <p:cNvSpPr/>
          <p:nvPr/>
        </p:nvSpPr>
        <p:spPr>
          <a:xfrm>
            <a:off x="1300163" y="5229225"/>
            <a:ext cx="111107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Estimativa: 2 semanas</a:t>
            </a:r>
            <a:endParaRPr lang="en-US" sz="788" dirty="0"/>
          </a:p>
        </p:txBody>
      </p:sp>
      <p:sp>
        <p:nvSpPr>
          <p:cNvPr id="37" name="Shape 28"/>
          <p:cNvSpPr/>
          <p:nvPr/>
        </p:nvSpPr>
        <p:spPr>
          <a:xfrm>
            <a:off x="685800" y="5657850"/>
            <a:ext cx="7772400" cy="8572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38" name="Shape 29"/>
          <p:cNvSpPr/>
          <p:nvPr/>
        </p:nvSpPr>
        <p:spPr>
          <a:xfrm>
            <a:off x="828675" y="5800725"/>
            <a:ext cx="228600" cy="228600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39" name="Text 30"/>
          <p:cNvSpPr/>
          <p:nvPr/>
        </p:nvSpPr>
        <p:spPr>
          <a:xfrm>
            <a:off x="828675" y="5800725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00" dirty="0"/>
          </a:p>
        </p:txBody>
      </p:sp>
      <p:sp>
        <p:nvSpPr>
          <p:cNvPr id="40" name="Text 31"/>
          <p:cNvSpPr/>
          <p:nvPr/>
        </p:nvSpPr>
        <p:spPr>
          <a:xfrm>
            <a:off x="1171575" y="5800725"/>
            <a:ext cx="450502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Treinamento e Lançamento</a:t>
            </a:r>
            <a:endParaRPr lang="en-US" sz="900" dirty="0"/>
          </a:p>
        </p:txBody>
      </p:sp>
      <p:sp>
        <p:nvSpPr>
          <p:cNvPr id="41" name="Text 32"/>
          <p:cNvSpPr/>
          <p:nvPr/>
        </p:nvSpPr>
        <p:spPr>
          <a:xfrm>
            <a:off x="1171575" y="6000750"/>
            <a:ext cx="450502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Capacitação dos usuários internos e transportadoras parceiras, seguido do go-live.</a:t>
            </a:r>
            <a:endParaRPr lang="en-US" sz="900" dirty="0"/>
          </a:p>
        </p:txBody>
      </p:sp>
      <p:pic>
        <p:nvPicPr>
          <p:cNvPr id="4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575" y="6250781"/>
            <a:ext cx="100013" cy="100013"/>
          </a:xfrm>
          <a:prstGeom prst="rect">
            <a:avLst/>
          </a:prstGeom>
        </p:spPr>
      </p:pic>
      <p:sp>
        <p:nvSpPr>
          <p:cNvPr id="43" name="Text 33"/>
          <p:cNvSpPr/>
          <p:nvPr/>
        </p:nvSpPr>
        <p:spPr>
          <a:xfrm>
            <a:off x="1300163" y="6229350"/>
            <a:ext cx="10631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Estimativa: 1 semana</a:t>
            </a:r>
            <a:endParaRPr lang="en-US" sz="788" dirty="0"/>
          </a:p>
        </p:txBody>
      </p:sp>
      <p:sp>
        <p:nvSpPr>
          <p:cNvPr id="44" name="Shape 34"/>
          <p:cNvSpPr/>
          <p:nvPr/>
        </p:nvSpPr>
        <p:spPr>
          <a:xfrm>
            <a:off x="685800" y="6743700"/>
            <a:ext cx="7772400" cy="17145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45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250" y="6972300"/>
            <a:ext cx="100013" cy="114300"/>
          </a:xfrm>
          <a:prstGeom prst="rect">
            <a:avLst/>
          </a:prstGeom>
        </p:spPr>
      </p:pic>
      <p:sp>
        <p:nvSpPr>
          <p:cNvPr id="46" name="Text 35"/>
          <p:cNvSpPr/>
          <p:nvPr/>
        </p:nvSpPr>
        <p:spPr>
          <a:xfrm>
            <a:off x="1014413" y="6943725"/>
            <a:ext cx="134213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Estimado</a:t>
            </a:r>
            <a:endParaRPr lang="en-US" sz="900" dirty="0"/>
          </a:p>
        </p:txBody>
      </p:sp>
      <p:pic>
        <p:nvPicPr>
          <p:cNvPr id="47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4865" y="6915150"/>
            <a:ext cx="351885" cy="228600"/>
          </a:xfrm>
          <a:prstGeom prst="rect">
            <a:avLst/>
          </a:prstGeom>
        </p:spPr>
      </p:pic>
      <p:sp>
        <p:nvSpPr>
          <p:cNvPr id="48" name="Shape 36"/>
          <p:cNvSpPr/>
          <p:nvPr/>
        </p:nvSpPr>
        <p:spPr>
          <a:xfrm>
            <a:off x="857250" y="7258050"/>
            <a:ext cx="7429500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9" name="Text 37"/>
          <p:cNvSpPr/>
          <p:nvPr/>
        </p:nvSpPr>
        <p:spPr>
          <a:xfrm>
            <a:off x="971550" y="7372350"/>
            <a:ext cx="87164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Início do Projeto</a:t>
            </a:r>
            <a:endParaRPr lang="en-US" sz="788" dirty="0"/>
          </a:p>
        </p:txBody>
      </p:sp>
      <p:sp>
        <p:nvSpPr>
          <p:cNvPr id="50" name="Text 38"/>
          <p:cNvSpPr/>
          <p:nvPr/>
        </p:nvSpPr>
        <p:spPr>
          <a:xfrm>
            <a:off x="7748597" y="7372350"/>
            <a:ext cx="49529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Imediato</a:t>
            </a:r>
            <a:endParaRPr lang="en-US" sz="788" dirty="0"/>
          </a:p>
        </p:txBody>
      </p:sp>
      <p:sp>
        <p:nvSpPr>
          <p:cNvPr id="51" name="Text 39"/>
          <p:cNvSpPr/>
          <p:nvPr/>
        </p:nvSpPr>
        <p:spPr>
          <a:xfrm>
            <a:off x="971550" y="7572375"/>
            <a:ext cx="74582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 Total</a:t>
            </a:r>
            <a:endParaRPr lang="en-US" sz="788" dirty="0"/>
          </a:p>
        </p:txBody>
      </p:sp>
      <p:sp>
        <p:nvSpPr>
          <p:cNvPr id="52" name="Text 40"/>
          <p:cNvSpPr/>
          <p:nvPr/>
        </p:nvSpPr>
        <p:spPr>
          <a:xfrm>
            <a:off x="7580049" y="7572375"/>
            <a:ext cx="6638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7-9 semanas</a:t>
            </a:r>
            <a:endParaRPr lang="en-US" sz="788" dirty="0"/>
          </a:p>
        </p:txBody>
      </p:sp>
      <p:sp>
        <p:nvSpPr>
          <p:cNvPr id="53" name="Text 41"/>
          <p:cNvSpPr/>
          <p:nvPr/>
        </p:nvSpPr>
        <p:spPr>
          <a:xfrm>
            <a:off x="971550" y="7772400"/>
            <a:ext cx="10993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Lançamento Previsto</a:t>
            </a:r>
            <a:endParaRPr lang="en-US" sz="788" dirty="0"/>
          </a:p>
        </p:txBody>
      </p:sp>
      <p:sp>
        <p:nvSpPr>
          <p:cNvPr id="54" name="Text 42"/>
          <p:cNvSpPr/>
          <p:nvPr/>
        </p:nvSpPr>
        <p:spPr>
          <a:xfrm>
            <a:off x="7091288" y="7772400"/>
            <a:ext cx="11525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Agosto/Setembro 2025</a:t>
            </a:r>
            <a:endParaRPr lang="en-US" sz="788" dirty="0"/>
          </a:p>
        </p:txBody>
      </p:sp>
      <p:pic>
        <p:nvPicPr>
          <p:cNvPr id="5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3676" y="8165306"/>
            <a:ext cx="100013" cy="100013"/>
          </a:xfrm>
          <a:prstGeom prst="rect">
            <a:avLst/>
          </a:prstGeom>
        </p:spPr>
      </p:pic>
      <p:sp>
        <p:nvSpPr>
          <p:cNvPr id="56" name="Text 43"/>
          <p:cNvSpPr/>
          <p:nvPr/>
        </p:nvSpPr>
        <p:spPr>
          <a:xfrm>
            <a:off x="2842264" y="8147447"/>
            <a:ext cx="3659498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projeto está pronto para avançar assim que aprovado pela diretoria de TI.</a:t>
            </a:r>
            <a:endParaRPr lang="en-US" sz="78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885825"/>
            <a:ext cx="2514154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885825"/>
            <a:ext cx="258559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 e Solução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29" y="800100"/>
            <a:ext cx="703771" cy="4572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57200" y="1485900"/>
            <a:ext cx="3681654" cy="2857500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sp>
        <p:nvSpPr>
          <p:cNvPr id="7" name="Shape 3"/>
          <p:cNvSpPr/>
          <p:nvPr/>
        </p:nvSpPr>
        <p:spPr>
          <a:xfrm>
            <a:off x="457200" y="1485900"/>
            <a:ext cx="35719" cy="2857500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8" name="Shape 4"/>
          <p:cNvSpPr/>
          <p:nvPr/>
        </p:nvSpPr>
        <p:spPr>
          <a:xfrm>
            <a:off x="628650" y="1657350"/>
            <a:ext cx="342900" cy="342900"/>
          </a:xfrm>
          <a:prstGeom prst="ellipse">
            <a:avLst/>
          </a:prstGeom>
          <a:solidFill>
            <a:srgbClr val="FEE2E2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1757363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85850" y="1714500"/>
            <a:ext cx="107477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Problema</a:t>
            </a:r>
            <a:endParaRPr lang="en-US" sz="13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200275"/>
            <a:ext cx="85725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00100" y="2178844"/>
            <a:ext cx="10200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manual</a:t>
            </a:r>
            <a:endParaRPr lang="en-US" sz="900" dirty="0"/>
          </a:p>
        </p:txBody>
      </p:sp>
      <p:sp>
        <p:nvSpPr>
          <p:cNvPr id="13" name="Text 7"/>
          <p:cNvSpPr/>
          <p:nvPr/>
        </p:nvSpPr>
        <p:spPr>
          <a:xfrm>
            <a:off x="800100" y="2178844"/>
            <a:ext cx="3111829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cadastro e controle de documentos das transportadoras</a:t>
            </a:r>
            <a:endParaRPr lang="en-US" sz="9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657475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828675" y="2636044"/>
            <a:ext cx="1443289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ineficiente</a:t>
            </a:r>
            <a:endParaRPr lang="en-US" sz="900" dirty="0"/>
          </a:p>
        </p:txBody>
      </p:sp>
      <p:sp>
        <p:nvSpPr>
          <p:cNvPr id="16" name="Text 9"/>
          <p:cNvSpPr/>
          <p:nvPr/>
        </p:nvSpPr>
        <p:spPr>
          <a:xfrm>
            <a:off x="828675" y="2636044"/>
            <a:ext cx="2866569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via ligações, mensagens e emails</a:t>
            </a:r>
            <a:endParaRPr lang="en-US" sz="90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114675"/>
            <a:ext cx="114300" cy="114300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828675" y="3093244"/>
            <a:ext cx="7788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por</a:t>
            </a:r>
            <a:endParaRPr lang="en-US" sz="900" dirty="0"/>
          </a:p>
        </p:txBody>
      </p:sp>
      <p:sp>
        <p:nvSpPr>
          <p:cNvPr id="19" name="Text 11"/>
          <p:cNvSpPr/>
          <p:nvPr/>
        </p:nvSpPr>
        <p:spPr>
          <a:xfrm>
            <a:off x="1536102" y="3093244"/>
            <a:ext cx="5785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planilhas</a:t>
            </a:r>
            <a:endParaRPr lang="en-US" sz="900" dirty="0"/>
          </a:p>
        </p:txBody>
      </p:sp>
      <p:sp>
        <p:nvSpPr>
          <p:cNvPr id="20" name="Text 12"/>
          <p:cNvSpPr/>
          <p:nvPr/>
        </p:nvSpPr>
        <p:spPr>
          <a:xfrm>
            <a:off x="828675" y="3093244"/>
            <a:ext cx="2400691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 risco de erros e inconsistências</a:t>
            </a:r>
            <a:endParaRPr lang="en-US" sz="900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571875"/>
            <a:ext cx="114300" cy="11430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828675" y="3550444"/>
            <a:ext cx="10035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Tempo excessivo</a:t>
            </a:r>
            <a:endParaRPr lang="en-US" sz="900" dirty="0"/>
          </a:p>
        </p:txBody>
      </p:sp>
      <p:sp>
        <p:nvSpPr>
          <p:cNvPr id="23" name="Text 14"/>
          <p:cNvSpPr/>
          <p:nvPr/>
        </p:nvSpPr>
        <p:spPr>
          <a:xfrm>
            <a:off x="1760795" y="3550444"/>
            <a:ext cx="1857849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gasto em tarefas administrativas</a:t>
            </a:r>
            <a:endParaRPr lang="en-US" sz="900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3857625"/>
            <a:ext cx="142875" cy="114300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857250" y="3836194"/>
            <a:ext cx="117467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visibilidade</a:t>
            </a:r>
            <a:endParaRPr lang="en-US" sz="900" dirty="0"/>
          </a:p>
        </p:txBody>
      </p:sp>
      <p:sp>
        <p:nvSpPr>
          <p:cNvPr id="26" name="Text 16"/>
          <p:cNvSpPr/>
          <p:nvPr/>
        </p:nvSpPr>
        <p:spPr>
          <a:xfrm>
            <a:off x="857250" y="3836194"/>
            <a:ext cx="2824935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sobre status de documentos e vencimentos</a:t>
            </a:r>
            <a:endParaRPr lang="en-US" sz="900" dirty="0"/>
          </a:p>
        </p:txBody>
      </p:sp>
      <p:sp>
        <p:nvSpPr>
          <p:cNvPr id="27" name="Shape 17"/>
          <p:cNvSpPr/>
          <p:nvPr/>
        </p:nvSpPr>
        <p:spPr>
          <a:xfrm>
            <a:off x="4408350" y="1764506"/>
            <a:ext cx="327245" cy="14288"/>
          </a:xfrm>
          <a:prstGeom prst="rect">
            <a:avLst/>
          </a:prstGeom>
          <a:solidFill>
            <a:srgbClr val="2ECC71"/>
          </a:solidFill>
          <a:ln/>
        </p:spPr>
      </p:sp>
      <p:sp>
        <p:nvSpPr>
          <p:cNvPr id="28" name="Shape 18"/>
          <p:cNvSpPr/>
          <p:nvPr/>
        </p:nvSpPr>
        <p:spPr>
          <a:xfrm>
            <a:off x="5005118" y="1485900"/>
            <a:ext cx="3681654" cy="2857500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sp>
        <p:nvSpPr>
          <p:cNvPr id="29" name="Shape 19"/>
          <p:cNvSpPr/>
          <p:nvPr/>
        </p:nvSpPr>
        <p:spPr>
          <a:xfrm>
            <a:off x="5005118" y="1485900"/>
            <a:ext cx="35719" cy="2857500"/>
          </a:xfrm>
          <a:prstGeom prst="rect">
            <a:avLst/>
          </a:prstGeom>
          <a:solidFill>
            <a:srgbClr val="2ECC71"/>
          </a:solidFill>
          <a:ln/>
        </p:spPr>
      </p:sp>
      <p:sp>
        <p:nvSpPr>
          <p:cNvPr id="30" name="Shape 20"/>
          <p:cNvSpPr/>
          <p:nvPr/>
        </p:nvSpPr>
        <p:spPr>
          <a:xfrm>
            <a:off x="5176568" y="1657350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440" y="1757363"/>
            <a:ext cx="107156" cy="142875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5633768" y="1714500"/>
            <a:ext cx="89765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Solução</a:t>
            </a:r>
            <a:endParaRPr lang="en-US" sz="1350" dirty="0"/>
          </a:p>
        </p:txBody>
      </p:sp>
      <p:pic>
        <p:nvPicPr>
          <p:cNvPr id="3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6568" y="2200275"/>
            <a:ext cx="114300" cy="114300"/>
          </a:xfrm>
          <a:prstGeom prst="rect">
            <a:avLst/>
          </a:prstGeom>
        </p:spPr>
      </p:pic>
      <p:sp>
        <p:nvSpPr>
          <p:cNvPr id="34" name="Text 22"/>
          <p:cNvSpPr/>
          <p:nvPr/>
        </p:nvSpPr>
        <p:spPr>
          <a:xfrm>
            <a:off x="5376593" y="2178844"/>
            <a:ext cx="11267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Portal centralizado</a:t>
            </a:r>
            <a:endParaRPr lang="en-US" sz="900" dirty="0"/>
          </a:p>
        </p:txBody>
      </p:sp>
      <p:sp>
        <p:nvSpPr>
          <p:cNvPr id="35" name="Text 23"/>
          <p:cNvSpPr/>
          <p:nvPr/>
        </p:nvSpPr>
        <p:spPr>
          <a:xfrm>
            <a:off x="6431942" y="2178844"/>
            <a:ext cx="1604665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gestão de documentos</a:t>
            </a:r>
            <a:endParaRPr lang="en-US" sz="900" dirty="0"/>
          </a:p>
        </p:txBody>
      </p:sp>
      <p:pic>
        <p:nvPicPr>
          <p:cNvPr id="3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6568" y="2486025"/>
            <a:ext cx="114300" cy="114300"/>
          </a:xfrm>
          <a:prstGeom prst="rect">
            <a:avLst/>
          </a:prstGeom>
        </p:spPr>
      </p:pic>
      <p:sp>
        <p:nvSpPr>
          <p:cNvPr id="37" name="Text 24"/>
          <p:cNvSpPr/>
          <p:nvPr/>
        </p:nvSpPr>
        <p:spPr>
          <a:xfrm>
            <a:off x="5376593" y="2464594"/>
            <a:ext cx="11774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simplificado</a:t>
            </a:r>
            <a:endParaRPr lang="en-US" sz="900" dirty="0"/>
          </a:p>
        </p:txBody>
      </p:sp>
      <p:sp>
        <p:nvSpPr>
          <p:cNvPr id="38" name="Text 25"/>
          <p:cNvSpPr/>
          <p:nvPr/>
        </p:nvSpPr>
        <p:spPr>
          <a:xfrm>
            <a:off x="6482562" y="2464594"/>
            <a:ext cx="12193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 arrastar e soltar</a:t>
            </a:r>
            <a:endParaRPr lang="en-US" sz="900" dirty="0"/>
          </a:p>
        </p:txBody>
      </p:sp>
      <p:pic>
        <p:nvPicPr>
          <p:cNvPr id="3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6568" y="2771775"/>
            <a:ext cx="128588" cy="114300"/>
          </a:xfrm>
          <a:prstGeom prst="rect">
            <a:avLst/>
          </a:prstGeom>
        </p:spPr>
      </p:pic>
      <p:sp>
        <p:nvSpPr>
          <p:cNvPr id="40" name="Text 26"/>
          <p:cNvSpPr/>
          <p:nvPr/>
        </p:nvSpPr>
        <p:spPr>
          <a:xfrm>
            <a:off x="5390880" y="2750344"/>
            <a:ext cx="10348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visual</a:t>
            </a:r>
            <a:endParaRPr lang="en-US" sz="900" dirty="0"/>
          </a:p>
        </p:txBody>
      </p:sp>
      <p:sp>
        <p:nvSpPr>
          <p:cNvPr id="41" name="Text 27"/>
          <p:cNvSpPr/>
          <p:nvPr/>
        </p:nvSpPr>
        <p:spPr>
          <a:xfrm>
            <a:off x="6354338" y="2750344"/>
            <a:ext cx="1504094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 status em tempo real</a:t>
            </a:r>
            <a:endParaRPr lang="en-US" sz="900" dirty="0"/>
          </a:p>
        </p:txBody>
      </p:sp>
      <p:pic>
        <p:nvPicPr>
          <p:cNvPr id="42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6568" y="3057525"/>
            <a:ext cx="100013" cy="114300"/>
          </a:xfrm>
          <a:prstGeom prst="rect">
            <a:avLst/>
          </a:prstGeom>
        </p:spPr>
      </p:pic>
      <p:sp>
        <p:nvSpPr>
          <p:cNvPr id="43" name="Text 28"/>
          <p:cNvSpPr/>
          <p:nvPr/>
        </p:nvSpPr>
        <p:spPr>
          <a:xfrm>
            <a:off x="5362305" y="3036094"/>
            <a:ext cx="1485007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Notificações automáticas</a:t>
            </a:r>
            <a:endParaRPr lang="en-US" sz="900" dirty="0"/>
          </a:p>
        </p:txBody>
      </p:sp>
      <p:sp>
        <p:nvSpPr>
          <p:cNvPr id="44" name="Text 29"/>
          <p:cNvSpPr/>
          <p:nvPr/>
        </p:nvSpPr>
        <p:spPr>
          <a:xfrm>
            <a:off x="6775875" y="3036094"/>
            <a:ext cx="9503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vencimentos</a:t>
            </a:r>
            <a:endParaRPr lang="en-US" sz="900" dirty="0"/>
          </a:p>
        </p:txBody>
      </p:sp>
      <p:pic>
        <p:nvPicPr>
          <p:cNvPr id="4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76568" y="3343275"/>
            <a:ext cx="142875" cy="114300"/>
          </a:xfrm>
          <a:prstGeom prst="rect">
            <a:avLst/>
          </a:prstGeom>
        </p:spPr>
      </p:pic>
      <p:sp>
        <p:nvSpPr>
          <p:cNvPr id="46" name="Text 30"/>
          <p:cNvSpPr/>
          <p:nvPr/>
        </p:nvSpPr>
        <p:spPr>
          <a:xfrm>
            <a:off x="5405168" y="3321844"/>
            <a:ext cx="11836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Acesso diferenciado</a:t>
            </a:r>
            <a:endParaRPr lang="en-US" sz="900" dirty="0"/>
          </a:p>
        </p:txBody>
      </p:sp>
      <p:sp>
        <p:nvSpPr>
          <p:cNvPr id="47" name="Text 31"/>
          <p:cNvSpPr/>
          <p:nvPr/>
        </p:nvSpPr>
        <p:spPr>
          <a:xfrm>
            <a:off x="5405168" y="3321844"/>
            <a:ext cx="2460241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administradores e transportadoras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435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342900"/>
            <a:ext cx="8229600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3429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Visão Geral do Projeto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457200" y="857250"/>
            <a:ext cx="4000500" cy="2486025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7275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85825" y="1028700"/>
            <a:ext cx="8004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628650" y="1371600"/>
            <a:ext cx="372903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Automatizar o processo de cadastro e controle de documentos das transportadoras parceiras, </a:t>
            </a:r>
            <a:endParaRPr lang="en-US" sz="1013" dirty="0"/>
          </a:p>
          <a:p>
            <a:pPr indent="0" marL="0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eliminando processos manuais e aumentando a eficiência operacional.</a:t>
            </a:r>
            <a:endParaRPr lang="en-US" sz="1013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71700"/>
            <a:ext cx="214313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28688" y="2143125"/>
            <a:ext cx="111386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Público-alvo</a:t>
            </a:r>
            <a:endParaRPr lang="en-US" sz="1350" dirty="0"/>
          </a:p>
        </p:txBody>
      </p:sp>
      <p:sp>
        <p:nvSpPr>
          <p:cNvPr id="11" name="Shape 6"/>
          <p:cNvSpPr/>
          <p:nvPr/>
        </p:nvSpPr>
        <p:spPr>
          <a:xfrm>
            <a:off x="628650" y="2543175"/>
            <a:ext cx="57150" cy="57150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2" name="Text 7"/>
          <p:cNvSpPr/>
          <p:nvPr/>
        </p:nvSpPr>
        <p:spPr>
          <a:xfrm>
            <a:off x="742950" y="2493169"/>
            <a:ext cx="8904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Equipe interna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1561914" y="2493169"/>
            <a:ext cx="1854975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 distribuidora de combustíveis</a:t>
            </a:r>
            <a:endParaRPr lang="en-US" sz="900" dirty="0"/>
          </a:p>
        </p:txBody>
      </p:sp>
      <p:sp>
        <p:nvSpPr>
          <p:cNvPr id="14" name="Shape 9"/>
          <p:cNvSpPr/>
          <p:nvPr/>
        </p:nvSpPr>
        <p:spPr>
          <a:xfrm>
            <a:off x="628650" y="2800350"/>
            <a:ext cx="57150" cy="57150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5" name="Text 10"/>
          <p:cNvSpPr/>
          <p:nvPr/>
        </p:nvSpPr>
        <p:spPr>
          <a:xfrm>
            <a:off x="742950" y="2750344"/>
            <a:ext cx="1537692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Transportadoras parceiras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2209205" y="2750344"/>
            <a:ext cx="1763306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 realizam o transporte Spot</a:t>
            </a:r>
            <a:endParaRPr lang="en-US" sz="900" dirty="0"/>
          </a:p>
        </p:txBody>
      </p:sp>
      <p:sp>
        <p:nvSpPr>
          <p:cNvPr id="17" name="Shape 12"/>
          <p:cNvSpPr/>
          <p:nvPr/>
        </p:nvSpPr>
        <p:spPr>
          <a:xfrm>
            <a:off x="628650" y="3057525"/>
            <a:ext cx="57150" cy="57150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8" name="Text 13"/>
          <p:cNvSpPr/>
          <p:nvPr/>
        </p:nvSpPr>
        <p:spPr>
          <a:xfrm>
            <a:off x="742950" y="3007519"/>
            <a:ext cx="5637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Gestores</a:t>
            </a:r>
            <a:endParaRPr lang="en-US" sz="900" dirty="0"/>
          </a:p>
        </p:txBody>
      </p:sp>
      <p:sp>
        <p:nvSpPr>
          <p:cNvPr id="19" name="Text 14"/>
          <p:cNvSpPr/>
          <p:nvPr/>
        </p:nvSpPr>
        <p:spPr>
          <a:xfrm>
            <a:off x="1235255" y="3007519"/>
            <a:ext cx="2738875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 precisam de visibilidade sobre conformidade</a:t>
            </a:r>
            <a:endParaRPr lang="en-US" sz="900" dirty="0"/>
          </a:p>
        </p:txBody>
      </p:sp>
      <p:sp>
        <p:nvSpPr>
          <p:cNvPr id="20" name="Shape 15"/>
          <p:cNvSpPr/>
          <p:nvPr/>
        </p:nvSpPr>
        <p:spPr>
          <a:xfrm>
            <a:off x="4686300" y="857250"/>
            <a:ext cx="4000500" cy="2486025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057275"/>
            <a:ext cx="192881" cy="17145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5136356" y="1028700"/>
            <a:ext cx="235037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Funcionalidades</a:t>
            </a:r>
            <a:endParaRPr lang="en-US" sz="1350" dirty="0"/>
          </a:p>
        </p:txBody>
      </p:sp>
      <p:sp>
        <p:nvSpPr>
          <p:cNvPr id="23" name="Shape 17"/>
          <p:cNvSpPr/>
          <p:nvPr/>
        </p:nvSpPr>
        <p:spPr>
          <a:xfrm>
            <a:off x="4857750" y="1428750"/>
            <a:ext cx="320157" cy="428625"/>
          </a:xfrm>
          <a:prstGeom prst="rect">
            <a:avLst/>
          </a:prstGeom>
          <a:solidFill>
            <a:srgbClr val="E4E8F0"/>
          </a:solidFill>
          <a:ln/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518" y="1571625"/>
            <a:ext cx="178594" cy="142875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292207" y="1428750"/>
            <a:ext cx="140863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Cadastro</a:t>
            </a:r>
            <a:endParaRPr lang="en-US" sz="900" dirty="0"/>
          </a:p>
        </p:txBody>
      </p:sp>
      <p:sp>
        <p:nvSpPr>
          <p:cNvPr id="26" name="Text 19"/>
          <p:cNvSpPr/>
          <p:nvPr/>
        </p:nvSpPr>
        <p:spPr>
          <a:xfrm>
            <a:off x="5292207" y="1600200"/>
            <a:ext cx="140863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Registro completo de transportadoras</a:t>
            </a:r>
            <a:endParaRPr lang="en-US" sz="788" dirty="0"/>
          </a:p>
        </p:txBody>
      </p:sp>
      <p:sp>
        <p:nvSpPr>
          <p:cNvPr id="27" name="Shape 20"/>
          <p:cNvSpPr/>
          <p:nvPr/>
        </p:nvSpPr>
        <p:spPr>
          <a:xfrm>
            <a:off x="6743700" y="1428750"/>
            <a:ext cx="298447" cy="428625"/>
          </a:xfrm>
          <a:prstGeom prst="rect">
            <a:avLst/>
          </a:prstGeom>
          <a:solidFill>
            <a:srgbClr val="E4E8F0"/>
          </a:solidFill>
          <a:ln/>
        </p:spPr>
      </p:sp>
      <p:pic>
        <p:nvPicPr>
          <p:cNvPr id="2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331" y="1571625"/>
            <a:ext cx="107156" cy="142875"/>
          </a:xfrm>
          <a:prstGeom prst="rect">
            <a:avLst/>
          </a:prstGeom>
        </p:spPr>
      </p:pic>
      <p:sp>
        <p:nvSpPr>
          <p:cNvPr id="29" name="Text 21"/>
          <p:cNvSpPr/>
          <p:nvPr/>
        </p:nvSpPr>
        <p:spPr>
          <a:xfrm>
            <a:off x="7156447" y="1428750"/>
            <a:ext cx="143034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</a:t>
            </a:r>
            <a:endParaRPr lang="en-US" sz="900" dirty="0"/>
          </a:p>
        </p:txBody>
      </p:sp>
      <p:sp>
        <p:nvSpPr>
          <p:cNvPr id="30" name="Text 22"/>
          <p:cNvSpPr/>
          <p:nvPr/>
        </p:nvSpPr>
        <p:spPr>
          <a:xfrm>
            <a:off x="7156447" y="1600200"/>
            <a:ext cx="143034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Envio de documentos com drag-and-drop</a:t>
            </a:r>
            <a:endParaRPr lang="en-US" sz="788" dirty="0"/>
          </a:p>
        </p:txBody>
      </p:sp>
      <p:sp>
        <p:nvSpPr>
          <p:cNvPr id="31" name="Shape 23"/>
          <p:cNvSpPr/>
          <p:nvPr/>
        </p:nvSpPr>
        <p:spPr>
          <a:xfrm>
            <a:off x="4857750" y="2000250"/>
            <a:ext cx="360787" cy="428625"/>
          </a:xfrm>
          <a:prstGeom prst="rect">
            <a:avLst/>
          </a:prstGeom>
          <a:solidFill>
            <a:srgbClr val="E4E8F0"/>
          </a:solidFill>
          <a:ln/>
        </p:spPr>
      </p:sp>
      <p:pic>
        <p:nvPicPr>
          <p:cNvPr id="3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692" y="2143125"/>
            <a:ext cx="142875" cy="142875"/>
          </a:xfrm>
          <a:prstGeom prst="rect">
            <a:avLst/>
          </a:prstGeom>
        </p:spPr>
      </p:pic>
      <p:sp>
        <p:nvSpPr>
          <p:cNvPr id="33" name="Text 24"/>
          <p:cNvSpPr/>
          <p:nvPr/>
        </p:nvSpPr>
        <p:spPr>
          <a:xfrm>
            <a:off x="5332837" y="2000250"/>
            <a:ext cx="13680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</a:t>
            </a:r>
            <a:endParaRPr lang="en-US" sz="900" dirty="0"/>
          </a:p>
        </p:txBody>
      </p:sp>
      <p:sp>
        <p:nvSpPr>
          <p:cNvPr id="34" name="Text 25"/>
          <p:cNvSpPr/>
          <p:nvPr/>
        </p:nvSpPr>
        <p:spPr>
          <a:xfrm>
            <a:off x="5332837" y="2171700"/>
            <a:ext cx="1368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de status e métricas</a:t>
            </a:r>
            <a:endParaRPr lang="en-US" sz="788" dirty="0"/>
          </a:p>
        </p:txBody>
      </p:sp>
      <p:sp>
        <p:nvSpPr>
          <p:cNvPr id="35" name="Shape 26"/>
          <p:cNvSpPr/>
          <p:nvPr/>
        </p:nvSpPr>
        <p:spPr>
          <a:xfrm>
            <a:off x="6743700" y="2000250"/>
            <a:ext cx="428625" cy="428625"/>
          </a:xfrm>
          <a:prstGeom prst="rect">
            <a:avLst/>
          </a:prstGeom>
          <a:solidFill>
            <a:srgbClr val="E4E8F0"/>
          </a:solidFill>
          <a:ln/>
        </p:spPr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505" y="2143125"/>
            <a:ext cx="125016" cy="142875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7286625" y="2000250"/>
            <a:ext cx="11679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Notificações</a:t>
            </a:r>
            <a:endParaRPr lang="en-US" sz="900" dirty="0"/>
          </a:p>
        </p:txBody>
      </p:sp>
      <p:sp>
        <p:nvSpPr>
          <p:cNvPr id="38" name="Text 28"/>
          <p:cNvSpPr/>
          <p:nvPr/>
        </p:nvSpPr>
        <p:spPr>
          <a:xfrm>
            <a:off x="7286625" y="2171700"/>
            <a:ext cx="11679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Alertas de vencimentos</a:t>
            </a:r>
            <a:endParaRPr lang="en-US" sz="788" dirty="0"/>
          </a:p>
        </p:txBody>
      </p:sp>
      <p:sp>
        <p:nvSpPr>
          <p:cNvPr id="39" name="Shape 29"/>
          <p:cNvSpPr/>
          <p:nvPr/>
        </p:nvSpPr>
        <p:spPr>
          <a:xfrm>
            <a:off x="4857750" y="2571750"/>
            <a:ext cx="363020" cy="428625"/>
          </a:xfrm>
          <a:prstGeom prst="rect">
            <a:avLst/>
          </a:prstGeom>
          <a:solidFill>
            <a:srgbClr val="E4E8F0"/>
          </a:solidFill>
          <a:ln/>
        </p:spPr>
      </p:sp>
      <p:pic>
        <p:nvPicPr>
          <p:cNvPr id="4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7808" y="2714625"/>
            <a:ext cx="142875" cy="142875"/>
          </a:xfrm>
          <a:prstGeom prst="rect">
            <a:avLst/>
          </a:prstGeom>
        </p:spPr>
      </p:pic>
      <p:sp>
        <p:nvSpPr>
          <p:cNvPr id="41" name="Text 30"/>
          <p:cNvSpPr/>
          <p:nvPr/>
        </p:nvSpPr>
        <p:spPr>
          <a:xfrm>
            <a:off x="5335070" y="2571750"/>
            <a:ext cx="136576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Busca</a:t>
            </a:r>
            <a:endParaRPr lang="en-US" sz="900" dirty="0"/>
          </a:p>
        </p:txBody>
      </p:sp>
      <p:sp>
        <p:nvSpPr>
          <p:cNvPr id="42" name="Text 31"/>
          <p:cNvSpPr/>
          <p:nvPr/>
        </p:nvSpPr>
        <p:spPr>
          <a:xfrm>
            <a:off x="5335070" y="2743200"/>
            <a:ext cx="136576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Filtros e pesquisa em tempo real</a:t>
            </a:r>
            <a:endParaRPr lang="en-US" sz="788" dirty="0"/>
          </a:p>
        </p:txBody>
      </p:sp>
      <p:sp>
        <p:nvSpPr>
          <p:cNvPr id="43" name="Shape 32"/>
          <p:cNvSpPr/>
          <p:nvPr/>
        </p:nvSpPr>
        <p:spPr>
          <a:xfrm>
            <a:off x="6743700" y="2571750"/>
            <a:ext cx="399185" cy="428625"/>
          </a:xfrm>
          <a:prstGeom prst="rect">
            <a:avLst/>
          </a:prstGeom>
          <a:solidFill>
            <a:srgbClr val="E4E8F0"/>
          </a:solidFill>
          <a:ln/>
        </p:spPr>
      </p:sp>
      <p:pic>
        <p:nvPicPr>
          <p:cNvPr id="4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1841" y="2714625"/>
            <a:ext cx="142875" cy="142875"/>
          </a:xfrm>
          <a:prstGeom prst="rect">
            <a:avLst/>
          </a:prstGeom>
        </p:spPr>
      </p:pic>
      <p:sp>
        <p:nvSpPr>
          <p:cNvPr id="45" name="Text 33"/>
          <p:cNvSpPr/>
          <p:nvPr/>
        </p:nvSpPr>
        <p:spPr>
          <a:xfrm>
            <a:off x="7257185" y="2571750"/>
            <a:ext cx="132960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</a:t>
            </a:r>
            <a:endParaRPr lang="en-US" sz="900" dirty="0"/>
          </a:p>
        </p:txBody>
      </p:sp>
      <p:sp>
        <p:nvSpPr>
          <p:cNvPr id="46" name="Text 34"/>
          <p:cNvSpPr/>
          <p:nvPr/>
        </p:nvSpPr>
        <p:spPr>
          <a:xfrm>
            <a:off x="7257185" y="2743200"/>
            <a:ext cx="132960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acesso por perfil</a:t>
            </a:r>
            <a:endParaRPr lang="en-US" sz="788" dirty="0"/>
          </a:p>
        </p:txBody>
      </p:sp>
      <p:sp>
        <p:nvSpPr>
          <p:cNvPr id="47" name="Shape 35"/>
          <p:cNvSpPr/>
          <p:nvPr/>
        </p:nvSpPr>
        <p:spPr>
          <a:xfrm>
            <a:off x="457200" y="3571875"/>
            <a:ext cx="8229600" cy="1428750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48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3771900"/>
            <a:ext cx="171450" cy="171450"/>
          </a:xfrm>
          <a:prstGeom prst="rect">
            <a:avLst/>
          </a:prstGeom>
        </p:spPr>
      </p:pic>
      <p:sp>
        <p:nvSpPr>
          <p:cNvPr id="49" name="Text 36"/>
          <p:cNvSpPr/>
          <p:nvPr/>
        </p:nvSpPr>
        <p:spPr>
          <a:xfrm>
            <a:off x="885825" y="3743325"/>
            <a:ext cx="1865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 Esperados</a:t>
            </a:r>
            <a:endParaRPr lang="en-US" sz="1350" dirty="0"/>
          </a:p>
        </p:txBody>
      </p:sp>
      <p:sp>
        <p:nvSpPr>
          <p:cNvPr id="50" name="Shape 37"/>
          <p:cNvSpPr/>
          <p:nvPr/>
        </p:nvSpPr>
        <p:spPr>
          <a:xfrm>
            <a:off x="628650" y="4086225"/>
            <a:ext cx="2552691" cy="74295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51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950" y="4229100"/>
            <a:ext cx="128588" cy="114300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928688" y="4200525"/>
            <a:ext cx="59756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Eficiência</a:t>
            </a:r>
            <a:endParaRPr lang="en-US" sz="900" dirty="0"/>
          </a:p>
        </p:txBody>
      </p:sp>
      <p:sp>
        <p:nvSpPr>
          <p:cNvPr id="53" name="Text 39"/>
          <p:cNvSpPr/>
          <p:nvPr/>
        </p:nvSpPr>
        <p:spPr>
          <a:xfrm>
            <a:off x="742950" y="4429125"/>
            <a:ext cx="239552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70% no tempo de processamento de documentos</a:t>
            </a:r>
            <a:endParaRPr lang="en-US" sz="788" dirty="0"/>
          </a:p>
        </p:txBody>
      </p:sp>
      <p:sp>
        <p:nvSpPr>
          <p:cNvPr id="54" name="Shape 40"/>
          <p:cNvSpPr/>
          <p:nvPr/>
        </p:nvSpPr>
        <p:spPr>
          <a:xfrm>
            <a:off x="3295641" y="4086225"/>
            <a:ext cx="2552691" cy="742950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55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9941" y="4229100"/>
            <a:ext cx="114300" cy="114300"/>
          </a:xfrm>
          <a:prstGeom prst="rect">
            <a:avLst/>
          </a:prstGeom>
        </p:spPr>
      </p:pic>
      <p:sp>
        <p:nvSpPr>
          <p:cNvPr id="56" name="Text 41"/>
          <p:cNvSpPr/>
          <p:nvPr/>
        </p:nvSpPr>
        <p:spPr>
          <a:xfrm>
            <a:off x="3581391" y="4200525"/>
            <a:ext cx="8700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Conformidade</a:t>
            </a:r>
            <a:endParaRPr lang="en-US" sz="900" dirty="0"/>
          </a:p>
        </p:txBody>
      </p:sp>
      <p:sp>
        <p:nvSpPr>
          <p:cNvPr id="57" name="Text 42"/>
          <p:cNvSpPr/>
          <p:nvPr/>
        </p:nvSpPr>
        <p:spPr>
          <a:xfrm>
            <a:off x="3409941" y="4429125"/>
            <a:ext cx="23955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90% na taxa de documentos em dia</a:t>
            </a:r>
            <a:endParaRPr lang="en-US" sz="788" dirty="0"/>
          </a:p>
        </p:txBody>
      </p:sp>
      <p:sp>
        <p:nvSpPr>
          <p:cNvPr id="58" name="Shape 43"/>
          <p:cNvSpPr/>
          <p:nvPr/>
        </p:nvSpPr>
        <p:spPr>
          <a:xfrm>
            <a:off x="5962631" y="4086225"/>
            <a:ext cx="2552719" cy="742950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59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6931" y="4229100"/>
            <a:ext cx="142875" cy="114300"/>
          </a:xfrm>
          <a:prstGeom prst="rect">
            <a:avLst/>
          </a:prstGeom>
        </p:spPr>
      </p:pic>
      <p:sp>
        <p:nvSpPr>
          <p:cNvPr id="60" name="Text 44"/>
          <p:cNvSpPr/>
          <p:nvPr/>
        </p:nvSpPr>
        <p:spPr>
          <a:xfrm>
            <a:off x="6276956" y="4200525"/>
            <a:ext cx="97911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Relacionamento</a:t>
            </a:r>
            <a:endParaRPr lang="en-US" sz="900" dirty="0"/>
          </a:p>
        </p:txBody>
      </p:sp>
      <p:sp>
        <p:nvSpPr>
          <p:cNvPr id="61" name="Text 45"/>
          <p:cNvSpPr/>
          <p:nvPr/>
        </p:nvSpPr>
        <p:spPr>
          <a:xfrm>
            <a:off x="6076931" y="4429125"/>
            <a:ext cx="2395556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Melhoria na comunicação com transportadoras parceiras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9581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342900"/>
            <a:ext cx="8229600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3429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do Sistema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457200" y="857250"/>
            <a:ext cx="8229600" cy="6757988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14425"/>
            <a:ext cx="192881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64406" y="1085850"/>
            <a:ext cx="301078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do Portal NIMOENERGIA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685800" y="1485900"/>
            <a:ext cx="7772400" cy="1157288"/>
          </a:xfrm>
          <a:prstGeom prst="rect">
            <a:avLst/>
          </a:prstGeom>
          <a:solidFill>
            <a:srgbClr val="FFFFFF">
              <a:alpha val="70000"/>
            </a:srgbClr>
          </a:solidFill>
          <a:ln w="198">
            <a:solidFill>
              <a:srgbClr val="2980B9">
                <a:alpha val="30000"/>
              </a:srgbClr>
            </a:solidFill>
            <a:prstDash val="solid"/>
          </a:ln>
        </p:spPr>
      </p:sp>
      <p:sp>
        <p:nvSpPr>
          <p:cNvPr id="9" name="Shape 5"/>
          <p:cNvSpPr/>
          <p:nvPr/>
        </p:nvSpPr>
        <p:spPr>
          <a:xfrm>
            <a:off x="792956" y="1593056"/>
            <a:ext cx="285750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1678781"/>
            <a:ext cx="128588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64431" y="1635919"/>
            <a:ext cx="122844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(React)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1135856" y="1993106"/>
            <a:ext cx="2328863" cy="51435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38" y="2107406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221581" y="2278856"/>
            <a:ext cx="22288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Login/Cadastro</a:t>
            </a:r>
            <a:endParaRPr lang="en-US" sz="788" dirty="0"/>
          </a:p>
        </p:txBody>
      </p:sp>
      <p:sp>
        <p:nvSpPr>
          <p:cNvPr id="15" name="Shape 9"/>
          <p:cNvSpPr/>
          <p:nvPr/>
        </p:nvSpPr>
        <p:spPr>
          <a:xfrm>
            <a:off x="3579019" y="1993106"/>
            <a:ext cx="2328863" cy="51435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156" y="2107406"/>
            <a:ext cx="128588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3664744" y="2278856"/>
            <a:ext cx="22288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Admin</a:t>
            </a:r>
            <a:endParaRPr lang="en-US" sz="788" dirty="0"/>
          </a:p>
        </p:txBody>
      </p:sp>
      <p:sp>
        <p:nvSpPr>
          <p:cNvPr id="18" name="Shape 11"/>
          <p:cNvSpPr/>
          <p:nvPr/>
        </p:nvSpPr>
        <p:spPr>
          <a:xfrm>
            <a:off x="6022181" y="1993106"/>
            <a:ext cx="2328863" cy="51435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175" y="2107406"/>
            <a:ext cx="142875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107906" y="2278856"/>
            <a:ext cx="22288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Painel Transportadora</a:t>
            </a:r>
            <a:endParaRPr lang="en-US" sz="788" dirty="0"/>
          </a:p>
        </p:txBody>
      </p:sp>
      <p:sp>
        <p:nvSpPr>
          <p:cNvPr id="21" name="Shape 13"/>
          <p:cNvSpPr/>
          <p:nvPr/>
        </p:nvSpPr>
        <p:spPr>
          <a:xfrm>
            <a:off x="4343400" y="2786063"/>
            <a:ext cx="457200" cy="1428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2" name="Shape 14"/>
          <p:cNvSpPr/>
          <p:nvPr/>
        </p:nvSpPr>
        <p:spPr>
          <a:xfrm>
            <a:off x="685800" y="2971800"/>
            <a:ext cx="7772400" cy="1157288"/>
          </a:xfrm>
          <a:prstGeom prst="rect">
            <a:avLst/>
          </a:prstGeom>
          <a:solidFill>
            <a:srgbClr val="FFFFFF">
              <a:alpha val="70000"/>
            </a:srgbClr>
          </a:solidFill>
          <a:ln w="198">
            <a:solidFill>
              <a:srgbClr val="2980B9">
                <a:alpha val="30000"/>
              </a:srgbClr>
            </a:solidFill>
            <a:prstDash val="solid"/>
          </a:ln>
        </p:spPr>
      </p:sp>
      <p:sp>
        <p:nvSpPr>
          <p:cNvPr id="23" name="Shape 15"/>
          <p:cNvSpPr/>
          <p:nvPr/>
        </p:nvSpPr>
        <p:spPr>
          <a:xfrm>
            <a:off x="792956" y="3078956"/>
            <a:ext cx="285750" cy="28575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681" y="3164681"/>
            <a:ext cx="114300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1164431" y="3121819"/>
            <a:ext cx="191310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(Node.js/Express)</a:t>
            </a:r>
            <a:endParaRPr lang="en-US" sz="1125" dirty="0"/>
          </a:p>
        </p:txBody>
      </p:sp>
      <p:sp>
        <p:nvSpPr>
          <p:cNvPr id="26" name="Shape 17"/>
          <p:cNvSpPr/>
          <p:nvPr/>
        </p:nvSpPr>
        <p:spPr>
          <a:xfrm>
            <a:off x="1135856" y="3479006"/>
            <a:ext cx="1718072" cy="514350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7742" y="3593306"/>
            <a:ext cx="114300" cy="114300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1221581" y="3764756"/>
            <a:ext cx="161805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Autenticação</a:t>
            </a:r>
            <a:endParaRPr lang="en-US" sz="788" dirty="0"/>
          </a:p>
        </p:txBody>
      </p:sp>
      <p:sp>
        <p:nvSpPr>
          <p:cNvPr id="29" name="Shape 19"/>
          <p:cNvSpPr/>
          <p:nvPr/>
        </p:nvSpPr>
        <p:spPr>
          <a:xfrm>
            <a:off x="2968228" y="3479006"/>
            <a:ext cx="1718072" cy="514350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3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402" y="3593306"/>
            <a:ext cx="85725" cy="114300"/>
          </a:xfrm>
          <a:prstGeom prst="rect">
            <a:avLst/>
          </a:prstGeom>
        </p:spPr>
      </p:pic>
      <p:sp>
        <p:nvSpPr>
          <p:cNvPr id="31" name="Text 20"/>
          <p:cNvSpPr/>
          <p:nvPr/>
        </p:nvSpPr>
        <p:spPr>
          <a:xfrm>
            <a:off x="3053953" y="3764756"/>
            <a:ext cx="161805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Documentos</a:t>
            </a:r>
            <a:endParaRPr lang="en-US" sz="788" dirty="0"/>
          </a:p>
        </p:txBody>
      </p:sp>
      <p:sp>
        <p:nvSpPr>
          <p:cNvPr id="32" name="Shape 21"/>
          <p:cNvSpPr/>
          <p:nvPr/>
        </p:nvSpPr>
        <p:spPr>
          <a:xfrm>
            <a:off x="4800600" y="3479006"/>
            <a:ext cx="1718072" cy="514350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3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8198" y="3593306"/>
            <a:ext cx="142875" cy="114300"/>
          </a:xfrm>
          <a:prstGeom prst="rect">
            <a:avLst/>
          </a:prstGeom>
        </p:spPr>
      </p:pic>
      <p:sp>
        <p:nvSpPr>
          <p:cNvPr id="34" name="Text 22"/>
          <p:cNvSpPr/>
          <p:nvPr/>
        </p:nvSpPr>
        <p:spPr>
          <a:xfrm>
            <a:off x="4886325" y="3764756"/>
            <a:ext cx="161805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Usuários</a:t>
            </a:r>
            <a:endParaRPr lang="en-US" sz="788" dirty="0"/>
          </a:p>
        </p:txBody>
      </p:sp>
      <p:sp>
        <p:nvSpPr>
          <p:cNvPr id="35" name="Shape 23"/>
          <p:cNvSpPr/>
          <p:nvPr/>
        </p:nvSpPr>
        <p:spPr>
          <a:xfrm>
            <a:off x="6632972" y="3479006"/>
            <a:ext cx="1718072" cy="514350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3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2002" y="3593306"/>
            <a:ext cx="100013" cy="114300"/>
          </a:xfrm>
          <a:prstGeom prst="rect">
            <a:avLst/>
          </a:prstGeom>
        </p:spPr>
      </p:pic>
      <p:sp>
        <p:nvSpPr>
          <p:cNvPr id="37" name="Text 24"/>
          <p:cNvSpPr/>
          <p:nvPr/>
        </p:nvSpPr>
        <p:spPr>
          <a:xfrm>
            <a:off x="6718697" y="3764756"/>
            <a:ext cx="161805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Notificações</a:t>
            </a:r>
            <a:endParaRPr lang="en-US" sz="788" dirty="0"/>
          </a:p>
        </p:txBody>
      </p:sp>
      <p:sp>
        <p:nvSpPr>
          <p:cNvPr id="38" name="Shape 25"/>
          <p:cNvSpPr/>
          <p:nvPr/>
        </p:nvSpPr>
        <p:spPr>
          <a:xfrm>
            <a:off x="4343400" y="4271963"/>
            <a:ext cx="457200" cy="1428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9" name="Shape 26"/>
          <p:cNvSpPr/>
          <p:nvPr/>
        </p:nvSpPr>
        <p:spPr>
          <a:xfrm>
            <a:off x="685800" y="4457700"/>
            <a:ext cx="7772400" cy="1157288"/>
          </a:xfrm>
          <a:prstGeom prst="rect">
            <a:avLst/>
          </a:prstGeom>
          <a:solidFill>
            <a:srgbClr val="FFFFFF">
              <a:alpha val="70000"/>
            </a:srgbClr>
          </a:solidFill>
          <a:ln w="198">
            <a:solidFill>
              <a:srgbClr val="2980B9">
                <a:alpha val="30000"/>
              </a:srgbClr>
            </a:solidFill>
            <a:prstDash val="solid"/>
          </a:ln>
        </p:spPr>
      </p:sp>
      <p:sp>
        <p:nvSpPr>
          <p:cNvPr id="40" name="Shape 27"/>
          <p:cNvSpPr/>
          <p:nvPr/>
        </p:nvSpPr>
        <p:spPr>
          <a:xfrm>
            <a:off x="792956" y="4564856"/>
            <a:ext cx="285750" cy="285750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41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825" y="4650581"/>
            <a:ext cx="100013" cy="114300"/>
          </a:xfrm>
          <a:prstGeom prst="rect">
            <a:avLst/>
          </a:prstGeom>
        </p:spPr>
      </p:pic>
      <p:sp>
        <p:nvSpPr>
          <p:cNvPr id="42" name="Text 28"/>
          <p:cNvSpPr/>
          <p:nvPr/>
        </p:nvSpPr>
        <p:spPr>
          <a:xfrm>
            <a:off x="1164431" y="4607719"/>
            <a:ext cx="118443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</a:t>
            </a:r>
            <a:endParaRPr lang="en-US" sz="1125" dirty="0"/>
          </a:p>
        </p:txBody>
      </p:sp>
      <p:sp>
        <p:nvSpPr>
          <p:cNvPr id="43" name="Shape 29"/>
          <p:cNvSpPr/>
          <p:nvPr/>
        </p:nvSpPr>
        <p:spPr>
          <a:xfrm>
            <a:off x="1135856" y="4964906"/>
            <a:ext cx="2328863" cy="514350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4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7425" y="5079206"/>
            <a:ext cx="85725" cy="114300"/>
          </a:xfrm>
          <a:prstGeom prst="rect">
            <a:avLst/>
          </a:prstGeom>
        </p:spPr>
      </p:pic>
      <p:sp>
        <p:nvSpPr>
          <p:cNvPr id="45" name="Text 30"/>
          <p:cNvSpPr/>
          <p:nvPr/>
        </p:nvSpPr>
        <p:spPr>
          <a:xfrm>
            <a:off x="1221581" y="5250656"/>
            <a:ext cx="22288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Transportadoras</a:t>
            </a:r>
            <a:endParaRPr lang="en-US" sz="788" dirty="0"/>
          </a:p>
        </p:txBody>
      </p:sp>
      <p:sp>
        <p:nvSpPr>
          <p:cNvPr id="46" name="Shape 31"/>
          <p:cNvSpPr/>
          <p:nvPr/>
        </p:nvSpPr>
        <p:spPr>
          <a:xfrm>
            <a:off x="3579019" y="4964906"/>
            <a:ext cx="2328863" cy="514350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47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0588" y="5079206"/>
            <a:ext cx="85725" cy="114300"/>
          </a:xfrm>
          <a:prstGeom prst="rect">
            <a:avLst/>
          </a:prstGeom>
        </p:spPr>
      </p:pic>
      <p:sp>
        <p:nvSpPr>
          <p:cNvPr id="48" name="Text 32"/>
          <p:cNvSpPr/>
          <p:nvPr/>
        </p:nvSpPr>
        <p:spPr>
          <a:xfrm>
            <a:off x="3664744" y="5250656"/>
            <a:ext cx="22288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Documentos</a:t>
            </a:r>
            <a:endParaRPr lang="en-US" sz="788" dirty="0"/>
          </a:p>
        </p:txBody>
      </p:sp>
      <p:sp>
        <p:nvSpPr>
          <p:cNvPr id="49" name="Shape 33"/>
          <p:cNvSpPr/>
          <p:nvPr/>
        </p:nvSpPr>
        <p:spPr>
          <a:xfrm>
            <a:off x="6022181" y="4964906"/>
            <a:ext cx="2328863" cy="514350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50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175" y="5079206"/>
            <a:ext cx="142875" cy="114300"/>
          </a:xfrm>
          <a:prstGeom prst="rect">
            <a:avLst/>
          </a:prstGeom>
        </p:spPr>
      </p:pic>
      <p:sp>
        <p:nvSpPr>
          <p:cNvPr id="51" name="Text 34"/>
          <p:cNvSpPr/>
          <p:nvPr/>
        </p:nvSpPr>
        <p:spPr>
          <a:xfrm>
            <a:off x="6107906" y="5250656"/>
            <a:ext cx="22288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Usuários</a:t>
            </a:r>
            <a:endParaRPr lang="en-US" sz="788" dirty="0"/>
          </a:p>
        </p:txBody>
      </p:sp>
      <p:pic>
        <p:nvPicPr>
          <p:cNvPr id="52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5800" y="5843588"/>
            <a:ext cx="171450" cy="171450"/>
          </a:xfrm>
          <a:prstGeom prst="rect">
            <a:avLst/>
          </a:prstGeom>
        </p:spPr>
      </p:pic>
      <p:sp>
        <p:nvSpPr>
          <p:cNvPr id="53" name="Text 35"/>
          <p:cNvSpPr/>
          <p:nvPr/>
        </p:nvSpPr>
        <p:spPr>
          <a:xfrm>
            <a:off x="942975" y="5815013"/>
            <a:ext cx="1361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Fluxo de Dados</a:t>
            </a:r>
            <a:endParaRPr lang="en-US" sz="1350" dirty="0"/>
          </a:p>
        </p:txBody>
      </p:sp>
      <p:sp>
        <p:nvSpPr>
          <p:cNvPr id="54" name="Shape 36"/>
          <p:cNvSpPr/>
          <p:nvPr/>
        </p:nvSpPr>
        <p:spPr>
          <a:xfrm>
            <a:off x="685800" y="6157913"/>
            <a:ext cx="7772400" cy="114300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55" name="Shape 37"/>
          <p:cNvSpPr/>
          <p:nvPr/>
        </p:nvSpPr>
        <p:spPr>
          <a:xfrm>
            <a:off x="800100" y="6286500"/>
            <a:ext cx="171450" cy="171450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56" name="Text 38"/>
          <p:cNvSpPr/>
          <p:nvPr/>
        </p:nvSpPr>
        <p:spPr>
          <a:xfrm>
            <a:off x="853120" y="6286500"/>
            <a:ext cx="1368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57" name="Text 39"/>
          <p:cNvSpPr/>
          <p:nvPr/>
        </p:nvSpPr>
        <p:spPr>
          <a:xfrm>
            <a:off x="1057275" y="6272213"/>
            <a:ext cx="335161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Transportadora acessa o portal e faz upload dos documentos</a:t>
            </a:r>
            <a:endParaRPr lang="en-US" sz="900" dirty="0"/>
          </a:p>
        </p:txBody>
      </p:sp>
      <p:sp>
        <p:nvSpPr>
          <p:cNvPr id="58" name="Shape 40"/>
          <p:cNvSpPr/>
          <p:nvPr/>
        </p:nvSpPr>
        <p:spPr>
          <a:xfrm>
            <a:off x="800100" y="6529388"/>
            <a:ext cx="171450" cy="171450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59" name="Text 41"/>
          <p:cNvSpPr/>
          <p:nvPr/>
        </p:nvSpPr>
        <p:spPr>
          <a:xfrm>
            <a:off x="853120" y="6529388"/>
            <a:ext cx="1368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00" dirty="0"/>
          </a:p>
        </p:txBody>
      </p:sp>
      <p:sp>
        <p:nvSpPr>
          <p:cNvPr id="60" name="Text 42"/>
          <p:cNvSpPr/>
          <p:nvPr/>
        </p:nvSpPr>
        <p:spPr>
          <a:xfrm>
            <a:off x="1057275" y="6515100"/>
            <a:ext cx="292871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processa, valida e armazena os documentos</a:t>
            </a:r>
            <a:endParaRPr lang="en-US" sz="900" dirty="0"/>
          </a:p>
        </p:txBody>
      </p:sp>
      <p:sp>
        <p:nvSpPr>
          <p:cNvPr id="61" name="Shape 43"/>
          <p:cNvSpPr/>
          <p:nvPr/>
        </p:nvSpPr>
        <p:spPr>
          <a:xfrm>
            <a:off x="800100" y="6772275"/>
            <a:ext cx="171450" cy="171450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62" name="Text 44"/>
          <p:cNvSpPr/>
          <p:nvPr/>
        </p:nvSpPr>
        <p:spPr>
          <a:xfrm>
            <a:off x="853120" y="6772275"/>
            <a:ext cx="1368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63" name="Text 45"/>
          <p:cNvSpPr/>
          <p:nvPr/>
        </p:nvSpPr>
        <p:spPr>
          <a:xfrm>
            <a:off x="1057275" y="6757988"/>
            <a:ext cx="290139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Administrador visualiza e aprova/rejeita documentos</a:t>
            </a:r>
            <a:endParaRPr lang="en-US" sz="900" dirty="0"/>
          </a:p>
        </p:txBody>
      </p:sp>
      <p:sp>
        <p:nvSpPr>
          <p:cNvPr id="64" name="Shape 46"/>
          <p:cNvSpPr/>
          <p:nvPr/>
        </p:nvSpPr>
        <p:spPr>
          <a:xfrm>
            <a:off x="800100" y="7015163"/>
            <a:ext cx="171450" cy="171450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65" name="Text 47"/>
          <p:cNvSpPr/>
          <p:nvPr/>
        </p:nvSpPr>
        <p:spPr>
          <a:xfrm>
            <a:off x="853120" y="7015163"/>
            <a:ext cx="1368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00" dirty="0"/>
          </a:p>
        </p:txBody>
      </p:sp>
      <p:sp>
        <p:nvSpPr>
          <p:cNvPr id="66" name="Text 48"/>
          <p:cNvSpPr/>
          <p:nvPr/>
        </p:nvSpPr>
        <p:spPr>
          <a:xfrm>
            <a:off x="1057275" y="7000875"/>
            <a:ext cx="350719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monitora vencimentos e envia notificações automáticas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342900"/>
            <a:ext cx="8229600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3429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Tecnologias Utilizadas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457200" y="857250"/>
            <a:ext cx="8229600" cy="5429250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14425"/>
            <a:ext cx="192881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64406" y="1085850"/>
            <a:ext cx="85565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685800" y="1485900"/>
            <a:ext cx="1814513" cy="12001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9" name="Shape 5"/>
          <p:cNvSpPr/>
          <p:nvPr/>
        </p:nvSpPr>
        <p:spPr>
          <a:xfrm>
            <a:off x="1378744" y="1600200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9" y="1685925"/>
            <a:ext cx="257175" cy="2571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00100" y="2114550"/>
            <a:ext cx="16573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800100" y="2286000"/>
            <a:ext cx="16573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Biblioteca JavaScript para interfaces</a:t>
            </a:r>
            <a:endParaRPr lang="en-US" sz="788" dirty="0"/>
          </a:p>
        </p:txBody>
      </p:sp>
      <p:sp>
        <p:nvSpPr>
          <p:cNvPr id="13" name="Shape 8"/>
          <p:cNvSpPr/>
          <p:nvPr/>
        </p:nvSpPr>
        <p:spPr>
          <a:xfrm>
            <a:off x="2671763" y="1485900"/>
            <a:ext cx="1814513" cy="120015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14" name="Shape 9"/>
          <p:cNvSpPr/>
          <p:nvPr/>
        </p:nvSpPr>
        <p:spPr>
          <a:xfrm>
            <a:off x="3364706" y="1600200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05" y="1685925"/>
            <a:ext cx="225028" cy="2571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2786063" y="2114550"/>
            <a:ext cx="16573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Vite</a:t>
            </a:r>
            <a:endParaRPr lang="en-US" sz="900" dirty="0"/>
          </a:p>
        </p:txBody>
      </p:sp>
      <p:sp>
        <p:nvSpPr>
          <p:cNvPr id="17" name="Text 11"/>
          <p:cNvSpPr/>
          <p:nvPr/>
        </p:nvSpPr>
        <p:spPr>
          <a:xfrm>
            <a:off x="2786063" y="2286000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Build tool rápida e moderna</a:t>
            </a:r>
            <a:endParaRPr lang="en-US" sz="788" dirty="0"/>
          </a:p>
        </p:txBody>
      </p:sp>
      <p:sp>
        <p:nvSpPr>
          <p:cNvPr id="18" name="Shape 12"/>
          <p:cNvSpPr/>
          <p:nvPr/>
        </p:nvSpPr>
        <p:spPr>
          <a:xfrm>
            <a:off x="5350669" y="1600200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394" y="1685925"/>
            <a:ext cx="257175" cy="25717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4772025" y="2114550"/>
            <a:ext cx="16573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TailwindCSS</a:t>
            </a:r>
            <a:endParaRPr lang="en-US" sz="900" dirty="0"/>
          </a:p>
        </p:txBody>
      </p:sp>
      <p:sp>
        <p:nvSpPr>
          <p:cNvPr id="21" name="Text 14"/>
          <p:cNvSpPr/>
          <p:nvPr/>
        </p:nvSpPr>
        <p:spPr>
          <a:xfrm>
            <a:off x="4772025" y="2286000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CSS utilitário</a:t>
            </a:r>
            <a:endParaRPr lang="en-US" sz="788" dirty="0"/>
          </a:p>
        </p:txBody>
      </p:sp>
      <p:sp>
        <p:nvSpPr>
          <p:cNvPr id="22" name="Shape 15"/>
          <p:cNvSpPr/>
          <p:nvPr/>
        </p:nvSpPr>
        <p:spPr>
          <a:xfrm>
            <a:off x="6643688" y="1485900"/>
            <a:ext cx="1814513" cy="12001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3" name="Shape 16"/>
          <p:cNvSpPr/>
          <p:nvPr/>
        </p:nvSpPr>
        <p:spPr>
          <a:xfrm>
            <a:off x="7336631" y="1600200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356" y="1685925"/>
            <a:ext cx="257175" cy="25717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6757988" y="2114550"/>
            <a:ext cx="16573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 Router</a:t>
            </a:r>
            <a:endParaRPr lang="en-US" sz="900" dirty="0"/>
          </a:p>
        </p:txBody>
      </p:sp>
      <p:sp>
        <p:nvSpPr>
          <p:cNvPr id="26" name="Text 18"/>
          <p:cNvSpPr/>
          <p:nvPr/>
        </p:nvSpPr>
        <p:spPr>
          <a:xfrm>
            <a:off x="6757988" y="2286000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Navegação e roteamento</a:t>
            </a:r>
            <a:endParaRPr lang="en-US" sz="788" dirty="0"/>
          </a:p>
        </p:txBody>
      </p:sp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943225"/>
            <a:ext cx="171450" cy="17145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942975" y="2914650"/>
            <a:ext cx="80713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</a:t>
            </a:r>
            <a:endParaRPr lang="en-US" sz="1350" dirty="0"/>
          </a:p>
        </p:txBody>
      </p:sp>
      <p:sp>
        <p:nvSpPr>
          <p:cNvPr id="29" name="Shape 20"/>
          <p:cNvSpPr/>
          <p:nvPr/>
        </p:nvSpPr>
        <p:spPr>
          <a:xfrm>
            <a:off x="685800" y="3314700"/>
            <a:ext cx="1814513" cy="105727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0" name="Shape 21"/>
          <p:cNvSpPr/>
          <p:nvPr/>
        </p:nvSpPr>
        <p:spPr>
          <a:xfrm>
            <a:off x="1378744" y="3429000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0542" y="3514725"/>
            <a:ext cx="225028" cy="257175"/>
          </a:xfrm>
          <a:prstGeom prst="rect">
            <a:avLst/>
          </a:prstGeom>
        </p:spPr>
      </p:pic>
      <p:sp>
        <p:nvSpPr>
          <p:cNvPr id="32" name="Text 22"/>
          <p:cNvSpPr/>
          <p:nvPr/>
        </p:nvSpPr>
        <p:spPr>
          <a:xfrm>
            <a:off x="800100" y="3943350"/>
            <a:ext cx="16573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Node.js</a:t>
            </a:r>
            <a:endParaRPr lang="en-US" sz="900" dirty="0"/>
          </a:p>
        </p:txBody>
      </p:sp>
      <p:sp>
        <p:nvSpPr>
          <p:cNvPr id="33" name="Text 23"/>
          <p:cNvSpPr/>
          <p:nvPr/>
        </p:nvSpPr>
        <p:spPr>
          <a:xfrm>
            <a:off x="800100" y="4114800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 de execução JavaScript</a:t>
            </a:r>
            <a:endParaRPr lang="en-US" sz="788" dirty="0"/>
          </a:p>
        </p:txBody>
      </p:sp>
      <p:sp>
        <p:nvSpPr>
          <p:cNvPr id="34" name="Shape 24"/>
          <p:cNvSpPr/>
          <p:nvPr/>
        </p:nvSpPr>
        <p:spPr>
          <a:xfrm>
            <a:off x="2671763" y="3314700"/>
            <a:ext cx="1814513" cy="105727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35" name="Shape 25"/>
          <p:cNvSpPr/>
          <p:nvPr/>
        </p:nvSpPr>
        <p:spPr>
          <a:xfrm>
            <a:off x="3364706" y="3429000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431" y="3514725"/>
            <a:ext cx="257175" cy="257175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2786063" y="3943350"/>
            <a:ext cx="16573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Express</a:t>
            </a:r>
            <a:endParaRPr lang="en-US" sz="900" dirty="0"/>
          </a:p>
        </p:txBody>
      </p:sp>
      <p:sp>
        <p:nvSpPr>
          <p:cNvPr id="38" name="Text 27"/>
          <p:cNvSpPr/>
          <p:nvPr/>
        </p:nvSpPr>
        <p:spPr>
          <a:xfrm>
            <a:off x="2786063" y="4114800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web para Node.js</a:t>
            </a:r>
            <a:endParaRPr lang="en-US" sz="788" dirty="0"/>
          </a:p>
        </p:txBody>
      </p:sp>
      <p:sp>
        <p:nvSpPr>
          <p:cNvPr id="39" name="Shape 28"/>
          <p:cNvSpPr/>
          <p:nvPr/>
        </p:nvSpPr>
        <p:spPr>
          <a:xfrm>
            <a:off x="4657725" y="3314700"/>
            <a:ext cx="1814513" cy="105727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40" name="Shape 29"/>
          <p:cNvSpPr/>
          <p:nvPr/>
        </p:nvSpPr>
        <p:spPr>
          <a:xfrm>
            <a:off x="5350669" y="3429000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6394" y="3514725"/>
            <a:ext cx="257175" cy="257175"/>
          </a:xfrm>
          <a:prstGeom prst="rect">
            <a:avLst/>
          </a:prstGeom>
        </p:spPr>
      </p:pic>
      <p:sp>
        <p:nvSpPr>
          <p:cNvPr id="42" name="Text 30"/>
          <p:cNvSpPr/>
          <p:nvPr/>
        </p:nvSpPr>
        <p:spPr>
          <a:xfrm>
            <a:off x="4772025" y="3943350"/>
            <a:ext cx="16573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JWT</a:t>
            </a:r>
            <a:endParaRPr lang="en-US" sz="900" dirty="0"/>
          </a:p>
        </p:txBody>
      </p:sp>
      <p:sp>
        <p:nvSpPr>
          <p:cNvPr id="43" name="Text 31"/>
          <p:cNvSpPr/>
          <p:nvPr/>
        </p:nvSpPr>
        <p:spPr>
          <a:xfrm>
            <a:off x="4772025" y="4114800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Autenticação segura</a:t>
            </a:r>
            <a:endParaRPr lang="en-US" sz="788" dirty="0"/>
          </a:p>
        </p:txBody>
      </p:sp>
      <p:sp>
        <p:nvSpPr>
          <p:cNvPr id="44" name="Shape 32"/>
          <p:cNvSpPr/>
          <p:nvPr/>
        </p:nvSpPr>
        <p:spPr>
          <a:xfrm>
            <a:off x="6643688" y="3314700"/>
            <a:ext cx="1814513" cy="10572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45" name="Shape 33"/>
          <p:cNvSpPr/>
          <p:nvPr/>
        </p:nvSpPr>
        <p:spPr>
          <a:xfrm>
            <a:off x="7336631" y="3429000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4503" y="3514725"/>
            <a:ext cx="192881" cy="257175"/>
          </a:xfrm>
          <a:prstGeom prst="rect">
            <a:avLst/>
          </a:prstGeom>
        </p:spPr>
      </p:pic>
      <p:sp>
        <p:nvSpPr>
          <p:cNvPr id="47" name="Text 34"/>
          <p:cNvSpPr/>
          <p:nvPr/>
        </p:nvSpPr>
        <p:spPr>
          <a:xfrm>
            <a:off x="6757988" y="3943350"/>
            <a:ext cx="16573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Multer</a:t>
            </a:r>
            <a:endParaRPr lang="en-US" sz="900" dirty="0"/>
          </a:p>
        </p:txBody>
      </p:sp>
      <p:sp>
        <p:nvSpPr>
          <p:cNvPr id="48" name="Text 35"/>
          <p:cNvSpPr/>
          <p:nvPr/>
        </p:nvSpPr>
        <p:spPr>
          <a:xfrm>
            <a:off x="6757988" y="4114800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de arquivos</a:t>
            </a:r>
            <a:endParaRPr lang="en-US" sz="788" dirty="0"/>
          </a:p>
        </p:txBody>
      </p:sp>
      <p:pic>
        <p:nvPicPr>
          <p:cNvPr id="4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800" y="4629150"/>
            <a:ext cx="150019" cy="171450"/>
          </a:xfrm>
          <a:prstGeom prst="rect">
            <a:avLst/>
          </a:prstGeom>
        </p:spPr>
      </p:pic>
      <p:sp>
        <p:nvSpPr>
          <p:cNvPr id="50" name="Text 36"/>
          <p:cNvSpPr/>
          <p:nvPr/>
        </p:nvSpPr>
        <p:spPr>
          <a:xfrm>
            <a:off x="921544" y="4600575"/>
            <a:ext cx="142643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</a:t>
            </a:r>
            <a:endParaRPr lang="en-US" sz="1350" dirty="0"/>
          </a:p>
        </p:txBody>
      </p:sp>
      <p:sp>
        <p:nvSpPr>
          <p:cNvPr id="51" name="Shape 37"/>
          <p:cNvSpPr/>
          <p:nvPr/>
        </p:nvSpPr>
        <p:spPr>
          <a:xfrm>
            <a:off x="685800" y="5000625"/>
            <a:ext cx="1800225" cy="1057275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52" name="Shape 38"/>
          <p:cNvSpPr/>
          <p:nvPr/>
        </p:nvSpPr>
        <p:spPr>
          <a:xfrm>
            <a:off x="1371600" y="5114925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3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3398" y="5200650"/>
            <a:ext cx="225028" cy="257175"/>
          </a:xfrm>
          <a:prstGeom prst="rect">
            <a:avLst/>
          </a:prstGeom>
        </p:spPr>
      </p:pic>
      <p:sp>
        <p:nvSpPr>
          <p:cNvPr id="54" name="Text 39"/>
          <p:cNvSpPr/>
          <p:nvPr/>
        </p:nvSpPr>
        <p:spPr>
          <a:xfrm>
            <a:off x="800100" y="5629275"/>
            <a:ext cx="16430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</a:t>
            </a:r>
            <a:endParaRPr lang="en-US" sz="900" dirty="0"/>
          </a:p>
        </p:txBody>
      </p:sp>
      <p:sp>
        <p:nvSpPr>
          <p:cNvPr id="55" name="Text 40"/>
          <p:cNvSpPr/>
          <p:nvPr/>
        </p:nvSpPr>
        <p:spPr>
          <a:xfrm>
            <a:off x="800100" y="5800725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 leve</a:t>
            </a:r>
            <a:endParaRPr lang="en-US" sz="788" dirty="0"/>
          </a:p>
        </p:txBody>
      </p:sp>
      <p:sp>
        <p:nvSpPr>
          <p:cNvPr id="56" name="Shape 41"/>
          <p:cNvSpPr/>
          <p:nvPr/>
        </p:nvSpPr>
        <p:spPr>
          <a:xfrm>
            <a:off x="2657475" y="5000625"/>
            <a:ext cx="1800225" cy="1057275"/>
          </a:xfrm>
          <a:prstGeom prst="rect">
            <a:avLst/>
          </a:prstGeom>
          <a:solidFill>
            <a:srgbClr val="EEF2FF"/>
          </a:solidFill>
          <a:ln/>
        </p:spPr>
      </p:sp>
      <p:sp>
        <p:nvSpPr>
          <p:cNvPr id="57" name="Shape 42"/>
          <p:cNvSpPr/>
          <p:nvPr/>
        </p:nvSpPr>
        <p:spPr>
          <a:xfrm>
            <a:off x="3343275" y="5114925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8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12927" y="5200650"/>
            <a:ext cx="289322" cy="257175"/>
          </a:xfrm>
          <a:prstGeom prst="rect">
            <a:avLst/>
          </a:prstGeom>
        </p:spPr>
      </p:pic>
      <p:sp>
        <p:nvSpPr>
          <p:cNvPr id="59" name="Text 43"/>
          <p:cNvSpPr/>
          <p:nvPr/>
        </p:nvSpPr>
        <p:spPr>
          <a:xfrm>
            <a:off x="2771775" y="5629275"/>
            <a:ext cx="16430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Sequelize</a:t>
            </a:r>
            <a:endParaRPr lang="en-US" sz="900" dirty="0"/>
          </a:p>
        </p:txBody>
      </p:sp>
      <p:sp>
        <p:nvSpPr>
          <p:cNvPr id="60" name="Text 44"/>
          <p:cNvSpPr/>
          <p:nvPr/>
        </p:nvSpPr>
        <p:spPr>
          <a:xfrm>
            <a:off x="2771775" y="5800725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ORM para Node.js</a:t>
            </a:r>
            <a:endParaRPr lang="en-US" sz="788" dirty="0"/>
          </a:p>
        </p:txBody>
      </p:sp>
      <p:pic>
        <p:nvPicPr>
          <p:cNvPr id="61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86300" y="4629150"/>
            <a:ext cx="171450" cy="171450"/>
          </a:xfrm>
          <a:prstGeom prst="rect">
            <a:avLst/>
          </a:prstGeom>
        </p:spPr>
      </p:pic>
      <p:sp>
        <p:nvSpPr>
          <p:cNvPr id="62" name="Text 45"/>
          <p:cNvSpPr/>
          <p:nvPr/>
        </p:nvSpPr>
        <p:spPr>
          <a:xfrm>
            <a:off x="4943475" y="4600575"/>
            <a:ext cx="116822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</a:t>
            </a:r>
            <a:endParaRPr lang="en-US" sz="1350" dirty="0"/>
          </a:p>
        </p:txBody>
      </p:sp>
      <p:sp>
        <p:nvSpPr>
          <p:cNvPr id="63" name="Shape 46"/>
          <p:cNvSpPr/>
          <p:nvPr/>
        </p:nvSpPr>
        <p:spPr>
          <a:xfrm>
            <a:off x="5372100" y="5114925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4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3898" y="5200650"/>
            <a:ext cx="225028" cy="257175"/>
          </a:xfrm>
          <a:prstGeom prst="rect">
            <a:avLst/>
          </a:prstGeom>
        </p:spPr>
      </p:pic>
      <p:sp>
        <p:nvSpPr>
          <p:cNvPr id="65" name="Text 47"/>
          <p:cNvSpPr/>
          <p:nvPr/>
        </p:nvSpPr>
        <p:spPr>
          <a:xfrm>
            <a:off x="4800600" y="5629275"/>
            <a:ext cx="16430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</a:t>
            </a:r>
            <a:endParaRPr lang="en-US" sz="900" dirty="0"/>
          </a:p>
        </p:txBody>
      </p:sp>
      <p:sp>
        <p:nvSpPr>
          <p:cNvPr id="66" name="Text 48"/>
          <p:cNvSpPr/>
          <p:nvPr/>
        </p:nvSpPr>
        <p:spPr>
          <a:xfrm>
            <a:off x="4800600" y="5800725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versão</a:t>
            </a:r>
            <a:endParaRPr lang="en-US" sz="788" dirty="0"/>
          </a:p>
        </p:txBody>
      </p:sp>
      <p:sp>
        <p:nvSpPr>
          <p:cNvPr id="67" name="Shape 49"/>
          <p:cNvSpPr/>
          <p:nvPr/>
        </p:nvSpPr>
        <p:spPr>
          <a:xfrm>
            <a:off x="6657975" y="5000625"/>
            <a:ext cx="1800225" cy="10572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68" name="Shape 50"/>
          <p:cNvSpPr/>
          <p:nvPr/>
        </p:nvSpPr>
        <p:spPr>
          <a:xfrm>
            <a:off x="7343775" y="5114925"/>
            <a:ext cx="428625" cy="428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9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29500" y="5200650"/>
            <a:ext cx="257175" cy="257175"/>
          </a:xfrm>
          <a:prstGeom prst="rect">
            <a:avLst/>
          </a:prstGeom>
        </p:spPr>
      </p:pic>
      <p:sp>
        <p:nvSpPr>
          <p:cNvPr id="70" name="Text 51"/>
          <p:cNvSpPr/>
          <p:nvPr/>
        </p:nvSpPr>
        <p:spPr>
          <a:xfrm>
            <a:off x="6772275" y="5629275"/>
            <a:ext cx="16430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Jest</a:t>
            </a:r>
            <a:endParaRPr lang="en-US" sz="900" dirty="0"/>
          </a:p>
        </p:txBody>
      </p:sp>
      <p:sp>
        <p:nvSpPr>
          <p:cNvPr id="71" name="Text 52"/>
          <p:cNvSpPr/>
          <p:nvPr/>
        </p:nvSpPr>
        <p:spPr>
          <a:xfrm>
            <a:off x="6772275" y="5800725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de testes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75441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342900"/>
            <a:ext cx="8229600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3429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Implementadas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457200" y="857250"/>
            <a:ext cx="4000500" cy="403979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628650" y="1028700"/>
            <a:ext cx="3657600" cy="147697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7" name="Shape 4"/>
          <p:cNvSpPr/>
          <p:nvPr/>
        </p:nvSpPr>
        <p:spPr>
          <a:xfrm>
            <a:off x="800100" y="1224260"/>
            <a:ext cx="342900" cy="3429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53" y="1324273"/>
            <a:ext cx="178594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57300" y="1200150"/>
            <a:ext cx="2137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Cadastro de Transportadoras</a:t>
            </a:r>
            <a:endParaRPr lang="en-US" sz="1125" dirty="0"/>
          </a:p>
        </p:txBody>
      </p:sp>
      <p:sp>
        <p:nvSpPr>
          <p:cNvPr id="10" name="Shape 6"/>
          <p:cNvSpPr/>
          <p:nvPr/>
        </p:nvSpPr>
        <p:spPr>
          <a:xfrm>
            <a:off x="1257300" y="1405533"/>
            <a:ext cx="735723" cy="185738"/>
          </a:xfrm>
          <a:prstGeom prst="roundRect">
            <a:avLst/>
          </a:prstGeom>
          <a:solidFill>
            <a:srgbClr val="D1FAE5"/>
          </a:solidFill>
          <a:ln/>
        </p:spPr>
      </p:sp>
      <p:sp>
        <p:nvSpPr>
          <p:cNvPr id="11" name="Text 7"/>
          <p:cNvSpPr/>
          <p:nvPr/>
        </p:nvSpPr>
        <p:spPr>
          <a:xfrm>
            <a:off x="1257300" y="1405533"/>
            <a:ext cx="80716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Implementado</a:t>
            </a:r>
            <a:endParaRPr lang="en-US" sz="675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734145"/>
            <a:ext cx="114300" cy="1143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428750" y="1705570"/>
            <a:ext cx="248203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Formulário completo com dados da empresa</a:t>
            </a:r>
            <a:endParaRPr lang="en-US" sz="90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1962745"/>
            <a:ext cx="114300" cy="1143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428750" y="1934170"/>
            <a:ext cx="201317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de campos em tempo real</a:t>
            </a:r>
            <a:endParaRPr lang="en-US" sz="90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2191345"/>
            <a:ext cx="114300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428750" y="2162770"/>
            <a:ext cx="168810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Perfis de acesso diferenciados</a:t>
            </a:r>
            <a:endParaRPr lang="en-US" sz="900" dirty="0"/>
          </a:p>
        </p:txBody>
      </p:sp>
      <p:sp>
        <p:nvSpPr>
          <p:cNvPr id="18" name="Shape 11"/>
          <p:cNvSpPr/>
          <p:nvPr/>
        </p:nvSpPr>
        <p:spPr>
          <a:xfrm>
            <a:off x="628650" y="2677120"/>
            <a:ext cx="3657600" cy="204847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9" name="Shape 12"/>
          <p:cNvSpPr/>
          <p:nvPr/>
        </p:nvSpPr>
        <p:spPr>
          <a:xfrm>
            <a:off x="800100" y="2872680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972" y="2972693"/>
            <a:ext cx="107156" cy="1428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1257300" y="2848570"/>
            <a:ext cx="172937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de Documentos</a:t>
            </a:r>
            <a:endParaRPr lang="en-US" sz="1125" dirty="0"/>
          </a:p>
        </p:txBody>
      </p:sp>
      <p:sp>
        <p:nvSpPr>
          <p:cNvPr id="22" name="Shape 14"/>
          <p:cNvSpPr/>
          <p:nvPr/>
        </p:nvSpPr>
        <p:spPr>
          <a:xfrm>
            <a:off x="1257300" y="3053953"/>
            <a:ext cx="735723" cy="185738"/>
          </a:xfrm>
          <a:prstGeom prst="roundRect">
            <a:avLst/>
          </a:prstGeom>
          <a:solidFill>
            <a:srgbClr val="D1FAE5"/>
          </a:solidFill>
          <a:ln/>
        </p:spPr>
      </p:sp>
      <p:sp>
        <p:nvSpPr>
          <p:cNvPr id="23" name="Text 15"/>
          <p:cNvSpPr/>
          <p:nvPr/>
        </p:nvSpPr>
        <p:spPr>
          <a:xfrm>
            <a:off x="1257300" y="3053953"/>
            <a:ext cx="80716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Implementado</a:t>
            </a:r>
            <a:endParaRPr lang="en-US" sz="675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300" y="3382566"/>
            <a:ext cx="114300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1428750" y="3353991"/>
            <a:ext cx="27574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11 campos de documentos organizados em 4 categorias</a:t>
            </a:r>
            <a:endParaRPr lang="en-US" sz="900" dirty="0"/>
          </a:p>
        </p:txBody>
      </p:sp>
      <p:pic>
        <p:nvPicPr>
          <p:cNvPr id="2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300" y="3782616"/>
            <a:ext cx="114300" cy="114300"/>
          </a:xfrm>
          <a:prstGeom prst="rect">
            <a:avLst/>
          </a:prstGeom>
        </p:spPr>
      </p:pic>
      <p:sp>
        <p:nvSpPr>
          <p:cNvPr id="27" name="Text 17"/>
          <p:cNvSpPr/>
          <p:nvPr/>
        </p:nvSpPr>
        <p:spPr>
          <a:xfrm>
            <a:off x="1428750" y="3754041"/>
            <a:ext cx="27574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 de arrastar e soltar (drag-and-drop)</a:t>
            </a:r>
            <a:endParaRPr lang="en-US" sz="900" dirty="0"/>
          </a:p>
        </p:txBody>
      </p:sp>
      <p:pic>
        <p:nvPicPr>
          <p:cNvPr id="2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7300" y="4182666"/>
            <a:ext cx="114300" cy="114300"/>
          </a:xfrm>
          <a:prstGeom prst="rect">
            <a:avLst/>
          </a:prstGeom>
        </p:spPr>
      </p:pic>
      <p:sp>
        <p:nvSpPr>
          <p:cNvPr id="29" name="Text 18"/>
          <p:cNvSpPr/>
          <p:nvPr/>
        </p:nvSpPr>
        <p:spPr>
          <a:xfrm>
            <a:off x="1428750" y="4154091"/>
            <a:ext cx="248100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de formato e tamanho de arquivos</a:t>
            </a:r>
            <a:endParaRPr lang="en-US" sz="900" dirty="0"/>
          </a:p>
        </p:txBody>
      </p:sp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300" y="4411266"/>
            <a:ext cx="114300" cy="114300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1428750" y="4382691"/>
            <a:ext cx="238453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Campos para data de vencimento e valores</a:t>
            </a:r>
            <a:endParaRPr lang="en-US" sz="900" dirty="0"/>
          </a:p>
        </p:txBody>
      </p:sp>
      <p:sp>
        <p:nvSpPr>
          <p:cNvPr id="32" name="Shape 20"/>
          <p:cNvSpPr/>
          <p:nvPr/>
        </p:nvSpPr>
        <p:spPr>
          <a:xfrm>
            <a:off x="4686300" y="857250"/>
            <a:ext cx="4000500" cy="403979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sp>
        <p:nvSpPr>
          <p:cNvPr id="33" name="Shape 21"/>
          <p:cNvSpPr/>
          <p:nvPr/>
        </p:nvSpPr>
        <p:spPr>
          <a:xfrm>
            <a:off x="4857750" y="1028700"/>
            <a:ext cx="3657600" cy="170557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34" name="Shape 22"/>
          <p:cNvSpPr/>
          <p:nvPr/>
        </p:nvSpPr>
        <p:spPr>
          <a:xfrm>
            <a:off x="5029200" y="1224260"/>
            <a:ext cx="342900" cy="342900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3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9213" y="1324273"/>
            <a:ext cx="142875" cy="142875"/>
          </a:xfrm>
          <a:prstGeom prst="rect">
            <a:avLst/>
          </a:prstGeom>
        </p:spPr>
      </p:pic>
      <p:sp>
        <p:nvSpPr>
          <p:cNvPr id="36" name="Text 23"/>
          <p:cNvSpPr/>
          <p:nvPr/>
        </p:nvSpPr>
        <p:spPr>
          <a:xfrm>
            <a:off x="5486400" y="1200150"/>
            <a:ext cx="195010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Administrativo</a:t>
            </a:r>
            <a:endParaRPr lang="en-US" sz="1125" dirty="0"/>
          </a:p>
        </p:txBody>
      </p:sp>
      <p:sp>
        <p:nvSpPr>
          <p:cNvPr id="37" name="Shape 24"/>
          <p:cNvSpPr/>
          <p:nvPr/>
        </p:nvSpPr>
        <p:spPr>
          <a:xfrm>
            <a:off x="5486400" y="1405533"/>
            <a:ext cx="735723" cy="185738"/>
          </a:xfrm>
          <a:prstGeom prst="roundRect">
            <a:avLst/>
          </a:prstGeom>
          <a:solidFill>
            <a:srgbClr val="D1FAE5"/>
          </a:solidFill>
          <a:ln/>
        </p:spPr>
      </p:sp>
      <p:sp>
        <p:nvSpPr>
          <p:cNvPr id="38" name="Text 25"/>
          <p:cNvSpPr/>
          <p:nvPr/>
        </p:nvSpPr>
        <p:spPr>
          <a:xfrm>
            <a:off x="5486400" y="1405533"/>
            <a:ext cx="80716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Implementado</a:t>
            </a:r>
            <a:endParaRPr lang="en-US" sz="675" dirty="0"/>
          </a:p>
        </p:txBody>
      </p:sp>
      <p:pic>
        <p:nvPicPr>
          <p:cNvPr id="3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400" y="1734145"/>
            <a:ext cx="114300" cy="114300"/>
          </a:xfrm>
          <a:prstGeom prst="rect">
            <a:avLst/>
          </a:prstGeom>
        </p:spPr>
      </p:pic>
      <p:sp>
        <p:nvSpPr>
          <p:cNvPr id="40" name="Text 26"/>
          <p:cNvSpPr/>
          <p:nvPr/>
        </p:nvSpPr>
        <p:spPr>
          <a:xfrm>
            <a:off x="5657850" y="1705570"/>
            <a:ext cx="202860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Visão geral com cards de estatísticas</a:t>
            </a:r>
            <a:endParaRPr lang="en-US" sz="900" dirty="0"/>
          </a:p>
        </p:txBody>
      </p:sp>
      <p:pic>
        <p:nvPicPr>
          <p:cNvPr id="41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6400" y="1962745"/>
            <a:ext cx="114300" cy="114300"/>
          </a:xfrm>
          <a:prstGeom prst="rect">
            <a:avLst/>
          </a:prstGeom>
        </p:spPr>
      </p:pic>
      <p:sp>
        <p:nvSpPr>
          <p:cNvPr id="42" name="Text 27"/>
          <p:cNvSpPr/>
          <p:nvPr/>
        </p:nvSpPr>
        <p:spPr>
          <a:xfrm>
            <a:off x="5657850" y="1934170"/>
            <a:ext cx="22805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Badges interativos com cores semânticas</a:t>
            </a:r>
            <a:endParaRPr lang="en-US" sz="900" dirty="0"/>
          </a:p>
        </p:txBody>
      </p:sp>
      <p:pic>
        <p:nvPicPr>
          <p:cNvPr id="43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86400" y="2191345"/>
            <a:ext cx="114300" cy="114300"/>
          </a:xfrm>
          <a:prstGeom prst="rect">
            <a:avLst/>
          </a:prstGeom>
        </p:spPr>
      </p:pic>
      <p:sp>
        <p:nvSpPr>
          <p:cNvPr id="44" name="Text 28"/>
          <p:cNvSpPr/>
          <p:nvPr/>
        </p:nvSpPr>
        <p:spPr>
          <a:xfrm>
            <a:off x="5657850" y="2162770"/>
            <a:ext cx="241723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Filtros por status (aprovados, vencidos, etc.)</a:t>
            </a:r>
            <a:endParaRPr lang="en-US" sz="900" dirty="0"/>
          </a:p>
        </p:txBody>
      </p:sp>
      <p:pic>
        <p:nvPicPr>
          <p:cNvPr id="45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86400" y="2419945"/>
            <a:ext cx="114300" cy="114300"/>
          </a:xfrm>
          <a:prstGeom prst="rect">
            <a:avLst/>
          </a:prstGeom>
        </p:spPr>
      </p:pic>
      <p:sp>
        <p:nvSpPr>
          <p:cNvPr id="46" name="Text 29"/>
          <p:cNvSpPr/>
          <p:nvPr/>
        </p:nvSpPr>
        <p:spPr>
          <a:xfrm>
            <a:off x="5657850" y="2391370"/>
            <a:ext cx="120564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Busca em tempo real</a:t>
            </a:r>
            <a:endParaRPr lang="en-US" sz="900" dirty="0"/>
          </a:p>
        </p:txBody>
      </p:sp>
      <p:sp>
        <p:nvSpPr>
          <p:cNvPr id="47" name="Shape 30"/>
          <p:cNvSpPr/>
          <p:nvPr/>
        </p:nvSpPr>
        <p:spPr>
          <a:xfrm>
            <a:off x="4857750" y="2905720"/>
            <a:ext cx="3657600" cy="170557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48" name="Shape 31"/>
          <p:cNvSpPr/>
          <p:nvPr/>
        </p:nvSpPr>
        <p:spPr>
          <a:xfrm>
            <a:off x="5029200" y="3101280"/>
            <a:ext cx="342900" cy="342900"/>
          </a:xfrm>
          <a:prstGeom prst="ellipse">
            <a:avLst/>
          </a:prstGeom>
          <a:solidFill>
            <a:srgbClr val="FEF3C7"/>
          </a:solidFill>
          <a:ln/>
        </p:spPr>
      </p:sp>
      <p:pic>
        <p:nvPicPr>
          <p:cNvPr id="49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11353" y="3201293"/>
            <a:ext cx="178594" cy="142875"/>
          </a:xfrm>
          <a:prstGeom prst="rect">
            <a:avLst/>
          </a:prstGeom>
        </p:spPr>
      </p:pic>
      <p:sp>
        <p:nvSpPr>
          <p:cNvPr id="50" name="Text 32"/>
          <p:cNvSpPr/>
          <p:nvPr/>
        </p:nvSpPr>
        <p:spPr>
          <a:xfrm>
            <a:off x="5486400" y="3077170"/>
            <a:ext cx="18719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Painel da Transportadora</a:t>
            </a:r>
            <a:endParaRPr lang="en-US" sz="1125" dirty="0"/>
          </a:p>
        </p:txBody>
      </p:sp>
      <p:sp>
        <p:nvSpPr>
          <p:cNvPr id="51" name="Shape 33"/>
          <p:cNvSpPr/>
          <p:nvPr/>
        </p:nvSpPr>
        <p:spPr>
          <a:xfrm>
            <a:off x="5486400" y="3282553"/>
            <a:ext cx="735723" cy="185738"/>
          </a:xfrm>
          <a:prstGeom prst="roundRect">
            <a:avLst/>
          </a:prstGeom>
          <a:solidFill>
            <a:srgbClr val="D1FAE5"/>
          </a:solidFill>
          <a:ln/>
        </p:spPr>
      </p:sp>
      <p:sp>
        <p:nvSpPr>
          <p:cNvPr id="52" name="Text 34"/>
          <p:cNvSpPr/>
          <p:nvPr/>
        </p:nvSpPr>
        <p:spPr>
          <a:xfrm>
            <a:off x="5486400" y="3282553"/>
            <a:ext cx="80716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Implementado</a:t>
            </a:r>
            <a:endParaRPr lang="en-US" sz="675" dirty="0"/>
          </a:p>
        </p:txBody>
      </p:sp>
      <p:pic>
        <p:nvPicPr>
          <p:cNvPr id="53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6400" y="3611166"/>
            <a:ext cx="114300" cy="114300"/>
          </a:xfrm>
          <a:prstGeom prst="rect">
            <a:avLst/>
          </a:prstGeom>
        </p:spPr>
      </p:pic>
      <p:sp>
        <p:nvSpPr>
          <p:cNvPr id="54" name="Text 35"/>
          <p:cNvSpPr/>
          <p:nvPr/>
        </p:nvSpPr>
        <p:spPr>
          <a:xfrm>
            <a:off x="5657850" y="3582591"/>
            <a:ext cx="213467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dos próprios documentos</a:t>
            </a:r>
            <a:endParaRPr lang="en-US" sz="900" dirty="0"/>
          </a:p>
        </p:txBody>
      </p:sp>
      <p:pic>
        <p:nvPicPr>
          <p:cNvPr id="55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86400" y="3839766"/>
            <a:ext cx="114300" cy="114300"/>
          </a:xfrm>
          <a:prstGeom prst="rect">
            <a:avLst/>
          </a:prstGeom>
        </p:spPr>
      </p:pic>
      <p:sp>
        <p:nvSpPr>
          <p:cNvPr id="56" name="Text 36"/>
          <p:cNvSpPr/>
          <p:nvPr/>
        </p:nvSpPr>
        <p:spPr>
          <a:xfrm>
            <a:off x="5657850" y="3811191"/>
            <a:ext cx="24376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Indicadores de status com cores semânticas</a:t>
            </a:r>
            <a:endParaRPr lang="en-US" sz="900" dirty="0"/>
          </a:p>
        </p:txBody>
      </p:sp>
      <p:pic>
        <p:nvPicPr>
          <p:cNvPr id="57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6400" y="4068366"/>
            <a:ext cx="114300" cy="114300"/>
          </a:xfrm>
          <a:prstGeom prst="rect">
            <a:avLst/>
          </a:prstGeom>
        </p:spPr>
      </p:pic>
      <p:sp>
        <p:nvSpPr>
          <p:cNvPr id="58" name="Text 37"/>
          <p:cNvSpPr/>
          <p:nvPr/>
        </p:nvSpPr>
        <p:spPr>
          <a:xfrm>
            <a:off x="5657850" y="4039791"/>
            <a:ext cx="126988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Alertas de vencimento</a:t>
            </a:r>
            <a:endParaRPr lang="en-US" sz="900" dirty="0"/>
          </a:p>
        </p:txBody>
      </p:sp>
      <p:pic>
        <p:nvPicPr>
          <p:cNvPr id="59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6400" y="4296966"/>
            <a:ext cx="114300" cy="114300"/>
          </a:xfrm>
          <a:prstGeom prst="rect">
            <a:avLst/>
          </a:prstGeom>
        </p:spPr>
      </p:pic>
      <p:sp>
        <p:nvSpPr>
          <p:cNvPr id="60" name="Text 38"/>
          <p:cNvSpPr/>
          <p:nvPr/>
        </p:nvSpPr>
        <p:spPr>
          <a:xfrm>
            <a:off x="5657850" y="4268391"/>
            <a:ext cx="17835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 e moderna</a:t>
            </a:r>
            <a:endParaRPr lang="en-US" sz="900" dirty="0"/>
          </a:p>
        </p:txBody>
      </p:sp>
      <p:sp>
        <p:nvSpPr>
          <p:cNvPr id="61" name="Shape 39"/>
          <p:cNvSpPr/>
          <p:nvPr/>
        </p:nvSpPr>
        <p:spPr>
          <a:xfrm>
            <a:off x="457200" y="5125641"/>
            <a:ext cx="8229600" cy="1285875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62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8650" y="5325666"/>
            <a:ext cx="171450" cy="171450"/>
          </a:xfrm>
          <a:prstGeom prst="rect">
            <a:avLst/>
          </a:prstGeom>
        </p:spPr>
      </p:pic>
      <p:sp>
        <p:nvSpPr>
          <p:cNvPr id="63" name="Text 40"/>
          <p:cNvSpPr/>
          <p:nvPr/>
        </p:nvSpPr>
        <p:spPr>
          <a:xfrm>
            <a:off x="885825" y="5297091"/>
            <a:ext cx="238927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Adicionais</a:t>
            </a:r>
            <a:endParaRPr lang="en-US" sz="1350" dirty="0"/>
          </a:p>
        </p:txBody>
      </p:sp>
      <p:sp>
        <p:nvSpPr>
          <p:cNvPr id="64" name="Shape 41"/>
          <p:cNvSpPr/>
          <p:nvPr/>
        </p:nvSpPr>
        <p:spPr>
          <a:xfrm>
            <a:off x="628650" y="5639991"/>
            <a:ext cx="2552691" cy="60007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65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2950" y="5782866"/>
            <a:ext cx="114300" cy="114300"/>
          </a:xfrm>
          <a:prstGeom prst="rect">
            <a:avLst/>
          </a:prstGeom>
        </p:spPr>
      </p:pic>
      <p:sp>
        <p:nvSpPr>
          <p:cNvPr id="66" name="Text 42"/>
          <p:cNvSpPr/>
          <p:nvPr/>
        </p:nvSpPr>
        <p:spPr>
          <a:xfrm>
            <a:off x="914400" y="5754291"/>
            <a:ext cx="9738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Busca Avançada</a:t>
            </a:r>
            <a:endParaRPr lang="en-US" sz="900" dirty="0"/>
          </a:p>
        </p:txBody>
      </p:sp>
      <p:sp>
        <p:nvSpPr>
          <p:cNvPr id="67" name="Text 43"/>
          <p:cNvSpPr/>
          <p:nvPr/>
        </p:nvSpPr>
        <p:spPr>
          <a:xfrm>
            <a:off x="742950" y="5982891"/>
            <a:ext cx="23955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Filtros combinados e pesquisa em tempo real</a:t>
            </a:r>
            <a:endParaRPr lang="en-US" sz="788" dirty="0"/>
          </a:p>
        </p:txBody>
      </p:sp>
      <p:sp>
        <p:nvSpPr>
          <p:cNvPr id="68" name="Shape 44"/>
          <p:cNvSpPr/>
          <p:nvPr/>
        </p:nvSpPr>
        <p:spPr>
          <a:xfrm>
            <a:off x="3295641" y="5639991"/>
            <a:ext cx="2552691" cy="600075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69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09941" y="5782866"/>
            <a:ext cx="114300" cy="114300"/>
          </a:xfrm>
          <a:prstGeom prst="rect">
            <a:avLst/>
          </a:prstGeom>
        </p:spPr>
      </p:pic>
      <p:sp>
        <p:nvSpPr>
          <p:cNvPr id="70" name="Text 45"/>
          <p:cNvSpPr/>
          <p:nvPr/>
        </p:nvSpPr>
        <p:spPr>
          <a:xfrm>
            <a:off x="3581391" y="5754291"/>
            <a:ext cx="12250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Autenticação Segura</a:t>
            </a:r>
            <a:endParaRPr lang="en-US" sz="900" dirty="0"/>
          </a:p>
        </p:txBody>
      </p:sp>
      <p:sp>
        <p:nvSpPr>
          <p:cNvPr id="71" name="Text 46"/>
          <p:cNvSpPr/>
          <p:nvPr/>
        </p:nvSpPr>
        <p:spPr>
          <a:xfrm>
            <a:off x="3409941" y="5982891"/>
            <a:ext cx="23955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de login com JWT e controle de acesso</a:t>
            </a:r>
            <a:endParaRPr lang="en-US" sz="788" dirty="0"/>
          </a:p>
        </p:txBody>
      </p:sp>
      <p:sp>
        <p:nvSpPr>
          <p:cNvPr id="72" name="Shape 47"/>
          <p:cNvSpPr/>
          <p:nvPr/>
        </p:nvSpPr>
        <p:spPr>
          <a:xfrm>
            <a:off x="5962631" y="5639991"/>
            <a:ext cx="2552719" cy="600075"/>
          </a:xfrm>
          <a:prstGeom prst="rect">
            <a:avLst/>
          </a:prstGeom>
          <a:solidFill>
            <a:srgbClr val="FFFBEB"/>
          </a:solidFill>
          <a:ln/>
        </p:spPr>
      </p:sp>
      <p:pic>
        <p:nvPicPr>
          <p:cNvPr id="73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76931" y="5782866"/>
            <a:ext cx="85725" cy="114300"/>
          </a:xfrm>
          <a:prstGeom prst="rect">
            <a:avLst/>
          </a:prstGeom>
        </p:spPr>
      </p:pic>
      <p:sp>
        <p:nvSpPr>
          <p:cNvPr id="74" name="Text 48"/>
          <p:cNvSpPr/>
          <p:nvPr/>
        </p:nvSpPr>
        <p:spPr>
          <a:xfrm>
            <a:off x="6219806" y="5754291"/>
            <a:ext cx="11182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 Responsivo</a:t>
            </a:r>
            <a:endParaRPr lang="en-US" sz="900" dirty="0"/>
          </a:p>
        </p:txBody>
      </p:sp>
      <p:sp>
        <p:nvSpPr>
          <p:cNvPr id="75" name="Text 49"/>
          <p:cNvSpPr/>
          <p:nvPr/>
        </p:nvSpPr>
        <p:spPr>
          <a:xfrm>
            <a:off x="6076931" y="5982891"/>
            <a:ext cx="23955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adaptável a diferentes dispositivos</a:t>
            </a:r>
            <a:endParaRPr lang="en-US" sz="7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150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342900"/>
            <a:ext cx="8229600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3429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Demonstração Visual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457200" y="857250"/>
            <a:ext cx="8229600" cy="5114925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7275"/>
            <a:ext cx="192881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07256" y="1028700"/>
            <a:ext cx="160558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Admin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628650" y="1371600"/>
            <a:ext cx="3829050" cy="1828800"/>
          </a:xfrm>
          <a:prstGeom prst="rect">
            <a:avLst/>
          </a:prstGeom>
          <a:solidFill>
            <a:srgbClr val="E5E7EB"/>
          </a:solidFill>
          <a:ln w="99">
            <a:solidFill>
              <a:srgbClr val="000000">
                <a:alpha val="10000"/>
              </a:srgbClr>
            </a:solidFill>
            <a:prstDash val="solid"/>
          </a:ln>
        </p:spPr>
      </p:sp>
      <p:sp>
        <p:nvSpPr>
          <p:cNvPr id="9" name="Shape 5"/>
          <p:cNvSpPr/>
          <p:nvPr/>
        </p:nvSpPr>
        <p:spPr>
          <a:xfrm>
            <a:off x="628650" y="1685925"/>
            <a:ext cx="3829050" cy="1200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Text 6"/>
          <p:cNvSpPr/>
          <p:nvPr/>
        </p:nvSpPr>
        <p:spPr>
          <a:xfrm>
            <a:off x="742950" y="1800225"/>
            <a:ext cx="175253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NIMO ENERGIA</a:t>
            </a:r>
            <a:endParaRPr lang="en-US" sz="1013" dirty="0"/>
          </a:p>
        </p:txBody>
      </p:sp>
      <p:sp>
        <p:nvSpPr>
          <p:cNvPr id="11" name="Shape 7"/>
          <p:cNvSpPr/>
          <p:nvPr/>
        </p:nvSpPr>
        <p:spPr>
          <a:xfrm>
            <a:off x="2424047" y="1843088"/>
            <a:ext cx="642240" cy="314325"/>
          </a:xfrm>
          <a:prstGeom prst="roundRect">
            <a:avLst/>
          </a:prstGeom>
          <a:solidFill>
            <a:srgbClr val="D1FAE5"/>
          </a:solidFill>
          <a:ln/>
        </p:spPr>
      </p:sp>
      <p:sp>
        <p:nvSpPr>
          <p:cNvPr id="12" name="Text 8"/>
          <p:cNvSpPr/>
          <p:nvPr/>
        </p:nvSpPr>
        <p:spPr>
          <a:xfrm>
            <a:off x="2424047" y="1843088"/>
            <a:ext cx="713677" cy="314325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Aprovados: 3</a:t>
            </a:r>
            <a:endParaRPr lang="en-US" sz="675" dirty="0"/>
          </a:p>
        </p:txBody>
      </p:sp>
      <p:sp>
        <p:nvSpPr>
          <p:cNvPr id="13" name="Shape 9"/>
          <p:cNvSpPr/>
          <p:nvPr/>
        </p:nvSpPr>
        <p:spPr>
          <a:xfrm>
            <a:off x="3123437" y="1843088"/>
            <a:ext cx="589583" cy="314325"/>
          </a:xfrm>
          <a:prstGeom prst="roundRect">
            <a:avLst/>
          </a:prstGeom>
          <a:solidFill>
            <a:srgbClr val="FEF3C7"/>
          </a:solidFill>
          <a:ln/>
        </p:spPr>
      </p:sp>
      <p:sp>
        <p:nvSpPr>
          <p:cNvPr id="14" name="Text 10"/>
          <p:cNvSpPr/>
          <p:nvPr/>
        </p:nvSpPr>
        <p:spPr>
          <a:xfrm>
            <a:off x="3123437" y="1843088"/>
            <a:ext cx="661020" cy="314325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Próximos: 2</a:t>
            </a:r>
            <a:endParaRPr lang="en-US" sz="675" dirty="0"/>
          </a:p>
        </p:txBody>
      </p:sp>
      <p:sp>
        <p:nvSpPr>
          <p:cNvPr id="15" name="Shape 11"/>
          <p:cNvSpPr/>
          <p:nvPr/>
        </p:nvSpPr>
        <p:spPr>
          <a:xfrm>
            <a:off x="3770170" y="1843088"/>
            <a:ext cx="573202" cy="314325"/>
          </a:xfrm>
          <a:prstGeom prst="roundRect">
            <a:avLst/>
          </a:prstGeom>
          <a:solidFill>
            <a:srgbClr val="FEE2E2"/>
          </a:solidFill>
          <a:ln/>
        </p:spPr>
      </p:sp>
      <p:sp>
        <p:nvSpPr>
          <p:cNvPr id="16" name="Text 12"/>
          <p:cNvSpPr/>
          <p:nvPr/>
        </p:nvSpPr>
        <p:spPr>
          <a:xfrm>
            <a:off x="3770170" y="1843088"/>
            <a:ext cx="644640" cy="314325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Vencidos: 5</a:t>
            </a:r>
            <a:endParaRPr lang="en-US" sz="675" dirty="0"/>
          </a:p>
        </p:txBody>
      </p:sp>
      <p:sp>
        <p:nvSpPr>
          <p:cNvPr id="17" name="Shape 13"/>
          <p:cNvSpPr/>
          <p:nvPr/>
        </p:nvSpPr>
        <p:spPr>
          <a:xfrm>
            <a:off x="742950" y="2314575"/>
            <a:ext cx="1162031" cy="4572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8" name="Text 14"/>
          <p:cNvSpPr/>
          <p:nvPr/>
        </p:nvSpPr>
        <p:spPr>
          <a:xfrm>
            <a:off x="800100" y="2371725"/>
            <a:ext cx="11191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Documentos</a:t>
            </a:r>
            <a:endParaRPr lang="en-US" sz="788" dirty="0"/>
          </a:p>
        </p:txBody>
      </p:sp>
      <p:sp>
        <p:nvSpPr>
          <p:cNvPr id="19" name="Text 15"/>
          <p:cNvSpPr/>
          <p:nvPr/>
        </p:nvSpPr>
        <p:spPr>
          <a:xfrm>
            <a:off x="800100" y="2514600"/>
            <a:ext cx="11191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1125" dirty="0"/>
          </a:p>
        </p:txBody>
      </p:sp>
      <p:sp>
        <p:nvSpPr>
          <p:cNvPr id="20" name="Shape 16"/>
          <p:cNvSpPr/>
          <p:nvPr/>
        </p:nvSpPr>
        <p:spPr>
          <a:xfrm>
            <a:off x="1962131" y="2314575"/>
            <a:ext cx="1162059" cy="4572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21" name="Text 17"/>
          <p:cNvSpPr/>
          <p:nvPr/>
        </p:nvSpPr>
        <p:spPr>
          <a:xfrm>
            <a:off x="2019281" y="2371725"/>
            <a:ext cx="111919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Aprovados</a:t>
            </a:r>
            <a:endParaRPr lang="en-US" sz="788" dirty="0"/>
          </a:p>
        </p:txBody>
      </p:sp>
      <p:sp>
        <p:nvSpPr>
          <p:cNvPr id="22" name="Text 18"/>
          <p:cNvSpPr/>
          <p:nvPr/>
        </p:nvSpPr>
        <p:spPr>
          <a:xfrm>
            <a:off x="2019281" y="2514600"/>
            <a:ext cx="11191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125" dirty="0"/>
          </a:p>
        </p:txBody>
      </p:sp>
      <p:sp>
        <p:nvSpPr>
          <p:cNvPr id="23" name="Shape 19"/>
          <p:cNvSpPr/>
          <p:nvPr/>
        </p:nvSpPr>
        <p:spPr>
          <a:xfrm>
            <a:off x="3181341" y="2314575"/>
            <a:ext cx="1162059" cy="4572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4" name="Text 20"/>
          <p:cNvSpPr/>
          <p:nvPr/>
        </p:nvSpPr>
        <p:spPr>
          <a:xfrm>
            <a:off x="3238491" y="2371725"/>
            <a:ext cx="111919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Vencidos</a:t>
            </a:r>
            <a:endParaRPr lang="en-US" sz="788" dirty="0"/>
          </a:p>
        </p:txBody>
      </p:sp>
      <p:sp>
        <p:nvSpPr>
          <p:cNvPr id="25" name="Text 21"/>
          <p:cNvSpPr/>
          <p:nvPr/>
        </p:nvSpPr>
        <p:spPr>
          <a:xfrm>
            <a:off x="3238491" y="2514600"/>
            <a:ext cx="11191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125" dirty="0"/>
          </a:p>
        </p:txBody>
      </p:sp>
      <p:sp>
        <p:nvSpPr>
          <p:cNvPr id="26" name="Shape 22"/>
          <p:cNvSpPr/>
          <p:nvPr/>
        </p:nvSpPr>
        <p:spPr>
          <a:xfrm>
            <a:off x="4286250" y="3028950"/>
            <a:ext cx="228600" cy="228600"/>
          </a:xfrm>
          <a:prstGeom prst="ellipse">
            <a:avLst/>
          </a:prstGeom>
          <a:solidFill>
            <a:srgbClr val="3B82F6"/>
          </a:solidFill>
          <a:ln/>
        </p:spPr>
      </p:sp>
      <p:pic>
        <p:nvPicPr>
          <p:cNvPr id="2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86100"/>
            <a:ext cx="114300" cy="114300"/>
          </a:xfrm>
          <a:prstGeom prst="rect">
            <a:avLst/>
          </a:prstGeom>
        </p:spPr>
      </p:pic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343275"/>
            <a:ext cx="114300" cy="114300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800100" y="3314700"/>
            <a:ext cx="21260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Tema clean com gradientes em tons de azul</a:t>
            </a:r>
            <a:endParaRPr lang="en-US" sz="788" dirty="0"/>
          </a:p>
        </p:txBody>
      </p:sp>
      <p:pic>
        <p:nvPicPr>
          <p:cNvPr id="3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543300"/>
            <a:ext cx="114300" cy="114300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800100" y="3514725"/>
            <a:ext cx="200438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Badges interativos com cores semânticas</a:t>
            </a:r>
            <a:endParaRPr lang="en-US" sz="788" dirty="0"/>
          </a:p>
        </p:txBody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743325"/>
            <a:ext cx="114300" cy="114300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800100" y="3714750"/>
            <a:ext cx="204261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Cards de estatísticas com ícones intuitivos</a:t>
            </a:r>
            <a:endParaRPr lang="en-US" sz="788" dirty="0"/>
          </a:p>
        </p:txBody>
      </p:sp>
      <p:pic>
        <p:nvPicPr>
          <p:cNvPr id="3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1057275"/>
            <a:ext cx="128588" cy="171450"/>
          </a:xfrm>
          <a:prstGeom prst="rect">
            <a:avLst/>
          </a:prstGeom>
        </p:spPr>
      </p:pic>
      <p:sp>
        <p:nvSpPr>
          <p:cNvPr id="35" name="Text 26"/>
          <p:cNvSpPr/>
          <p:nvPr/>
        </p:nvSpPr>
        <p:spPr>
          <a:xfrm>
            <a:off x="4900613" y="1028700"/>
            <a:ext cx="2396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com Drag-and-Drop</a:t>
            </a:r>
            <a:endParaRPr lang="en-US" sz="1350" dirty="0"/>
          </a:p>
        </p:txBody>
      </p:sp>
      <p:sp>
        <p:nvSpPr>
          <p:cNvPr id="36" name="Shape 27"/>
          <p:cNvSpPr/>
          <p:nvPr/>
        </p:nvSpPr>
        <p:spPr>
          <a:xfrm>
            <a:off x="4686300" y="1371600"/>
            <a:ext cx="3829050" cy="1828800"/>
          </a:xfrm>
          <a:prstGeom prst="rect">
            <a:avLst/>
          </a:prstGeom>
          <a:solidFill>
            <a:srgbClr val="E5E7EB"/>
          </a:solidFill>
          <a:ln w="99">
            <a:solidFill>
              <a:srgbClr val="000000">
                <a:alpha val="10000"/>
              </a:srgbClr>
            </a:solidFill>
            <a:prstDash val="solid"/>
          </a:ln>
        </p:spPr>
      </p:sp>
      <p:sp>
        <p:nvSpPr>
          <p:cNvPr id="37" name="Shape 28"/>
          <p:cNvSpPr/>
          <p:nvPr/>
        </p:nvSpPr>
        <p:spPr>
          <a:xfrm>
            <a:off x="4686300" y="1243013"/>
            <a:ext cx="3829050" cy="2085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Text 29"/>
          <p:cNvSpPr/>
          <p:nvPr/>
        </p:nvSpPr>
        <p:spPr>
          <a:xfrm>
            <a:off x="4800600" y="1357313"/>
            <a:ext cx="36718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Documentos Societários</a:t>
            </a:r>
            <a:endParaRPr lang="en-US" sz="900" dirty="0"/>
          </a:p>
        </p:txBody>
      </p:sp>
      <p:sp>
        <p:nvSpPr>
          <p:cNvPr id="39" name="Shape 30"/>
          <p:cNvSpPr/>
          <p:nvPr/>
        </p:nvSpPr>
        <p:spPr>
          <a:xfrm>
            <a:off x="4800600" y="1585913"/>
            <a:ext cx="3600450" cy="1271588"/>
          </a:xfrm>
          <a:prstGeom prst="rect">
            <a:avLst/>
          </a:prstGeom>
          <a:solidFill>
            <a:srgbClr val="EFF6FF"/>
          </a:solidFill>
          <a:ln w="198">
            <a:solidFill>
              <a:srgbClr val="93C5FD"/>
            </a:solidFill>
            <a:prstDash val="dash"/>
          </a:ln>
        </p:spPr>
      </p:sp>
      <p:pic>
        <p:nvPicPr>
          <p:cNvPr id="4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6880" y="1714500"/>
            <a:ext cx="267891" cy="214313"/>
          </a:xfrm>
          <a:prstGeom prst="rect">
            <a:avLst/>
          </a:prstGeom>
        </p:spPr>
      </p:pic>
      <p:sp>
        <p:nvSpPr>
          <p:cNvPr id="41" name="Text 31"/>
          <p:cNvSpPr/>
          <p:nvPr/>
        </p:nvSpPr>
        <p:spPr>
          <a:xfrm>
            <a:off x="5821012" y="1985963"/>
            <a:ext cx="16310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Arraste e solte arquivos aqui</a:t>
            </a:r>
            <a:endParaRPr lang="en-US" sz="900" dirty="0"/>
          </a:p>
        </p:txBody>
      </p:sp>
      <p:sp>
        <p:nvSpPr>
          <p:cNvPr id="42" name="Text 32"/>
          <p:cNvSpPr/>
          <p:nvPr/>
        </p:nvSpPr>
        <p:spPr>
          <a:xfrm>
            <a:off x="6539657" y="2157413"/>
            <a:ext cx="19377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</a:t>
            </a:r>
            <a:endParaRPr lang="en-US" sz="788" dirty="0"/>
          </a:p>
        </p:txBody>
      </p:sp>
      <p:sp>
        <p:nvSpPr>
          <p:cNvPr id="43" name="Shape 33"/>
          <p:cNvSpPr/>
          <p:nvPr/>
        </p:nvSpPr>
        <p:spPr>
          <a:xfrm>
            <a:off x="6048161" y="2357438"/>
            <a:ext cx="1105328" cy="20002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44" name="Text 34"/>
          <p:cNvSpPr/>
          <p:nvPr/>
        </p:nvSpPr>
        <p:spPr>
          <a:xfrm>
            <a:off x="6048161" y="2357438"/>
            <a:ext cx="1176765" cy="200025"/>
          </a:xfrm>
          <a:prstGeom prst="rect">
            <a:avLst/>
          </a:prstGeom>
          <a:noFill/>
          <a:ln/>
        </p:spPr>
        <p:txBody>
          <a:bodyPr wrap="none" lIns="136017" tIns="34036" rIns="136017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Selecionar Arquivo</a:t>
            </a:r>
            <a:endParaRPr lang="en-US" sz="788" dirty="0"/>
          </a:p>
        </p:txBody>
      </p:sp>
      <p:sp>
        <p:nvSpPr>
          <p:cNvPr id="45" name="Text 35"/>
          <p:cNvSpPr/>
          <p:nvPr/>
        </p:nvSpPr>
        <p:spPr>
          <a:xfrm>
            <a:off x="5942958" y="2614613"/>
            <a:ext cx="138717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PDF, DOCX, JPG, PNG (máx. 5MB)</a:t>
            </a:r>
            <a:endParaRPr lang="en-US" sz="675" dirty="0"/>
          </a:p>
        </p:txBody>
      </p:sp>
      <p:sp>
        <p:nvSpPr>
          <p:cNvPr id="46" name="Shape 36"/>
          <p:cNvSpPr/>
          <p:nvPr/>
        </p:nvSpPr>
        <p:spPr>
          <a:xfrm>
            <a:off x="4800600" y="2928938"/>
            <a:ext cx="3600450" cy="27146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4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3007519"/>
            <a:ext cx="85725" cy="114300"/>
          </a:xfrm>
          <a:prstGeom prst="rect">
            <a:avLst/>
          </a:prstGeom>
        </p:spPr>
      </p:pic>
      <p:sp>
        <p:nvSpPr>
          <p:cNvPr id="48" name="Text 37"/>
          <p:cNvSpPr/>
          <p:nvPr/>
        </p:nvSpPr>
        <p:spPr>
          <a:xfrm>
            <a:off x="5000625" y="2993231"/>
            <a:ext cx="96267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contrato_social.pdf</a:t>
            </a:r>
            <a:endParaRPr lang="en-US" sz="788" dirty="0"/>
          </a:p>
        </p:txBody>
      </p:sp>
      <p:pic>
        <p:nvPicPr>
          <p:cNvPr id="49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3007519"/>
            <a:ext cx="114300" cy="114300"/>
          </a:xfrm>
          <a:prstGeom prst="rect">
            <a:avLst/>
          </a:prstGeom>
        </p:spPr>
      </p:pic>
      <p:sp>
        <p:nvSpPr>
          <p:cNvPr id="50" name="Shape 38"/>
          <p:cNvSpPr/>
          <p:nvPr/>
        </p:nvSpPr>
        <p:spPr>
          <a:xfrm>
            <a:off x="8343900" y="3028950"/>
            <a:ext cx="228600" cy="228600"/>
          </a:xfrm>
          <a:prstGeom prst="ellipse">
            <a:avLst/>
          </a:prstGeom>
          <a:solidFill>
            <a:srgbClr val="10B981"/>
          </a:solidFill>
          <a:ln/>
        </p:spPr>
      </p:sp>
      <p:pic>
        <p:nvPicPr>
          <p:cNvPr id="51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1050" y="3086100"/>
            <a:ext cx="114300" cy="114300"/>
          </a:xfrm>
          <a:prstGeom prst="rect">
            <a:avLst/>
          </a:prstGeom>
        </p:spPr>
      </p:pic>
      <p:pic>
        <p:nvPicPr>
          <p:cNvPr id="52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6300" y="3343275"/>
            <a:ext cx="114300" cy="114300"/>
          </a:xfrm>
          <a:prstGeom prst="rect">
            <a:avLst/>
          </a:prstGeom>
        </p:spPr>
      </p:pic>
      <p:sp>
        <p:nvSpPr>
          <p:cNvPr id="53" name="Text 39"/>
          <p:cNvSpPr/>
          <p:nvPr/>
        </p:nvSpPr>
        <p:spPr>
          <a:xfrm>
            <a:off x="4857750" y="3314700"/>
            <a:ext cx="182238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intuitiva de arrastar e soltar</a:t>
            </a:r>
            <a:endParaRPr lang="en-US" sz="788" dirty="0"/>
          </a:p>
        </p:txBody>
      </p:sp>
      <p:pic>
        <p:nvPicPr>
          <p:cNvPr id="5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86300" y="3543300"/>
            <a:ext cx="114300" cy="114300"/>
          </a:xfrm>
          <a:prstGeom prst="rect">
            <a:avLst/>
          </a:prstGeom>
        </p:spPr>
      </p:pic>
      <p:sp>
        <p:nvSpPr>
          <p:cNvPr id="55" name="Text 40"/>
          <p:cNvSpPr/>
          <p:nvPr/>
        </p:nvSpPr>
        <p:spPr>
          <a:xfrm>
            <a:off x="4857750" y="3514725"/>
            <a:ext cx="164976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Feedback visual durante o upload</a:t>
            </a:r>
            <a:endParaRPr lang="en-US" sz="788" dirty="0"/>
          </a:p>
        </p:txBody>
      </p:sp>
      <p:pic>
        <p:nvPicPr>
          <p:cNvPr id="56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86300" y="3743325"/>
            <a:ext cx="114300" cy="114300"/>
          </a:xfrm>
          <a:prstGeom prst="rect">
            <a:avLst/>
          </a:prstGeom>
        </p:spPr>
      </p:pic>
      <p:sp>
        <p:nvSpPr>
          <p:cNvPr id="57" name="Text 41"/>
          <p:cNvSpPr/>
          <p:nvPr/>
        </p:nvSpPr>
        <p:spPr>
          <a:xfrm>
            <a:off x="4857750" y="3714750"/>
            <a:ext cx="222773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de formatos e tamanho de arquivos</a:t>
            </a:r>
            <a:endParaRPr lang="en-US" sz="788" dirty="0"/>
          </a:p>
        </p:txBody>
      </p:sp>
      <p:pic>
        <p:nvPicPr>
          <p:cNvPr id="58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8650" y="4114800"/>
            <a:ext cx="214313" cy="171450"/>
          </a:xfrm>
          <a:prstGeom prst="rect">
            <a:avLst/>
          </a:prstGeom>
        </p:spPr>
      </p:pic>
      <p:sp>
        <p:nvSpPr>
          <p:cNvPr id="59" name="Text 42"/>
          <p:cNvSpPr/>
          <p:nvPr/>
        </p:nvSpPr>
        <p:spPr>
          <a:xfrm>
            <a:off x="928688" y="4086225"/>
            <a:ext cx="223205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Painel da Transportadora</a:t>
            </a:r>
            <a:endParaRPr lang="en-US" sz="1350" dirty="0"/>
          </a:p>
        </p:txBody>
      </p:sp>
      <p:sp>
        <p:nvSpPr>
          <p:cNvPr id="60" name="Shape 43"/>
          <p:cNvSpPr/>
          <p:nvPr/>
        </p:nvSpPr>
        <p:spPr>
          <a:xfrm>
            <a:off x="628650" y="4429125"/>
            <a:ext cx="7886700" cy="1371600"/>
          </a:xfrm>
          <a:prstGeom prst="rect">
            <a:avLst/>
          </a:prstGeom>
          <a:solidFill>
            <a:srgbClr val="E5E7EB"/>
          </a:solidFill>
          <a:ln w="99">
            <a:solidFill>
              <a:srgbClr val="000000">
                <a:alpha val="10000"/>
              </a:srgbClr>
            </a:solidFill>
            <a:prstDash val="solid"/>
          </a:ln>
        </p:spPr>
      </p:sp>
      <p:sp>
        <p:nvSpPr>
          <p:cNvPr id="61" name="Shape 44"/>
          <p:cNvSpPr/>
          <p:nvPr/>
        </p:nvSpPr>
        <p:spPr>
          <a:xfrm>
            <a:off x="628650" y="4479131"/>
            <a:ext cx="7886700" cy="12715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2" name="Text 45"/>
          <p:cNvSpPr/>
          <p:nvPr/>
        </p:nvSpPr>
        <p:spPr>
          <a:xfrm>
            <a:off x="742950" y="4593431"/>
            <a:ext cx="195152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Transportadora XYZ Logística</a:t>
            </a:r>
            <a:endParaRPr lang="en-US" sz="1013" dirty="0"/>
          </a:p>
        </p:txBody>
      </p:sp>
      <p:sp>
        <p:nvSpPr>
          <p:cNvPr id="63" name="Shape 46"/>
          <p:cNvSpPr/>
          <p:nvPr/>
        </p:nvSpPr>
        <p:spPr>
          <a:xfrm>
            <a:off x="7637032" y="4600575"/>
            <a:ext cx="764018" cy="185738"/>
          </a:xfrm>
          <a:prstGeom prst="roundRect">
            <a:avLst/>
          </a:prstGeom>
          <a:solidFill>
            <a:srgbClr val="DBEAFE"/>
          </a:solidFill>
          <a:ln/>
        </p:spPr>
      </p:sp>
      <p:sp>
        <p:nvSpPr>
          <p:cNvPr id="64" name="Text 47"/>
          <p:cNvSpPr/>
          <p:nvPr/>
        </p:nvSpPr>
        <p:spPr>
          <a:xfrm>
            <a:off x="7637032" y="4600575"/>
            <a:ext cx="835456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Transportadora</a:t>
            </a:r>
            <a:endParaRPr lang="en-US" sz="675" dirty="0"/>
          </a:p>
        </p:txBody>
      </p:sp>
      <p:sp>
        <p:nvSpPr>
          <p:cNvPr id="65" name="Shape 48"/>
          <p:cNvSpPr/>
          <p:nvPr/>
        </p:nvSpPr>
        <p:spPr>
          <a:xfrm>
            <a:off x="742950" y="4907756"/>
            <a:ext cx="1485900" cy="4000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66" name="Text 49"/>
          <p:cNvSpPr/>
          <p:nvPr/>
        </p:nvSpPr>
        <p:spPr>
          <a:xfrm>
            <a:off x="800100" y="4964906"/>
            <a:ext cx="14430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</a:t>
            </a:r>
            <a:endParaRPr lang="en-US" sz="675" dirty="0"/>
          </a:p>
        </p:txBody>
      </p:sp>
      <p:sp>
        <p:nvSpPr>
          <p:cNvPr id="67" name="Text 50"/>
          <p:cNvSpPr/>
          <p:nvPr/>
        </p:nvSpPr>
        <p:spPr>
          <a:xfrm>
            <a:off x="800100" y="5079206"/>
            <a:ext cx="1443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00" dirty="0"/>
          </a:p>
        </p:txBody>
      </p:sp>
      <p:sp>
        <p:nvSpPr>
          <p:cNvPr id="68" name="Shape 51"/>
          <p:cNvSpPr/>
          <p:nvPr/>
        </p:nvSpPr>
        <p:spPr>
          <a:xfrm>
            <a:off x="2286000" y="4907756"/>
            <a:ext cx="1485900" cy="4000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69" name="Text 52"/>
          <p:cNvSpPr/>
          <p:nvPr/>
        </p:nvSpPr>
        <p:spPr>
          <a:xfrm>
            <a:off x="2343150" y="4964906"/>
            <a:ext cx="14430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Aprovados</a:t>
            </a:r>
            <a:endParaRPr lang="en-US" sz="675" dirty="0"/>
          </a:p>
        </p:txBody>
      </p:sp>
      <p:sp>
        <p:nvSpPr>
          <p:cNvPr id="70" name="Text 53"/>
          <p:cNvSpPr/>
          <p:nvPr/>
        </p:nvSpPr>
        <p:spPr>
          <a:xfrm>
            <a:off x="2343150" y="5079206"/>
            <a:ext cx="1443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71" name="Shape 54"/>
          <p:cNvSpPr/>
          <p:nvPr/>
        </p:nvSpPr>
        <p:spPr>
          <a:xfrm>
            <a:off x="3829050" y="4907756"/>
            <a:ext cx="148590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72" name="Text 55"/>
          <p:cNvSpPr/>
          <p:nvPr/>
        </p:nvSpPr>
        <p:spPr>
          <a:xfrm>
            <a:off x="3886200" y="4964906"/>
            <a:ext cx="14430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</a:t>
            </a:r>
            <a:endParaRPr lang="en-US" sz="675" dirty="0"/>
          </a:p>
        </p:txBody>
      </p:sp>
      <p:sp>
        <p:nvSpPr>
          <p:cNvPr id="73" name="Text 56"/>
          <p:cNvSpPr/>
          <p:nvPr/>
        </p:nvSpPr>
        <p:spPr>
          <a:xfrm>
            <a:off x="3886200" y="5079206"/>
            <a:ext cx="1443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74" name="Shape 57"/>
          <p:cNvSpPr/>
          <p:nvPr/>
        </p:nvSpPr>
        <p:spPr>
          <a:xfrm>
            <a:off x="5372100" y="4907756"/>
            <a:ext cx="1485900" cy="4000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75" name="Text 58"/>
          <p:cNvSpPr/>
          <p:nvPr/>
        </p:nvSpPr>
        <p:spPr>
          <a:xfrm>
            <a:off x="5429250" y="4964906"/>
            <a:ext cx="14430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Vencidos</a:t>
            </a:r>
            <a:endParaRPr lang="en-US" sz="675" dirty="0"/>
          </a:p>
        </p:txBody>
      </p:sp>
      <p:sp>
        <p:nvSpPr>
          <p:cNvPr id="76" name="Text 59"/>
          <p:cNvSpPr/>
          <p:nvPr/>
        </p:nvSpPr>
        <p:spPr>
          <a:xfrm>
            <a:off x="5429250" y="5079206"/>
            <a:ext cx="1443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77" name="Shape 60"/>
          <p:cNvSpPr/>
          <p:nvPr/>
        </p:nvSpPr>
        <p:spPr>
          <a:xfrm>
            <a:off x="6915150" y="4907756"/>
            <a:ext cx="1485900" cy="40005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78" name="Text 61"/>
          <p:cNvSpPr/>
          <p:nvPr/>
        </p:nvSpPr>
        <p:spPr>
          <a:xfrm>
            <a:off x="6972300" y="4964906"/>
            <a:ext cx="14430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Pendentes</a:t>
            </a:r>
            <a:endParaRPr lang="en-US" sz="675" dirty="0"/>
          </a:p>
        </p:txBody>
      </p:sp>
      <p:sp>
        <p:nvSpPr>
          <p:cNvPr id="79" name="Text 62"/>
          <p:cNvSpPr/>
          <p:nvPr/>
        </p:nvSpPr>
        <p:spPr>
          <a:xfrm>
            <a:off x="6972300" y="5079206"/>
            <a:ext cx="1443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endParaRPr lang="en-US" sz="900" dirty="0"/>
          </a:p>
        </p:txBody>
      </p:sp>
      <p:sp>
        <p:nvSpPr>
          <p:cNvPr id="80" name="Text 63"/>
          <p:cNvSpPr/>
          <p:nvPr/>
        </p:nvSpPr>
        <p:spPr>
          <a:xfrm>
            <a:off x="742950" y="5457825"/>
            <a:ext cx="96686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Meus Documentos</a:t>
            </a:r>
            <a:endParaRPr lang="en-US" sz="788" dirty="0"/>
          </a:p>
        </p:txBody>
      </p:sp>
      <p:sp>
        <p:nvSpPr>
          <p:cNvPr id="81" name="Shape 64"/>
          <p:cNvSpPr/>
          <p:nvPr/>
        </p:nvSpPr>
        <p:spPr>
          <a:xfrm>
            <a:off x="6690122" y="5422106"/>
            <a:ext cx="1710928" cy="2143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82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61559" y="5486400"/>
            <a:ext cx="85725" cy="85725"/>
          </a:xfrm>
          <a:prstGeom prst="rect">
            <a:avLst/>
          </a:prstGeom>
        </p:spPr>
      </p:pic>
      <p:sp>
        <p:nvSpPr>
          <p:cNvPr id="83" name="Shape 65"/>
          <p:cNvSpPr/>
          <p:nvPr/>
        </p:nvSpPr>
        <p:spPr>
          <a:xfrm>
            <a:off x="8343900" y="5629275"/>
            <a:ext cx="228600" cy="228600"/>
          </a:xfrm>
          <a:prstGeom prst="ellipse">
            <a:avLst/>
          </a:prstGeom>
          <a:solidFill>
            <a:srgbClr val="F59E0B"/>
          </a:solidFill>
          <a:ln/>
        </p:spPr>
      </p:sp>
      <p:pic>
        <p:nvPicPr>
          <p:cNvPr id="84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01050" y="5686425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7722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28625"/>
            <a:ext cx="2964991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428625"/>
            <a:ext cx="303642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 Atual do Projeto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29" y="342900"/>
            <a:ext cx="703771" cy="4572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57200" y="1028700"/>
            <a:ext cx="8229600" cy="5400675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5875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42975" y="1257300"/>
            <a:ext cx="23471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que já foi implementado</a:t>
            </a:r>
            <a:endParaRPr lang="en-US" sz="1350" dirty="0"/>
          </a:p>
        </p:txBody>
      </p:sp>
      <p:sp>
        <p:nvSpPr>
          <p:cNvPr id="9" name="Shape 4"/>
          <p:cNvSpPr/>
          <p:nvPr/>
        </p:nvSpPr>
        <p:spPr>
          <a:xfrm>
            <a:off x="685800" y="1657350"/>
            <a:ext cx="2476481" cy="12573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0" name="Shape 5"/>
          <p:cNvSpPr/>
          <p:nvPr/>
        </p:nvSpPr>
        <p:spPr>
          <a:xfrm>
            <a:off x="857250" y="1828800"/>
            <a:ext cx="285750" cy="28575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914525"/>
            <a:ext cx="142875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228725" y="1885950"/>
            <a:ext cx="11425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Completo</a:t>
            </a:r>
            <a:endParaRPr lang="en-US" sz="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2228850"/>
            <a:ext cx="100013" cy="1000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357313" y="2200275"/>
            <a:ext cx="106818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RESTful funcional</a:t>
            </a:r>
            <a:endParaRPr lang="en-US" sz="788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0" y="2428875"/>
            <a:ext cx="100013" cy="100013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357313" y="2400300"/>
            <a:ext cx="8840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Autenticação JWT</a:t>
            </a:r>
            <a:endParaRPr lang="en-US" sz="788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" y="2628900"/>
            <a:ext cx="100013" cy="100013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1357313" y="2600325"/>
            <a:ext cx="115008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 SQLite</a:t>
            </a:r>
            <a:endParaRPr lang="en-US" sz="788" dirty="0"/>
          </a:p>
        </p:txBody>
      </p:sp>
      <p:sp>
        <p:nvSpPr>
          <p:cNvPr id="19" name="Shape 10"/>
          <p:cNvSpPr/>
          <p:nvPr/>
        </p:nvSpPr>
        <p:spPr>
          <a:xfrm>
            <a:off x="3333731" y="1657350"/>
            <a:ext cx="2476509" cy="12573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0" name="Shape 11"/>
          <p:cNvSpPr/>
          <p:nvPr/>
        </p:nvSpPr>
        <p:spPr>
          <a:xfrm>
            <a:off x="3505181" y="1828800"/>
            <a:ext cx="285750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2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763" y="1914525"/>
            <a:ext cx="128588" cy="114300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3876656" y="1885950"/>
            <a:ext cx="11401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Moderno</a:t>
            </a:r>
            <a:endParaRPr lang="en-US" sz="900" dirty="0"/>
          </a:p>
        </p:txBody>
      </p:sp>
      <p:pic>
        <p:nvPicPr>
          <p:cNvPr id="2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081" y="2228850"/>
            <a:ext cx="100013" cy="100013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4005244" y="2200275"/>
            <a:ext cx="126620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com tema clean</a:t>
            </a:r>
            <a:endParaRPr lang="en-US" sz="788" dirty="0"/>
          </a:p>
        </p:txBody>
      </p:sp>
      <p:pic>
        <p:nvPicPr>
          <p:cNvPr id="2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8081" y="2428875"/>
            <a:ext cx="100013" cy="100013"/>
          </a:xfrm>
          <a:prstGeom prst="rect">
            <a:avLst/>
          </a:prstGeom>
        </p:spPr>
      </p:pic>
      <p:sp>
        <p:nvSpPr>
          <p:cNvPr id="26" name="Text 14"/>
          <p:cNvSpPr/>
          <p:nvPr/>
        </p:nvSpPr>
        <p:spPr>
          <a:xfrm>
            <a:off x="4005244" y="2400300"/>
            <a:ext cx="125381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Componentes interativos</a:t>
            </a:r>
            <a:endParaRPr lang="en-US" sz="788" dirty="0"/>
          </a:p>
        </p:txBody>
      </p:sp>
      <p:pic>
        <p:nvPicPr>
          <p:cNvPr id="2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8081" y="2628900"/>
            <a:ext cx="100013" cy="100013"/>
          </a:xfrm>
          <a:prstGeom prst="rect">
            <a:avLst/>
          </a:prstGeom>
        </p:spPr>
      </p:pic>
      <p:sp>
        <p:nvSpPr>
          <p:cNvPr id="28" name="Text 15"/>
          <p:cNvSpPr/>
          <p:nvPr/>
        </p:nvSpPr>
        <p:spPr>
          <a:xfrm>
            <a:off x="4005244" y="2600325"/>
            <a:ext cx="93636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 responsivo</a:t>
            </a:r>
            <a:endParaRPr lang="en-US" sz="788" dirty="0"/>
          </a:p>
        </p:txBody>
      </p:sp>
      <p:sp>
        <p:nvSpPr>
          <p:cNvPr id="29" name="Shape 16"/>
          <p:cNvSpPr/>
          <p:nvPr/>
        </p:nvSpPr>
        <p:spPr>
          <a:xfrm>
            <a:off x="5981691" y="1657350"/>
            <a:ext cx="2476481" cy="12573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30" name="Shape 17"/>
          <p:cNvSpPr/>
          <p:nvPr/>
        </p:nvSpPr>
        <p:spPr>
          <a:xfrm>
            <a:off x="6153141" y="1828800"/>
            <a:ext cx="285750" cy="285750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31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4578" y="1914525"/>
            <a:ext cx="142875" cy="114300"/>
          </a:xfrm>
          <a:prstGeom prst="rect">
            <a:avLst/>
          </a:prstGeom>
        </p:spPr>
      </p:pic>
      <p:sp>
        <p:nvSpPr>
          <p:cNvPr id="32" name="Text 18"/>
          <p:cNvSpPr/>
          <p:nvPr/>
        </p:nvSpPr>
        <p:spPr>
          <a:xfrm>
            <a:off x="6524616" y="1885950"/>
            <a:ext cx="9874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Perfis de Acesso</a:t>
            </a:r>
            <a:endParaRPr lang="en-US" sz="900" dirty="0"/>
          </a:p>
        </p:txBody>
      </p:sp>
      <p:pic>
        <p:nvPicPr>
          <p:cNvPr id="33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6041" y="2228850"/>
            <a:ext cx="100013" cy="100013"/>
          </a:xfrm>
          <a:prstGeom prst="rect">
            <a:avLst/>
          </a:prstGeom>
        </p:spPr>
      </p:pic>
      <p:sp>
        <p:nvSpPr>
          <p:cNvPr id="34" name="Text 19"/>
          <p:cNvSpPr/>
          <p:nvPr/>
        </p:nvSpPr>
        <p:spPr>
          <a:xfrm>
            <a:off x="6653203" y="2200275"/>
            <a:ext cx="7465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Administrador</a:t>
            </a:r>
            <a:endParaRPr lang="en-US" sz="788" dirty="0"/>
          </a:p>
        </p:txBody>
      </p:sp>
      <p:pic>
        <p:nvPicPr>
          <p:cNvPr id="3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6041" y="2428875"/>
            <a:ext cx="100013" cy="100013"/>
          </a:xfrm>
          <a:prstGeom prst="rect">
            <a:avLst/>
          </a:prstGeom>
        </p:spPr>
      </p:pic>
      <p:sp>
        <p:nvSpPr>
          <p:cNvPr id="36" name="Text 20"/>
          <p:cNvSpPr/>
          <p:nvPr/>
        </p:nvSpPr>
        <p:spPr>
          <a:xfrm>
            <a:off x="6653203" y="2400300"/>
            <a:ext cx="8001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Transportadora</a:t>
            </a:r>
            <a:endParaRPr lang="en-US" sz="788" dirty="0"/>
          </a:p>
        </p:txBody>
      </p:sp>
      <p:pic>
        <p:nvPicPr>
          <p:cNvPr id="37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6041" y="2628900"/>
            <a:ext cx="100013" cy="100013"/>
          </a:xfrm>
          <a:prstGeom prst="rect">
            <a:avLst/>
          </a:prstGeom>
        </p:spPr>
      </p:pic>
      <p:sp>
        <p:nvSpPr>
          <p:cNvPr id="38" name="Text 21"/>
          <p:cNvSpPr/>
          <p:nvPr/>
        </p:nvSpPr>
        <p:spPr>
          <a:xfrm>
            <a:off x="6653203" y="2600325"/>
            <a:ext cx="118418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permissões</a:t>
            </a:r>
            <a:endParaRPr lang="en-US" sz="788" dirty="0"/>
          </a:p>
        </p:txBody>
      </p:sp>
      <p:pic>
        <p:nvPicPr>
          <p:cNvPr id="39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5800" y="3171825"/>
            <a:ext cx="171450" cy="171450"/>
          </a:xfrm>
          <a:prstGeom prst="rect">
            <a:avLst/>
          </a:prstGeom>
        </p:spPr>
      </p:pic>
      <p:sp>
        <p:nvSpPr>
          <p:cNvPr id="40" name="Text 22"/>
          <p:cNvSpPr/>
          <p:nvPr/>
        </p:nvSpPr>
        <p:spPr>
          <a:xfrm>
            <a:off x="942975" y="3143250"/>
            <a:ext cx="23639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Limitações da versão atual</a:t>
            </a:r>
            <a:endParaRPr lang="en-US" sz="1350" dirty="0"/>
          </a:p>
        </p:txBody>
      </p:sp>
      <p:sp>
        <p:nvSpPr>
          <p:cNvPr id="41" name="Shape 23"/>
          <p:cNvSpPr/>
          <p:nvPr/>
        </p:nvSpPr>
        <p:spPr>
          <a:xfrm>
            <a:off x="685800" y="3543300"/>
            <a:ext cx="3800475" cy="125730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42" name="Shape 24"/>
          <p:cNvSpPr/>
          <p:nvPr/>
        </p:nvSpPr>
        <p:spPr>
          <a:xfrm>
            <a:off x="857250" y="3714750"/>
            <a:ext cx="285750" cy="285750"/>
          </a:xfrm>
          <a:prstGeom prst="ellipse">
            <a:avLst/>
          </a:prstGeom>
          <a:solidFill>
            <a:srgbClr val="FEF3C7"/>
          </a:solidFill>
          <a:ln/>
        </p:spPr>
      </p:sp>
      <p:pic>
        <p:nvPicPr>
          <p:cNvPr id="43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0119" y="3800475"/>
            <a:ext cx="100013" cy="114300"/>
          </a:xfrm>
          <a:prstGeom prst="rect">
            <a:avLst/>
          </a:prstGeom>
        </p:spPr>
      </p:pic>
      <p:sp>
        <p:nvSpPr>
          <p:cNvPr id="44" name="Text 25"/>
          <p:cNvSpPr/>
          <p:nvPr/>
        </p:nvSpPr>
        <p:spPr>
          <a:xfrm>
            <a:off x="1228725" y="3771900"/>
            <a:ext cx="9747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</a:t>
            </a:r>
            <a:endParaRPr lang="en-US" sz="900" dirty="0"/>
          </a:p>
        </p:txBody>
      </p:sp>
      <p:pic>
        <p:nvPicPr>
          <p:cNvPr id="45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00150" y="4114800"/>
            <a:ext cx="26789" cy="100013"/>
          </a:xfrm>
          <a:prstGeom prst="rect">
            <a:avLst/>
          </a:prstGeom>
        </p:spPr>
      </p:pic>
      <p:sp>
        <p:nvSpPr>
          <p:cNvPr id="46" name="Text 26"/>
          <p:cNvSpPr/>
          <p:nvPr/>
        </p:nvSpPr>
        <p:spPr>
          <a:xfrm>
            <a:off x="1284089" y="4086225"/>
            <a:ext cx="1627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 não é ideal para produção</a:t>
            </a:r>
            <a:endParaRPr lang="en-US" sz="788" dirty="0"/>
          </a:p>
        </p:txBody>
      </p:sp>
      <p:pic>
        <p:nvPicPr>
          <p:cNvPr id="47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00150" y="4314825"/>
            <a:ext cx="26789" cy="100013"/>
          </a:xfrm>
          <a:prstGeom prst="rect">
            <a:avLst/>
          </a:prstGeom>
        </p:spPr>
      </p:pic>
      <p:sp>
        <p:nvSpPr>
          <p:cNvPr id="48" name="Text 27"/>
          <p:cNvSpPr/>
          <p:nvPr/>
        </p:nvSpPr>
        <p:spPr>
          <a:xfrm>
            <a:off x="1284089" y="4286250"/>
            <a:ext cx="135150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Limitações de concorrência</a:t>
            </a:r>
            <a:endParaRPr lang="en-US" sz="788" dirty="0"/>
          </a:p>
        </p:txBody>
      </p:sp>
      <p:pic>
        <p:nvPicPr>
          <p:cNvPr id="49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00150" y="4514850"/>
            <a:ext cx="26789" cy="100013"/>
          </a:xfrm>
          <a:prstGeom prst="rect">
            <a:avLst/>
          </a:prstGeom>
        </p:spPr>
      </p:pic>
      <p:sp>
        <p:nvSpPr>
          <p:cNvPr id="50" name="Text 28"/>
          <p:cNvSpPr/>
          <p:nvPr/>
        </p:nvSpPr>
        <p:spPr>
          <a:xfrm>
            <a:off x="1284089" y="4486275"/>
            <a:ext cx="120520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backup automático</a:t>
            </a:r>
            <a:endParaRPr lang="en-US" sz="788" dirty="0"/>
          </a:p>
        </p:txBody>
      </p:sp>
      <p:sp>
        <p:nvSpPr>
          <p:cNvPr id="51" name="Shape 29"/>
          <p:cNvSpPr/>
          <p:nvPr/>
        </p:nvSpPr>
        <p:spPr>
          <a:xfrm>
            <a:off x="4657725" y="3543300"/>
            <a:ext cx="3800475" cy="125730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52" name="Shape 30"/>
          <p:cNvSpPr/>
          <p:nvPr/>
        </p:nvSpPr>
        <p:spPr>
          <a:xfrm>
            <a:off x="4829175" y="3714750"/>
            <a:ext cx="285750" cy="285750"/>
          </a:xfrm>
          <a:prstGeom prst="ellipse">
            <a:avLst/>
          </a:prstGeom>
          <a:solidFill>
            <a:srgbClr val="FEF3C7"/>
          </a:solidFill>
          <a:ln/>
        </p:spPr>
      </p:sp>
      <p:pic>
        <p:nvPicPr>
          <p:cNvPr id="53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00613" y="3800475"/>
            <a:ext cx="142875" cy="114300"/>
          </a:xfrm>
          <a:prstGeom prst="rect">
            <a:avLst/>
          </a:prstGeom>
        </p:spPr>
      </p:pic>
      <p:sp>
        <p:nvSpPr>
          <p:cNvPr id="54" name="Text 31"/>
          <p:cNvSpPr/>
          <p:nvPr/>
        </p:nvSpPr>
        <p:spPr>
          <a:xfrm>
            <a:off x="5200650" y="3771900"/>
            <a:ext cx="100071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</a:t>
            </a:r>
            <a:endParaRPr lang="en-US" sz="900" dirty="0"/>
          </a:p>
        </p:txBody>
      </p:sp>
      <p:pic>
        <p:nvPicPr>
          <p:cNvPr id="55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72075" y="4114800"/>
            <a:ext cx="26789" cy="100013"/>
          </a:xfrm>
          <a:prstGeom prst="rect">
            <a:avLst/>
          </a:prstGeom>
        </p:spPr>
      </p:pic>
      <p:sp>
        <p:nvSpPr>
          <p:cNvPr id="56" name="Text 32"/>
          <p:cNvSpPr/>
          <p:nvPr/>
        </p:nvSpPr>
        <p:spPr>
          <a:xfrm>
            <a:off x="5256014" y="4086225"/>
            <a:ext cx="208290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Notificações por email não implementadas</a:t>
            </a:r>
            <a:endParaRPr lang="en-US" sz="788" dirty="0"/>
          </a:p>
        </p:txBody>
      </p:sp>
      <p:pic>
        <p:nvPicPr>
          <p:cNvPr id="57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72075" y="4314825"/>
            <a:ext cx="26789" cy="100013"/>
          </a:xfrm>
          <a:prstGeom prst="rect">
            <a:avLst/>
          </a:prstGeom>
        </p:spPr>
      </p:pic>
      <p:sp>
        <p:nvSpPr>
          <p:cNvPr id="58" name="Text 33"/>
          <p:cNvSpPr/>
          <p:nvPr/>
        </p:nvSpPr>
        <p:spPr>
          <a:xfrm>
            <a:off x="5256014" y="4286250"/>
            <a:ext cx="159484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Relatórios avançados pendentes</a:t>
            </a:r>
            <a:endParaRPr lang="en-US" sz="788" dirty="0"/>
          </a:p>
        </p:txBody>
      </p:sp>
      <p:pic>
        <p:nvPicPr>
          <p:cNvPr id="59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72075" y="4514850"/>
            <a:ext cx="26789" cy="100013"/>
          </a:xfrm>
          <a:prstGeom prst="rect">
            <a:avLst/>
          </a:prstGeom>
        </p:spPr>
      </p:pic>
      <p:sp>
        <p:nvSpPr>
          <p:cNvPr id="60" name="Text 34"/>
          <p:cNvSpPr/>
          <p:nvPr/>
        </p:nvSpPr>
        <p:spPr>
          <a:xfrm>
            <a:off x="5256014" y="4486275"/>
            <a:ext cx="188728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integração com sistemas internos</a:t>
            </a:r>
            <a:endParaRPr lang="en-US" sz="788" dirty="0"/>
          </a:p>
        </p:txBody>
      </p:sp>
      <p:sp>
        <p:nvSpPr>
          <p:cNvPr id="61" name="Shape 35"/>
          <p:cNvSpPr/>
          <p:nvPr/>
        </p:nvSpPr>
        <p:spPr>
          <a:xfrm>
            <a:off x="685800" y="5029200"/>
            <a:ext cx="7772400" cy="117157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62" name="Image 24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57250" y="5229225"/>
            <a:ext cx="114300" cy="114300"/>
          </a:xfrm>
          <a:prstGeom prst="rect">
            <a:avLst/>
          </a:prstGeom>
        </p:spPr>
      </p:pic>
      <p:sp>
        <p:nvSpPr>
          <p:cNvPr id="63" name="Text 36"/>
          <p:cNvSpPr/>
          <p:nvPr/>
        </p:nvSpPr>
        <p:spPr>
          <a:xfrm>
            <a:off x="1028700" y="5200650"/>
            <a:ext cx="257828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 de Desenvolvimento vs. Produção</a:t>
            </a:r>
            <a:endParaRPr lang="en-US" sz="900" dirty="0"/>
          </a:p>
        </p:txBody>
      </p:sp>
      <p:sp>
        <p:nvSpPr>
          <p:cNvPr id="64" name="Text 37"/>
          <p:cNvSpPr/>
          <p:nvPr/>
        </p:nvSpPr>
        <p:spPr>
          <a:xfrm>
            <a:off x="857250" y="5464969"/>
            <a:ext cx="1363619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projeto atual está em</a:t>
            </a:r>
            <a:endParaRPr lang="en-US" sz="900" dirty="0"/>
          </a:p>
        </p:txBody>
      </p:sp>
      <p:sp>
        <p:nvSpPr>
          <p:cNvPr id="65" name="Text 38"/>
          <p:cNvSpPr/>
          <p:nvPr/>
        </p:nvSpPr>
        <p:spPr>
          <a:xfrm>
            <a:off x="2149432" y="5464969"/>
            <a:ext cx="1764116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 de desenvolvimento</a:t>
            </a:r>
            <a:endParaRPr lang="en-US" sz="900" dirty="0"/>
          </a:p>
        </p:txBody>
      </p:sp>
      <p:sp>
        <p:nvSpPr>
          <p:cNvPr id="66" name="Text 39"/>
          <p:cNvSpPr/>
          <p:nvPr/>
        </p:nvSpPr>
        <p:spPr>
          <a:xfrm>
            <a:off x="3842110" y="5464969"/>
            <a:ext cx="4312900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pronto para ser avaliado pela equipe de TI para implementação em produção.</a:t>
            </a:r>
            <a:endParaRPr lang="en-US" sz="900" dirty="0"/>
          </a:p>
        </p:txBody>
      </p:sp>
      <p:pic>
        <p:nvPicPr>
          <p:cNvPr id="67" name="Image 25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57250" y="5743575"/>
            <a:ext cx="439843" cy="285750"/>
          </a:xfrm>
          <a:prstGeom prst="rect">
            <a:avLst/>
          </a:prstGeom>
        </p:spPr>
      </p:pic>
      <p:sp>
        <p:nvSpPr>
          <p:cNvPr id="68" name="Text 40"/>
          <p:cNvSpPr/>
          <p:nvPr/>
        </p:nvSpPr>
        <p:spPr>
          <a:xfrm>
            <a:off x="1382818" y="5815013"/>
            <a:ext cx="390952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 passo: Migração para ambiente de produção com infraestrutura robusta.</a:t>
            </a:r>
            <a:endParaRPr lang="en-US" sz="78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293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28625"/>
            <a:ext cx="3031852" cy="285750"/>
          </a:xfrm>
          <a:prstGeom prst="rect">
            <a:avLst/>
          </a:prstGeom>
          <a:solidFill>
            <a:srgbClr val="6DD5FA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428625"/>
            <a:ext cx="310329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6DD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Sugestões de Melhorias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29" y="342900"/>
            <a:ext cx="703771" cy="4572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57200" y="1028700"/>
            <a:ext cx="8229600" cy="4857750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5875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42975" y="1257300"/>
            <a:ext cx="13115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Infraestrutura</a:t>
            </a:r>
            <a:endParaRPr lang="en-US" sz="1350" dirty="0"/>
          </a:p>
        </p:txBody>
      </p:sp>
      <p:sp>
        <p:nvSpPr>
          <p:cNvPr id="9" name="Shape 4"/>
          <p:cNvSpPr/>
          <p:nvPr/>
        </p:nvSpPr>
        <p:spPr>
          <a:xfrm>
            <a:off x="685800" y="1657350"/>
            <a:ext cx="3771900" cy="7715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0" name="Shape 5"/>
          <p:cNvSpPr/>
          <p:nvPr/>
        </p:nvSpPr>
        <p:spPr>
          <a:xfrm>
            <a:off x="828675" y="1828800"/>
            <a:ext cx="153646" cy="28575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92" y="1914525"/>
            <a:ext cx="100013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68046" y="1800225"/>
            <a:ext cx="331821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Migração para PostgreSQL</a:t>
            </a:r>
            <a:endParaRPr lang="en-US" sz="900" dirty="0"/>
          </a:p>
        </p:txBody>
      </p:sp>
      <p:sp>
        <p:nvSpPr>
          <p:cNvPr id="13" name="Text 7"/>
          <p:cNvSpPr/>
          <p:nvPr/>
        </p:nvSpPr>
        <p:spPr>
          <a:xfrm>
            <a:off x="1068046" y="2000250"/>
            <a:ext cx="3318216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Substituir SQLite por um banco de dados robusto para suportar múltiplos acessos simultâneos e garantir integridade dos dados.</a:t>
            </a:r>
            <a:endParaRPr lang="en-US" sz="788" dirty="0"/>
          </a:p>
        </p:txBody>
      </p:sp>
      <p:sp>
        <p:nvSpPr>
          <p:cNvPr id="14" name="Shape 8"/>
          <p:cNvSpPr/>
          <p:nvPr/>
        </p:nvSpPr>
        <p:spPr>
          <a:xfrm>
            <a:off x="685800" y="2543175"/>
            <a:ext cx="3771900" cy="7715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5" name="Shape 9"/>
          <p:cNvSpPr/>
          <p:nvPr/>
        </p:nvSpPr>
        <p:spPr>
          <a:xfrm>
            <a:off x="828675" y="2714625"/>
            <a:ext cx="213140" cy="28575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95" y="2800350"/>
            <a:ext cx="114300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127540" y="2686050"/>
            <a:ext cx="325872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 Avançada</a:t>
            </a:r>
            <a:endParaRPr lang="en-US" sz="900" dirty="0"/>
          </a:p>
        </p:txBody>
      </p:sp>
      <p:sp>
        <p:nvSpPr>
          <p:cNvPr id="18" name="Text 11"/>
          <p:cNvSpPr/>
          <p:nvPr/>
        </p:nvSpPr>
        <p:spPr>
          <a:xfrm>
            <a:off x="1127540" y="2886075"/>
            <a:ext cx="3258722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HTTPS, proteção contra ataques CSRF/XSS e políticas de senha mais robustas.</a:t>
            </a:r>
            <a:endParaRPr lang="en-US" sz="788" dirty="0"/>
          </a:p>
        </p:txBody>
      </p:sp>
      <p:sp>
        <p:nvSpPr>
          <p:cNvPr id="19" name="Shape 12"/>
          <p:cNvSpPr/>
          <p:nvPr/>
        </p:nvSpPr>
        <p:spPr>
          <a:xfrm>
            <a:off x="685800" y="3429000"/>
            <a:ext cx="3771900" cy="7715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0" name="Shape 13"/>
          <p:cNvSpPr/>
          <p:nvPr/>
        </p:nvSpPr>
        <p:spPr>
          <a:xfrm>
            <a:off x="828675" y="3600450"/>
            <a:ext cx="197234" cy="28575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55" y="3686175"/>
            <a:ext cx="142875" cy="1143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1111634" y="3571875"/>
            <a:ext cx="32746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Hospedagem em Nuvem</a:t>
            </a:r>
            <a:endParaRPr lang="en-US" sz="900" dirty="0"/>
          </a:p>
        </p:txBody>
      </p:sp>
      <p:sp>
        <p:nvSpPr>
          <p:cNvPr id="23" name="Text 15"/>
          <p:cNvSpPr/>
          <p:nvPr/>
        </p:nvSpPr>
        <p:spPr>
          <a:xfrm>
            <a:off x="1111634" y="3771900"/>
            <a:ext cx="327462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Utilizar serviços como AWS ou Azure para escalabilidade, backup automático e alta disponibilidade.</a:t>
            </a:r>
            <a:endParaRPr lang="en-US" sz="788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1285875"/>
            <a:ext cx="171450" cy="17145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943475" y="1257300"/>
            <a:ext cx="146533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</a:t>
            </a:r>
            <a:endParaRPr lang="en-US" sz="1350" dirty="0"/>
          </a:p>
        </p:txBody>
      </p:sp>
      <p:sp>
        <p:nvSpPr>
          <p:cNvPr id="26" name="Shape 17"/>
          <p:cNvSpPr/>
          <p:nvPr/>
        </p:nvSpPr>
        <p:spPr>
          <a:xfrm>
            <a:off x="4686300" y="1657350"/>
            <a:ext cx="3771900" cy="77152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27" name="Shape 18"/>
          <p:cNvSpPr/>
          <p:nvPr/>
        </p:nvSpPr>
        <p:spPr>
          <a:xfrm>
            <a:off x="4829175" y="1828800"/>
            <a:ext cx="167878" cy="285750"/>
          </a:xfrm>
          <a:prstGeom prst="roundRect">
            <a:avLst/>
          </a:prstGeom>
          <a:solidFill>
            <a:srgbClr val="D1FAE5"/>
          </a:solidFill>
          <a:ln/>
        </p:spPr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5964" y="1914525"/>
            <a:ext cx="114300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082778" y="1800225"/>
            <a:ext cx="330398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de Notificações</a:t>
            </a:r>
            <a:endParaRPr lang="en-US" sz="900" dirty="0"/>
          </a:p>
        </p:txBody>
      </p:sp>
      <p:sp>
        <p:nvSpPr>
          <p:cNvPr id="30" name="Text 20"/>
          <p:cNvSpPr/>
          <p:nvPr/>
        </p:nvSpPr>
        <p:spPr>
          <a:xfrm>
            <a:off x="5082778" y="2000250"/>
            <a:ext cx="330398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envio automático de emails para alertar sobre vencimentos de documentos e atualizações importantes.</a:t>
            </a:r>
            <a:endParaRPr lang="en-US" sz="788" dirty="0"/>
          </a:p>
        </p:txBody>
      </p:sp>
      <p:sp>
        <p:nvSpPr>
          <p:cNvPr id="31" name="Shape 21"/>
          <p:cNvSpPr/>
          <p:nvPr/>
        </p:nvSpPr>
        <p:spPr>
          <a:xfrm>
            <a:off x="4686300" y="2543175"/>
            <a:ext cx="3771900" cy="77152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2" name="Shape 22"/>
          <p:cNvSpPr/>
          <p:nvPr/>
        </p:nvSpPr>
        <p:spPr>
          <a:xfrm>
            <a:off x="4829175" y="2714625"/>
            <a:ext cx="209848" cy="285750"/>
          </a:xfrm>
          <a:prstGeom prst="roundRect">
            <a:avLst/>
          </a:prstGeom>
          <a:solidFill>
            <a:srgbClr val="D1FAE5"/>
          </a:solidFill>
          <a:ln/>
        </p:spPr>
      </p:sp>
      <p:pic>
        <p:nvPicPr>
          <p:cNvPr id="3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949" y="2800350"/>
            <a:ext cx="114300" cy="11430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5124748" y="2686050"/>
            <a:ext cx="326201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Relatórios Avançados</a:t>
            </a:r>
            <a:endParaRPr lang="en-US" sz="900" dirty="0"/>
          </a:p>
        </p:txBody>
      </p:sp>
      <p:sp>
        <p:nvSpPr>
          <p:cNvPr id="35" name="Text 24"/>
          <p:cNvSpPr/>
          <p:nvPr/>
        </p:nvSpPr>
        <p:spPr>
          <a:xfrm>
            <a:off x="5124748" y="2886075"/>
            <a:ext cx="326201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Criar dashboards analíticos com gráficos e exportação para Excel/PDF para análise gerencial.</a:t>
            </a:r>
            <a:endParaRPr lang="en-US" sz="788" dirty="0"/>
          </a:p>
        </p:txBody>
      </p:sp>
      <p:sp>
        <p:nvSpPr>
          <p:cNvPr id="36" name="Shape 25"/>
          <p:cNvSpPr/>
          <p:nvPr/>
        </p:nvSpPr>
        <p:spPr>
          <a:xfrm>
            <a:off x="4686300" y="3429000"/>
            <a:ext cx="3771900" cy="77152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7" name="Shape 26"/>
          <p:cNvSpPr/>
          <p:nvPr/>
        </p:nvSpPr>
        <p:spPr>
          <a:xfrm>
            <a:off x="4829175" y="3600450"/>
            <a:ext cx="210741" cy="285750"/>
          </a:xfrm>
          <a:prstGeom prst="roundRect">
            <a:avLst/>
          </a:prstGeom>
          <a:solidFill>
            <a:srgbClr val="D1FAE5"/>
          </a:solidFill>
          <a:ln/>
        </p:spPr>
      </p:sp>
      <p:pic>
        <p:nvPicPr>
          <p:cNvPr id="3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7395" y="3686175"/>
            <a:ext cx="114300" cy="114300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5125641" y="3571875"/>
            <a:ext cx="326112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 com Sistemas</a:t>
            </a:r>
            <a:endParaRPr lang="en-US" sz="900" dirty="0"/>
          </a:p>
        </p:txBody>
      </p:sp>
      <p:sp>
        <p:nvSpPr>
          <p:cNvPr id="40" name="Text 28"/>
          <p:cNvSpPr/>
          <p:nvPr/>
        </p:nvSpPr>
        <p:spPr>
          <a:xfrm>
            <a:off x="5125641" y="3771900"/>
            <a:ext cx="3261122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Desenvolver APIs para integração com sistemas internos da NIMO ENERGIA (ERP, CRM, etc.).</a:t>
            </a:r>
            <a:endParaRPr lang="en-US" sz="788" dirty="0"/>
          </a:p>
        </p:txBody>
      </p:sp>
      <p:pic>
        <p:nvPicPr>
          <p:cNvPr id="41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4457700"/>
            <a:ext cx="214313" cy="171450"/>
          </a:xfrm>
          <a:prstGeom prst="rect">
            <a:avLst/>
          </a:prstGeom>
        </p:spPr>
      </p:pic>
      <p:sp>
        <p:nvSpPr>
          <p:cNvPr id="42" name="Text 29"/>
          <p:cNvSpPr/>
          <p:nvPr/>
        </p:nvSpPr>
        <p:spPr>
          <a:xfrm>
            <a:off x="985838" y="4429125"/>
            <a:ext cx="203557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Experiência do Usuário</a:t>
            </a:r>
            <a:endParaRPr lang="en-US" sz="1350" dirty="0"/>
          </a:p>
        </p:txBody>
      </p:sp>
      <p:sp>
        <p:nvSpPr>
          <p:cNvPr id="43" name="Shape 30"/>
          <p:cNvSpPr/>
          <p:nvPr/>
        </p:nvSpPr>
        <p:spPr>
          <a:xfrm>
            <a:off x="685800" y="4829175"/>
            <a:ext cx="2514600" cy="828675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44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" y="5000625"/>
            <a:ext cx="85725" cy="114300"/>
          </a:xfrm>
          <a:prstGeom prst="rect">
            <a:avLst/>
          </a:prstGeom>
        </p:spPr>
      </p:pic>
      <p:sp>
        <p:nvSpPr>
          <p:cNvPr id="45" name="Text 31"/>
          <p:cNvSpPr/>
          <p:nvPr/>
        </p:nvSpPr>
        <p:spPr>
          <a:xfrm>
            <a:off x="971550" y="4972050"/>
            <a:ext cx="105830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Aplicativo Mobile</a:t>
            </a:r>
            <a:endParaRPr lang="en-US" sz="900" dirty="0"/>
          </a:p>
        </p:txBody>
      </p:sp>
      <p:sp>
        <p:nvSpPr>
          <p:cNvPr id="46" name="Text 32"/>
          <p:cNvSpPr/>
          <p:nvPr/>
        </p:nvSpPr>
        <p:spPr>
          <a:xfrm>
            <a:off x="828675" y="5229225"/>
            <a:ext cx="23002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Desenvolver versão para smartphones para acesso em campo.</a:t>
            </a:r>
            <a:endParaRPr lang="en-US" sz="788" dirty="0"/>
          </a:p>
        </p:txBody>
      </p:sp>
      <p:sp>
        <p:nvSpPr>
          <p:cNvPr id="47" name="Shape 33"/>
          <p:cNvSpPr/>
          <p:nvPr/>
        </p:nvSpPr>
        <p:spPr>
          <a:xfrm>
            <a:off x="3314700" y="4829175"/>
            <a:ext cx="2514600" cy="828675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4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7575" y="5000625"/>
            <a:ext cx="142875" cy="114300"/>
          </a:xfrm>
          <a:prstGeom prst="rect">
            <a:avLst/>
          </a:prstGeom>
        </p:spPr>
      </p:pic>
      <p:sp>
        <p:nvSpPr>
          <p:cNvPr id="49" name="Text 34"/>
          <p:cNvSpPr/>
          <p:nvPr/>
        </p:nvSpPr>
        <p:spPr>
          <a:xfrm>
            <a:off x="3657600" y="4972050"/>
            <a:ext cx="73346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Multilíngue</a:t>
            </a:r>
            <a:endParaRPr lang="en-US" sz="900" dirty="0"/>
          </a:p>
        </p:txBody>
      </p:sp>
      <p:sp>
        <p:nvSpPr>
          <p:cNvPr id="50" name="Text 35"/>
          <p:cNvSpPr/>
          <p:nvPr/>
        </p:nvSpPr>
        <p:spPr>
          <a:xfrm>
            <a:off x="3457575" y="5229225"/>
            <a:ext cx="23002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Adicionar suporte para inglês e espanhol para transportadoras internacionais.</a:t>
            </a:r>
            <a:endParaRPr lang="en-US" sz="788" dirty="0"/>
          </a:p>
        </p:txBody>
      </p:sp>
      <p:sp>
        <p:nvSpPr>
          <p:cNvPr id="51" name="Shape 36"/>
          <p:cNvSpPr/>
          <p:nvPr/>
        </p:nvSpPr>
        <p:spPr>
          <a:xfrm>
            <a:off x="5943600" y="4829175"/>
            <a:ext cx="2514600" cy="828675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52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6475" y="5000625"/>
            <a:ext cx="114300" cy="114300"/>
          </a:xfrm>
          <a:prstGeom prst="rect">
            <a:avLst/>
          </a:prstGeom>
        </p:spPr>
      </p:pic>
      <p:sp>
        <p:nvSpPr>
          <p:cNvPr id="53" name="Text 37"/>
          <p:cNvSpPr/>
          <p:nvPr/>
        </p:nvSpPr>
        <p:spPr>
          <a:xfrm>
            <a:off x="6257925" y="4972050"/>
            <a:ext cx="8033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Treinamento</a:t>
            </a:r>
            <a:endParaRPr lang="en-US" sz="900" dirty="0"/>
          </a:p>
        </p:txBody>
      </p:sp>
      <p:sp>
        <p:nvSpPr>
          <p:cNvPr id="54" name="Text 38"/>
          <p:cNvSpPr/>
          <p:nvPr/>
        </p:nvSpPr>
        <p:spPr>
          <a:xfrm>
            <a:off x="6086475" y="5229225"/>
            <a:ext cx="23002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Criar tutoriais interativos e documentação para usuários.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2025-06-12T17:55:45Z</dcterms:created>
  <dcterms:modified xsi:type="dcterms:W3CDTF">2025-06-12T17:55:45Z</dcterms:modified>
</cp:coreProperties>
</file>