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3"/>
  </p:notesMasterIdLst>
  <p:handoutMasterIdLst>
    <p:handoutMasterId r:id="rId34"/>
  </p:handoutMasterIdLst>
  <p:sldIdLst>
    <p:sldId id="256" r:id="rId5"/>
    <p:sldId id="277" r:id="rId6"/>
    <p:sldId id="261" r:id="rId7"/>
    <p:sldId id="289" r:id="rId8"/>
    <p:sldId id="258" r:id="rId9"/>
    <p:sldId id="295" r:id="rId10"/>
    <p:sldId id="296" r:id="rId11"/>
    <p:sldId id="297" r:id="rId12"/>
    <p:sldId id="298" r:id="rId13"/>
    <p:sldId id="299" r:id="rId14"/>
    <p:sldId id="300" r:id="rId15"/>
    <p:sldId id="301" r:id="rId16"/>
    <p:sldId id="276" r:id="rId17"/>
    <p:sldId id="262" r:id="rId18"/>
    <p:sldId id="264" r:id="rId19"/>
    <p:sldId id="278" r:id="rId20"/>
    <p:sldId id="266" r:id="rId21"/>
    <p:sldId id="292" r:id="rId22"/>
    <p:sldId id="268" r:id="rId23"/>
    <p:sldId id="280" r:id="rId24"/>
    <p:sldId id="270" r:id="rId25"/>
    <p:sldId id="293" r:id="rId26"/>
    <p:sldId id="294" r:id="rId27"/>
    <p:sldId id="260" r:id="rId28"/>
    <p:sldId id="282" r:id="rId29"/>
    <p:sldId id="283" r:id="rId30"/>
    <p:sldId id="290"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00" y="12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8/13/2021</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7.xml"/><Relationship Id="rId5" Type="http://schemas.openxmlformats.org/officeDocument/2006/relationships/image" Target="../media/image38.jpeg"/><Relationship Id="rId4" Type="http://schemas.openxmlformats.org/officeDocument/2006/relationships/image" Target="../media/image37.jpeg"/></Relationships>
</file>

<file path=ppt/slides/_rels/slide26.xml.rels><?xml version="1.0" encoding="UTF-8" standalone="yes"?>
<Relationships xmlns="http://schemas.openxmlformats.org/package/2006/relationships"><Relationship Id="rId8" Type="http://schemas.openxmlformats.org/officeDocument/2006/relationships/image" Target="../media/image45.jpg"/><Relationship Id="rId3" Type="http://schemas.openxmlformats.org/officeDocument/2006/relationships/image" Target="../media/image40.jpg"/><Relationship Id="rId7" Type="http://schemas.openxmlformats.org/officeDocument/2006/relationships/image" Target="../media/image44.jpg"/><Relationship Id="rId2" Type="http://schemas.openxmlformats.org/officeDocument/2006/relationships/image" Target="../media/image39.jpg"/><Relationship Id="rId1" Type="http://schemas.openxmlformats.org/officeDocument/2006/relationships/slideLayout" Target="../slideLayouts/slideLayout18.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 Id="rId9" Type="http://schemas.openxmlformats.org/officeDocument/2006/relationships/image" Target="../media/image46.jpg"/></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071165" y="747324"/>
            <a:ext cx="6414750" cy="1122202"/>
          </a:xfrm>
        </p:spPr>
        <p:txBody>
          <a:bodyPr anchor="t"/>
          <a:lstStyle/>
          <a:p>
            <a:pPr algn="r"/>
            <a:r>
              <a:rPr lang="pt-BR" sz="3200"/>
              <a:t>Análise socioeconômica dos estudantes de cursos superiores através dos dados do ENADE</a:t>
            </a:r>
            <a:endParaRPr lang="en-US" sz="320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544144" y="3556000"/>
            <a:ext cx="4941770" cy="1031654"/>
          </a:xfrm>
        </p:spPr>
        <p:txBody>
          <a:bodyPr anchor="b">
            <a:noAutofit/>
          </a:bodyPr>
          <a:lstStyle/>
          <a:p>
            <a:pPr algn="r"/>
            <a:r>
              <a:rPr lang="pt-BR" sz="2400" dirty="0"/>
              <a:t>Caio P. V. de Souza</a:t>
            </a:r>
            <a:br>
              <a:rPr lang="pt-BR" sz="2400" dirty="0"/>
            </a:br>
            <a:r>
              <a:rPr lang="pt-BR" sz="2400" dirty="0"/>
              <a:t>Cleiton F. do Nascimento</a:t>
            </a:r>
            <a:br>
              <a:rPr lang="pt-BR" sz="2400" dirty="0"/>
            </a:br>
            <a:r>
              <a:rPr lang="pt-BR" sz="2400" dirty="0"/>
              <a:t>Sergio R. M. de Oliveira</a:t>
            </a:r>
          </a:p>
        </p:txBody>
      </p:sp>
      <p:pic>
        <p:nvPicPr>
          <p:cNvPr id="4" name="Picture 3" descr="Graphical user interface, logo&#10;&#10;Description automatically generated with medium confidence">
            <a:extLst>
              <a:ext uri="{FF2B5EF4-FFF2-40B4-BE49-F238E27FC236}">
                <a16:creationId xmlns:a16="http://schemas.microsoft.com/office/drawing/2014/main" id="{A8F4C790-B683-4C97-88C0-C8EA83217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87" y="5268405"/>
            <a:ext cx="3642222" cy="1017838"/>
          </a:xfrm>
          <a:prstGeom prst="rect">
            <a:avLst/>
          </a:prstGeom>
        </p:spPr>
      </p:pic>
      <p:sp>
        <p:nvSpPr>
          <p:cNvPr id="5" name="Subtitle 2">
            <a:extLst>
              <a:ext uri="{FF2B5EF4-FFF2-40B4-BE49-F238E27FC236}">
                <a16:creationId xmlns:a16="http://schemas.microsoft.com/office/drawing/2014/main" id="{F206AA37-22CD-496F-91FA-B20B4405466E}"/>
              </a:ext>
            </a:extLst>
          </p:cNvPr>
          <p:cNvSpPr txBox="1">
            <a:spLocks/>
          </p:cNvSpPr>
          <p:nvPr/>
        </p:nvSpPr>
        <p:spPr>
          <a:xfrm>
            <a:off x="5384801" y="5180621"/>
            <a:ext cx="6182837" cy="1031654"/>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pt-BR" sz="2000"/>
              <a:t>Tratamento, Análise e Aprendizado Estatístico</a:t>
            </a:r>
            <a:br>
              <a:rPr lang="pt-BR" sz="2000"/>
            </a:br>
            <a:r>
              <a:rPr lang="pt-BR" sz="2000"/>
              <a:t>Prof.: Carlos Eduardo Ribeiro de Mello</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B12086BE-B46A-4F79-A2EA-393B396A1BC8}"/>
              </a:ext>
            </a:extLst>
          </p:cNvPr>
          <p:cNvPicPr>
            <a:picLocks noChangeAspect="1"/>
          </p:cNvPicPr>
          <p:nvPr/>
        </p:nvPicPr>
        <p:blipFill>
          <a:blip r:embed="rId2"/>
          <a:stretch>
            <a:fillRect/>
          </a:stretch>
        </p:blipFill>
        <p:spPr>
          <a:xfrm>
            <a:off x="1652215" y="141357"/>
            <a:ext cx="8843232" cy="6608417"/>
          </a:xfrm>
          <a:prstGeom prst="rect">
            <a:avLst/>
          </a:prstGeom>
        </p:spPr>
      </p:pic>
    </p:spTree>
    <p:extLst>
      <p:ext uri="{BB962C8B-B14F-4D97-AF65-F5344CB8AC3E}">
        <p14:creationId xmlns:p14="http://schemas.microsoft.com/office/powerpoint/2010/main" val="3319334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hart, bubble chart&#10;&#10;Description automatically generated">
            <a:extLst>
              <a:ext uri="{FF2B5EF4-FFF2-40B4-BE49-F238E27FC236}">
                <a16:creationId xmlns:a16="http://schemas.microsoft.com/office/drawing/2014/main" id="{1FD9E075-A30A-4B36-B6E9-47285BBCBEA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6274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028949"/>
            <a:ext cx="4179570" cy="2723576"/>
          </a:xfrm>
        </p:spPr>
        <p:txBody>
          <a:bodyPr/>
          <a:lstStyle/>
          <a:p>
            <a:r>
              <a:rPr lang="en-US" dirty="0" err="1"/>
              <a:t>Percepção</a:t>
            </a:r>
            <a:r>
              <a:rPr lang="en-US" dirty="0"/>
              <a:t> de </a:t>
            </a:r>
            <a:r>
              <a:rPr lang="en-US" dirty="0" err="1"/>
              <a:t>qualidade</a:t>
            </a:r>
            <a:endParaRPr lang="en-US" dirty="0"/>
          </a:p>
        </p:txBody>
      </p:sp>
    </p:spTree>
    <p:extLst>
      <p:ext uri="{BB962C8B-B14F-4D97-AF65-F5344CB8AC3E}">
        <p14:creationId xmlns:p14="http://schemas.microsoft.com/office/powerpoint/2010/main" val="237886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372421"/>
            <a:ext cx="4179570" cy="1524735"/>
          </a:xfrm>
        </p:spPr>
        <p:txBody>
          <a:bodyPr/>
          <a:lstStyle/>
          <a:p>
            <a:r>
              <a:rPr lang="en-US" sz="4000" dirty="0"/>
              <a:t>OBRIGADO!</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pt-BR" sz="2000" dirty="0"/>
              <a:t>Caio P. V. de Souza</a:t>
            </a:r>
          </a:p>
          <a:p>
            <a:r>
              <a:rPr lang="pt-BR" sz="2000" dirty="0"/>
              <a:t>Cleiton F. do Nascimento</a:t>
            </a:r>
          </a:p>
          <a:p>
            <a:r>
              <a:rPr lang="pt-BR" sz="2000" dirty="0"/>
              <a:t>Sergio R. M. de Oliveira</a:t>
            </a:r>
          </a:p>
        </p:txBody>
      </p:sp>
    </p:spTree>
    <p:extLst>
      <p:ext uri="{BB962C8B-B14F-4D97-AF65-F5344CB8AC3E}">
        <p14:creationId xmlns:p14="http://schemas.microsoft.com/office/powerpoint/2010/main" val="243649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a:t>Our target audience is Gen Z (18-25 years old)</a:t>
            </a:r>
          </a:p>
          <a:p>
            <a:endParaRPr lang="en-US"/>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a:t>Reduce expenses for replacement products </a:t>
            </a:r>
          </a:p>
          <a:p>
            <a:endParaRPr lang="en-US"/>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14</a:t>
            </a:fld>
            <a:endParaRPr lang="en-US"/>
          </a:p>
        </p:txBody>
      </p:sp>
    </p:spTree>
    <p:extLst>
      <p:ext uri="{BB962C8B-B14F-4D97-AF65-F5344CB8AC3E}">
        <p14:creationId xmlns:p14="http://schemas.microsoft.com/office/powerpoint/2010/main" val="1593920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a:p>
        </p:txBody>
      </p:sp>
    </p:spTree>
    <p:extLst>
      <p:ext uri="{BB962C8B-B14F-4D97-AF65-F5344CB8AC3E}">
        <p14:creationId xmlns:p14="http://schemas.microsoft.com/office/powerpoint/2010/main" val="134637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16</a:t>
            </a:fld>
            <a:endParaRPr lang="en-ZA"/>
          </a:p>
        </p:txBody>
      </p:sp>
    </p:spTree>
    <p:extLst>
      <p:ext uri="{BB962C8B-B14F-4D97-AF65-F5344CB8AC3E}">
        <p14:creationId xmlns:p14="http://schemas.microsoft.com/office/powerpoint/2010/main" val="2069393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a:t>Opportunity to build</a:t>
            </a:r>
          </a:p>
          <a:p>
            <a:r>
              <a:rPr lang="en-ZA"/>
              <a:t>Fully inclusive market</a:t>
            </a:r>
          </a:p>
          <a:p>
            <a:r>
              <a:rPr lang="en-ZA"/>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a:p>
          <a:p>
            <a:endParaRPr lang="en-US"/>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a:p>
        </p:txBody>
      </p:sp>
    </p:spTree>
    <p:extLst>
      <p:ext uri="{BB962C8B-B14F-4D97-AF65-F5344CB8AC3E}">
        <p14:creationId xmlns:p14="http://schemas.microsoft.com/office/powerpoint/2010/main" val="212117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a:p>
        </p:txBody>
      </p:sp>
    </p:spTree>
    <p:extLst>
      <p:ext uri="{BB962C8B-B14F-4D97-AF65-F5344CB8AC3E}">
        <p14:creationId xmlns:p14="http://schemas.microsoft.com/office/powerpoint/2010/main" val="40485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a:p>
        </p:txBody>
      </p:sp>
    </p:spTree>
    <p:extLst>
      <p:ext uri="{BB962C8B-B14F-4D97-AF65-F5344CB8AC3E}">
        <p14:creationId xmlns:p14="http://schemas.microsoft.com/office/powerpoint/2010/main" val="415169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804517"/>
            <a:ext cx="3171825" cy="674192"/>
          </a:xfrm>
        </p:spPr>
        <p:txBody>
          <a:bodyPr/>
          <a:lstStyle/>
          <a:p>
            <a:r>
              <a:rPr lang="en-ZA" dirty="0" err="1"/>
              <a:t>Objetivos</a:t>
            </a:r>
            <a:endParaRPr lang="en-ZA"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860207"/>
            <a:ext cx="3352310" cy="3218060"/>
          </a:xfrm>
        </p:spPr>
        <p:txBody>
          <a:bodyPr>
            <a:noAutofit/>
          </a:bodyPr>
          <a:lstStyle/>
          <a:p>
            <a:r>
              <a:rPr lang="pt-BR" dirty="0"/>
              <a:t>O objetivo deste trabalho e realizar uma análise descritiva dos fatores socioeconômicos dos alunos de ensino superior nos diversos grupos de enquadramento de cursos a partir dos dados de provas e questionários do ENADE de 2019.</a:t>
            </a:r>
          </a:p>
          <a:p>
            <a:r>
              <a:rPr lang="pt-BR" dirty="0"/>
              <a:t>A partir destes dados, descreveremos e ilustraremos a raça, gênero, renda familiar e pessoa dentre outros aspectos da vida do estudante universitário.</a:t>
            </a:r>
          </a:p>
          <a:p>
            <a:r>
              <a:rPr lang="pt-BR" dirty="0"/>
              <a:t>É feita também uma análise da percepção da qualidade dos cursos pelos estudantes.</a:t>
            </a:r>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20</a:t>
            </a:fld>
            <a:endParaRPr lang="en-ZA"/>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a:p>
        </p:txBody>
      </p:sp>
    </p:spTree>
    <p:extLst>
      <p:ext uri="{BB962C8B-B14F-4D97-AF65-F5344CB8AC3E}">
        <p14:creationId xmlns:p14="http://schemas.microsoft.com/office/powerpoint/2010/main" val="1417396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a:t>Gather feedback and adjust product design as necessary</a:t>
            </a:r>
          </a:p>
          <a:p>
            <a:endParaRPr lang="en-US"/>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a:p>
        </p:txBody>
      </p:sp>
    </p:spTree>
    <p:extLst>
      <p:ext uri="{BB962C8B-B14F-4D97-AF65-F5344CB8AC3E}">
        <p14:creationId xmlns:p14="http://schemas.microsoft.com/office/powerpoint/2010/main" val="147210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176117606"/>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a:solidFill>
                            <a:schemeClr val="tx1">
                              <a:lumMod val="75000"/>
                              <a:lumOff val="25000"/>
                            </a:schemeClr>
                          </a:solidFill>
                          <a:latin typeface="+mn-lt"/>
                          <a:ea typeface="+mn-ea"/>
                          <a:cs typeface="+mn-cs"/>
                        </a:rPr>
                        <a:t>Clients</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a:solidFill>
                            <a:schemeClr val="tx1">
                              <a:lumMod val="75000"/>
                              <a:lumOff val="25000"/>
                            </a:schemeClr>
                          </a:solidFill>
                          <a:latin typeface="+mn-lt"/>
                          <a:ea typeface="+mn-ea"/>
                          <a:cs typeface="+mn-cs"/>
                        </a:rPr>
                        <a:t>Orders</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a:solidFill>
                            <a:schemeClr val="tx1">
                              <a:lumMod val="75000"/>
                              <a:lumOff val="25000"/>
                            </a:schemeClr>
                          </a:solidFill>
                          <a:latin typeface="+mn-lt"/>
                          <a:ea typeface="+mn-ea"/>
                          <a:cs typeface="+mn-cs"/>
                        </a:rPr>
                        <a:t>Gross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dirty="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10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1100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$10,000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200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rPr>
                        <a:t>$20,000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rPr>
                        <a:t>$16,000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rPr>
                        <a:t>$30,000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rPr>
                        <a:t>$25,000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a:solidFill>
                            <a:schemeClr val="tx1">
                              <a:lumMod val="75000"/>
                              <a:lumOff val="25000"/>
                            </a:schemeClr>
                          </a:solidFill>
                        </a:rPr>
                        <a:t>400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tx1">
                              <a:lumMod val="75000"/>
                              <a:lumOff val="25000"/>
                            </a:schemeClr>
                          </a:solidFill>
                        </a:rPr>
                        <a:t>$40,000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DRAFT BLUEPRINTS</a:t>
            </a:r>
            <a:endParaRPr lang="en-ZA" sz="110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GATHER FEEDBACK</a:t>
            </a:r>
            <a:endParaRPr lang="en-ZA" sz="110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DELIVER TO CLIENT</a:t>
            </a:r>
            <a:endParaRPr lang="en-ZA" sz="110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a:t>20XX</a:t>
            </a:r>
            <a:endParaRPr lang="en-US"/>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RUN FOCUS GROUPS</a:t>
            </a:r>
            <a:endParaRPr lang="en-ZA" sz="110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TEST DESIGN</a:t>
            </a:r>
            <a:endParaRPr lang="en-ZA" sz="110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a:latin typeface="+mj-lt"/>
                <a:ea typeface="+mj-ea"/>
                <a:cs typeface="+mj-cs"/>
              </a:rPr>
              <a:t>LAUNCH DESIGN</a:t>
            </a:r>
            <a:endParaRPr lang="en-ZA" sz="110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23</a:t>
            </a:fld>
            <a:endParaRPr lang="en-ZA"/>
          </a:p>
        </p:txBody>
      </p:sp>
    </p:spTree>
    <p:extLst>
      <p:ext uri="{BB962C8B-B14F-4D97-AF65-F5344CB8AC3E}">
        <p14:creationId xmlns:p14="http://schemas.microsoft.com/office/powerpoint/2010/main" val="3084972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3840987170"/>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a:solidFill>
                            <a:schemeClr val="tx1">
                              <a:lumMod val="75000"/>
                              <a:lumOff val="25000"/>
                            </a:schemeClr>
                          </a:solidFill>
                          <a:effectLst/>
                        </a:rPr>
                        <a:t>Year 1</a:t>
                      </a:r>
                      <a:endParaRPr lang="en-US" sz="1200" b="1" i="0" u="none" strike="noStrike">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a:solidFill>
                            <a:schemeClr val="tx1">
                              <a:lumMod val="75000"/>
                              <a:lumOff val="25000"/>
                            </a:schemeClr>
                          </a:solidFill>
                          <a:effectLst/>
                        </a:rPr>
                        <a:t>Year 2</a:t>
                      </a:r>
                      <a:endParaRPr lang="en-US" sz="1200" b="1" i="0" u="none" strike="noStrike">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a:solidFill>
                            <a:schemeClr val="tx1">
                              <a:lumMod val="75000"/>
                              <a:lumOff val="25000"/>
                            </a:schemeClr>
                          </a:solidFill>
                          <a:effectLst/>
                        </a:rPr>
                        <a:t>Year 3</a:t>
                      </a:r>
                      <a:endParaRPr lang="en-US" sz="1200" b="1" i="0" u="none" strike="noStrike">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a:solidFill>
                            <a:schemeClr val="tx1"/>
                          </a:solidFill>
                          <a:effectLst/>
                        </a:rPr>
                        <a:t>Users</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50,000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400,000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1,600,000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a:solidFill>
                            <a:schemeClr val="tx1"/>
                          </a:solidFill>
                          <a:effectLst/>
                        </a:rPr>
                        <a:t>Sales</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500,000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4,000,000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16,000,000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a:solidFill>
                            <a:schemeClr val="tx1"/>
                          </a:solidFill>
                          <a:effectLst/>
                        </a:rPr>
                        <a:t>Average price per sale</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75</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80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90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a:solidFill>
                            <a:schemeClr val="tx1"/>
                          </a:solidFill>
                          <a:effectLst/>
                        </a:rPr>
                        <a:t>Revenue @ 15%</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5,625,000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48,000,000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216,000,000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a:solidFill>
                            <a:schemeClr val="tx1"/>
                          </a:solidFill>
                          <a:effectLst/>
                        </a:rPr>
                        <a:t>GROSS PROFIT</a:t>
                      </a:r>
                      <a:endParaRPr lang="en-US" sz="1200" b="1"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5,625,000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48,000,000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216,000,000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a:solidFill>
                            <a:schemeClr val="tx1"/>
                          </a:solidFill>
                          <a:effectLst/>
                        </a:rPr>
                        <a:t>Expenses</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a:solidFill>
                            <a:schemeClr val="tx1"/>
                          </a:solidFill>
                          <a:effectLst/>
                        </a:rPr>
                        <a:t>Sales &amp; marketing</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5,062,500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38,400,000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151,200,000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a:solidFill>
                            <a:schemeClr val="tx1"/>
                          </a:solidFill>
                          <a:effectLst/>
                        </a:rPr>
                        <a:t>70%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a:solidFill>
                            <a:schemeClr val="tx1"/>
                          </a:solidFill>
                          <a:effectLst/>
                        </a:rPr>
                        <a:t>Customer service</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1,687,500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9,600,000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21,600,000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a:solidFill>
                            <a:schemeClr val="tx1"/>
                          </a:solidFill>
                          <a:effectLst/>
                        </a:rPr>
                        <a:t>10%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a:solidFill>
                            <a:schemeClr val="tx1"/>
                          </a:solidFill>
                          <a:effectLst/>
                        </a:rPr>
                        <a:t>Product development</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562,500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2,400,000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10,800,000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a:solidFill>
                            <a:schemeClr val="tx1"/>
                          </a:solidFill>
                          <a:effectLst/>
                        </a:rPr>
                        <a:t>5%</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a:solidFill>
                            <a:schemeClr val="tx1"/>
                          </a:solidFill>
                          <a:effectLst/>
                        </a:rPr>
                        <a:t>Research</a:t>
                      </a:r>
                      <a:endParaRPr lang="en-US" sz="1200" b="0"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281,250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2,400,000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a:solidFill>
                            <a:schemeClr val="tx1"/>
                          </a:solidFill>
                          <a:effectLst/>
                        </a:rPr>
                        <a:t>4,320,000</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a:solidFill>
                            <a:schemeClr val="tx1"/>
                          </a:solidFill>
                          <a:effectLst/>
                        </a:rPr>
                        <a:t>2%</a:t>
                      </a:r>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a:solidFill>
                            <a:schemeClr val="tx1"/>
                          </a:solidFill>
                          <a:effectLst/>
                        </a:rPr>
                        <a:t>TOTAL EXPENSES</a:t>
                      </a:r>
                      <a:endParaRPr lang="en-US" sz="1200" b="1" i="0" u="none" strike="noStrike">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7,593,750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52,800,000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a:solidFill>
                            <a:schemeClr val="tx1"/>
                          </a:solidFill>
                          <a:effectLst/>
                        </a:rPr>
                        <a:t>187,920,000</a:t>
                      </a:r>
                      <a:endParaRPr lang="en-US" sz="1200" b="1"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a:t>Chief Operations Officer</a:t>
            </a:r>
          </a:p>
          <a:p>
            <a:endParaRPr lang="en-US"/>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a:t>VP Marketing</a:t>
            </a:r>
          </a:p>
          <a:p>
            <a:endParaRPr lang="en-US"/>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a:p>
        </p:txBody>
      </p:sp>
    </p:spTree>
    <p:extLst>
      <p:ext uri="{BB962C8B-B14F-4D97-AF65-F5344CB8AC3E}">
        <p14:creationId xmlns:p14="http://schemas.microsoft.com/office/powerpoint/2010/main" val="3477453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a:t>TAKUMA HAYASHI</a:t>
            </a:r>
          </a:p>
          <a:p>
            <a:endParaRPr lang="en-US"/>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a:t>FLORA BERGGREN​</a:t>
            </a:r>
          </a:p>
          <a:p>
            <a:endParaRPr lang="en-US"/>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a:t>GRAHAM BARNES</a:t>
            </a:r>
          </a:p>
          <a:p>
            <a:endParaRPr lang="en-US"/>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a:t>ROWAN MURPHY</a:t>
            </a:r>
          </a:p>
          <a:p>
            <a:endParaRPr lang="en-US"/>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26</a:t>
            </a:fld>
            <a:endParaRPr lang="en-US"/>
          </a:p>
        </p:txBody>
      </p:sp>
    </p:spTree>
    <p:extLst>
      <p:ext uri="{BB962C8B-B14F-4D97-AF65-F5344CB8AC3E}">
        <p14:creationId xmlns:p14="http://schemas.microsoft.com/office/powerpoint/2010/main" val="3396266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1108749333"/>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592898167"/>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3389292433"/>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a:t>Number of shares converted into USD</a:t>
            </a:r>
          </a:p>
          <a:p>
            <a:endParaRPr lang="en-ZA"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3296880851"/>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have on hand</a:t>
            </a:r>
          </a:p>
          <a:p>
            <a:endParaRPr lang="en-US"/>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27</a:t>
            </a:fld>
            <a:endParaRPr lang="en-US"/>
          </a:p>
        </p:txBody>
      </p:sp>
    </p:spTree>
    <p:extLst>
      <p:ext uri="{BB962C8B-B14F-4D97-AF65-F5344CB8AC3E}">
        <p14:creationId xmlns:p14="http://schemas.microsoft.com/office/powerpoint/2010/main" val="1177824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a:p>
        </p:txBody>
      </p:sp>
    </p:spTree>
    <p:extLst>
      <p:ext uri="{BB962C8B-B14F-4D97-AF65-F5344CB8AC3E}">
        <p14:creationId xmlns:p14="http://schemas.microsoft.com/office/powerpoint/2010/main" val="92017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fontScale="92500" lnSpcReduction="10000"/>
          </a:bodyPr>
          <a:lstStyle/>
          <a:p>
            <a:r>
              <a:rPr lang="en-US" sz="1800" dirty="0" err="1"/>
              <a:t>Metodologia</a:t>
            </a:r>
            <a:r>
              <a:rPr lang="en-US" sz="1800" dirty="0"/>
              <a:t> e dados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sz="1800" dirty="0" err="1"/>
              <a:t>Situação</a:t>
            </a:r>
            <a:r>
              <a:rPr lang="en-US" sz="1800" dirty="0"/>
              <a:t> </a:t>
            </a:r>
            <a:r>
              <a:rPr lang="en-US" sz="1800" dirty="0" err="1"/>
              <a:t>financeira</a:t>
            </a:r>
            <a:endParaRPr lang="en-US" sz="1800"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sz="1800" dirty="0" err="1"/>
              <a:t>Perfil</a:t>
            </a:r>
            <a:endParaRPr lang="en-US" sz="1800"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sz="1800" dirty="0" err="1"/>
              <a:t>Percepção</a:t>
            </a:r>
            <a:r>
              <a:rPr lang="en-US" sz="1800" dirty="0"/>
              <a:t> de </a:t>
            </a:r>
            <a:r>
              <a:rPr lang="en-US" sz="1800" dirty="0" err="1"/>
              <a:t>qualidade</a:t>
            </a:r>
            <a:endParaRPr lang="en-US" sz="1800"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770674" cy="1010842"/>
          </a:xfrm>
        </p:spPr>
        <p:txBody>
          <a:bodyPr>
            <a:normAutofit/>
          </a:bodyPr>
          <a:lstStyle/>
          <a:p>
            <a:r>
              <a:rPr lang="en-US" sz="1600" dirty="0" err="1"/>
              <a:t>Metodologia</a:t>
            </a:r>
            <a:r>
              <a:rPr lang="en-US" sz="1600" dirty="0"/>
              <a:t> e dados </a:t>
            </a:r>
            <a:r>
              <a:rPr lang="en-US" sz="1600" dirty="0" err="1"/>
              <a:t>utilizados</a:t>
            </a:r>
            <a:r>
              <a:rPr lang="en-US" sz="1600" dirty="0"/>
              <a:t> </a:t>
            </a:r>
            <a:r>
              <a:rPr lang="en-US" sz="1600" dirty="0" err="1"/>
              <a:t>na</a:t>
            </a:r>
            <a:r>
              <a:rPr lang="en-US" sz="1600" dirty="0"/>
              <a:t> </a:t>
            </a:r>
            <a:r>
              <a:rPr lang="en-US" sz="1600" dirty="0" err="1"/>
              <a:t>análise</a:t>
            </a:r>
            <a:r>
              <a:rPr lang="en-US" sz="1600" dirty="0"/>
              <a:t> dos </a:t>
            </a:r>
            <a:r>
              <a:rPr lang="en-US" sz="1600" dirty="0" err="1"/>
              <a:t>estudantes</a:t>
            </a:r>
            <a:r>
              <a:rPr lang="en-US" sz="1600" dirty="0"/>
              <a:t>.</a:t>
            </a:r>
          </a:p>
          <a:p>
            <a:endParaRPr lang="en-US" sz="1600"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186181" cy="1010842"/>
          </a:xfrm>
        </p:spPr>
        <p:txBody>
          <a:bodyPr>
            <a:normAutofit/>
          </a:bodyPr>
          <a:lstStyle/>
          <a:p>
            <a:r>
              <a:rPr lang="en-US" sz="1600" dirty="0"/>
              <a:t>Renda familiar e </a:t>
            </a:r>
            <a:r>
              <a:rPr lang="en-US" sz="1600" dirty="0" err="1"/>
              <a:t>pessoal</a:t>
            </a:r>
            <a:r>
              <a:rPr lang="en-US" sz="1600" dirty="0"/>
              <a:t>. Forma de </a:t>
            </a:r>
            <a:r>
              <a:rPr lang="en-US" sz="1600" dirty="0" err="1"/>
              <a:t>financeamento</a:t>
            </a:r>
            <a:r>
              <a:rPr lang="en-US" sz="1600" dirty="0"/>
              <a:t> do </a:t>
            </a:r>
            <a:r>
              <a:rPr lang="en-US" sz="1600" dirty="0" err="1"/>
              <a:t>curso</a:t>
            </a:r>
            <a:endParaRPr lang="en-US" sz="1600"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a:bodyPr>
          <a:lstStyle/>
          <a:p>
            <a:r>
              <a:rPr lang="en-US" sz="1600" dirty="0" err="1"/>
              <a:t>Perfil</a:t>
            </a:r>
            <a:r>
              <a:rPr lang="en-US" sz="1600" dirty="0"/>
              <a:t> do </a:t>
            </a:r>
            <a:r>
              <a:rPr lang="en-US" sz="1600" dirty="0" err="1"/>
              <a:t>estudante</a:t>
            </a:r>
            <a:r>
              <a:rPr lang="en-US" sz="1600" dirty="0"/>
              <a:t>: </a:t>
            </a:r>
            <a:r>
              <a:rPr lang="en-US" sz="1600" dirty="0" err="1"/>
              <a:t>idade</a:t>
            </a:r>
            <a:r>
              <a:rPr lang="en-US" sz="1600" dirty="0"/>
              <a:t>, </a:t>
            </a:r>
            <a:r>
              <a:rPr lang="en-US" sz="1600" dirty="0" err="1"/>
              <a:t>raça</a:t>
            </a:r>
            <a:r>
              <a:rPr lang="en-US" sz="1600" dirty="0"/>
              <a:t>, </a:t>
            </a:r>
            <a:r>
              <a:rPr lang="en-US" sz="1600" dirty="0" err="1"/>
              <a:t>gênero</a:t>
            </a:r>
            <a:r>
              <a:rPr lang="en-US" sz="1600" dirty="0"/>
              <a:t>, </a:t>
            </a:r>
            <a:r>
              <a:rPr lang="en-US" sz="1600" dirty="0" err="1"/>
              <a:t>grau</a:t>
            </a:r>
            <a:r>
              <a:rPr lang="en-US" sz="1600" dirty="0"/>
              <a:t> de </a:t>
            </a:r>
            <a:r>
              <a:rPr lang="en-US" sz="1600" dirty="0" err="1"/>
              <a:t>instrução</a:t>
            </a:r>
            <a:r>
              <a:rPr lang="en-US" sz="1600" dirty="0"/>
              <a:t> dos </a:t>
            </a:r>
            <a:r>
              <a:rPr lang="en-US" sz="1600" dirty="0" err="1"/>
              <a:t>pais</a:t>
            </a:r>
            <a:r>
              <a:rPr lang="en-US" sz="1600" dirty="0"/>
              <a:t>, </a:t>
            </a:r>
            <a:r>
              <a:rPr lang="en-US" sz="1600" dirty="0" err="1"/>
              <a:t>dentre</a:t>
            </a:r>
            <a:r>
              <a:rPr lang="en-US" sz="1600" dirty="0"/>
              <a:t> outros.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80" y="4824430"/>
            <a:ext cx="4978045" cy="1010842"/>
          </a:xfrm>
        </p:spPr>
        <p:txBody>
          <a:bodyPr/>
          <a:lstStyle/>
          <a:p>
            <a:r>
              <a:rPr lang="en-US" sz="1600" dirty="0" err="1"/>
              <a:t>Percepção</a:t>
            </a:r>
            <a:r>
              <a:rPr lang="en-US" sz="1600" dirty="0"/>
              <a:t> da </a:t>
            </a:r>
            <a:r>
              <a:rPr lang="en-US" sz="1600" dirty="0" err="1"/>
              <a:t>qualidade</a:t>
            </a:r>
            <a:r>
              <a:rPr lang="en-US" sz="1600" dirty="0"/>
              <a:t> da </a:t>
            </a:r>
            <a:r>
              <a:rPr lang="en-US" sz="1600" dirty="0" err="1"/>
              <a:t>instituição</a:t>
            </a:r>
            <a:r>
              <a:rPr lang="en-US" sz="1600" dirty="0"/>
              <a:t> de </a:t>
            </a:r>
            <a:r>
              <a:rPr lang="en-US" sz="1600" dirty="0" err="1"/>
              <a:t>ensino</a:t>
            </a:r>
            <a:r>
              <a:rPr lang="en-US" sz="1600" dirty="0"/>
              <a:t> e do </a:t>
            </a:r>
            <a:r>
              <a:rPr lang="en-US" sz="1600" dirty="0" err="1"/>
              <a:t>curso</a:t>
            </a:r>
            <a:r>
              <a:rPr lang="en-US" sz="1600" dirty="0"/>
              <a:t>.</a:t>
            </a:r>
          </a:p>
          <a:p>
            <a:endParaRPr lang="en-US" dirty="0"/>
          </a:p>
        </p:txBody>
      </p:sp>
      <p:sp>
        <p:nvSpPr>
          <p:cNvPr id="15" name="Title 14">
            <a:extLst>
              <a:ext uri="{FF2B5EF4-FFF2-40B4-BE49-F238E27FC236}">
                <a16:creationId xmlns:a16="http://schemas.microsoft.com/office/drawing/2014/main" id="{E30CFD77-2D2F-4470-897D-9131B7018D9A}"/>
              </a:ext>
            </a:extLst>
          </p:cNvPr>
          <p:cNvSpPr>
            <a:spLocks noGrp="1"/>
          </p:cNvSpPr>
          <p:nvPr>
            <p:ph type="title"/>
          </p:nvPr>
        </p:nvSpPr>
        <p:spPr>
          <a:xfrm>
            <a:off x="457527" y="434403"/>
            <a:ext cx="4082142" cy="585788"/>
          </a:xfrm>
        </p:spPr>
        <p:txBody>
          <a:bodyPr/>
          <a:lstStyle/>
          <a:p>
            <a:r>
              <a:rPr lang="en-US" dirty="0" err="1"/>
              <a:t>Tópicos</a:t>
            </a:r>
            <a:endParaRPr lang="pt-BR"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743486" y="4519694"/>
            <a:ext cx="3139440" cy="1325563"/>
          </a:xfrm>
        </p:spPr>
        <p:txBody>
          <a:bodyPr/>
          <a:lstStyle/>
          <a:p>
            <a:r>
              <a:rPr lang="en-US" dirty="0" err="1"/>
              <a:t>Metodologias</a:t>
            </a:r>
            <a:r>
              <a:rPr lang="en-US" dirty="0"/>
              <a:t> e dados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650481"/>
            <a:ext cx="5433204" cy="365125"/>
          </a:xfrm>
        </p:spPr>
        <p:txBody>
          <a:bodyPr vert="horz" lIns="91440" tIns="45720" rIns="91440" bIns="45720" rtlCol="0" anchor="b">
            <a:normAutofit lnSpcReduction="10000"/>
          </a:bodyPr>
          <a:lstStyle/>
          <a:p>
            <a:r>
              <a:rPr lang="en-US" dirty="0"/>
              <a:t>ENADE 2019</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893471"/>
            <a:ext cx="5431971" cy="1300666"/>
          </a:xfrm>
        </p:spPr>
        <p:txBody>
          <a:bodyPr anchor="b">
            <a:normAutofit/>
          </a:bodyPr>
          <a:lstStyle/>
          <a:p>
            <a:r>
              <a:rPr lang="pt-BR" dirty="0"/>
              <a:t>Foram utilizados os </a:t>
            </a:r>
            <a:r>
              <a:rPr lang="pt-BR" dirty="0" err="1"/>
              <a:t>microdados</a:t>
            </a:r>
            <a:r>
              <a:rPr lang="pt-BR" dirty="0"/>
              <a:t> do ENADE de 2019 para a análise.</a:t>
            </a:r>
          </a:p>
          <a:p>
            <a:r>
              <a:rPr lang="pt-BR" dirty="0"/>
              <a:t>Estes dados contêm informações de mais de 430 mil estudantes.</a:t>
            </a:r>
          </a:p>
          <a:p>
            <a:r>
              <a:rPr lang="pt-BR" dirty="0"/>
              <a:t>São 26 questões socioeconômicas e 46 de percepção de qualidade do ensino e da instituição de aprendizado.</a:t>
            </a:r>
          </a:p>
        </p:txBody>
      </p:sp>
      <p:sp>
        <p:nvSpPr>
          <p:cNvPr id="26" name="Content Placeholder 2">
            <a:extLst>
              <a:ext uri="{FF2B5EF4-FFF2-40B4-BE49-F238E27FC236}">
                <a16:creationId xmlns:a16="http://schemas.microsoft.com/office/drawing/2014/main" id="{9F01A11A-1834-4E51-A121-FBC9453AAFE8}"/>
              </a:ext>
            </a:extLst>
          </p:cNvPr>
          <p:cNvSpPr txBox="1">
            <a:spLocks/>
          </p:cNvSpPr>
          <p:nvPr/>
        </p:nvSpPr>
        <p:spPr>
          <a:xfrm>
            <a:off x="5920595" y="3482222"/>
            <a:ext cx="5433204" cy="365125"/>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Adequação</a:t>
            </a:r>
            <a:r>
              <a:rPr lang="en-US" dirty="0"/>
              <a:t> de dados </a:t>
            </a:r>
            <a:r>
              <a:rPr lang="en-US" dirty="0" err="1"/>
              <a:t>qualitativos</a:t>
            </a:r>
            <a:endParaRPr lang="pt-BR" dirty="0"/>
          </a:p>
        </p:txBody>
      </p:sp>
      <p:sp>
        <p:nvSpPr>
          <p:cNvPr id="27" name="Text Placeholder 3">
            <a:extLst>
              <a:ext uri="{FF2B5EF4-FFF2-40B4-BE49-F238E27FC236}">
                <a16:creationId xmlns:a16="http://schemas.microsoft.com/office/drawing/2014/main" id="{4914ED8F-7806-4925-BE24-9099F7CD8DE5}"/>
              </a:ext>
            </a:extLst>
          </p:cNvPr>
          <p:cNvSpPr txBox="1">
            <a:spLocks/>
          </p:cNvSpPr>
          <p:nvPr/>
        </p:nvSpPr>
        <p:spPr>
          <a:xfrm>
            <a:off x="5920169" y="3824631"/>
            <a:ext cx="5431971" cy="834124"/>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Foram atribuídos valores quantitativos a alguns dados qualitativos de forma a melhor agregar e apresentar essas informações.</a:t>
            </a:r>
          </a:p>
          <a:p>
            <a:r>
              <a:rPr lang="pt-BR" dirty="0"/>
              <a:t>Isto será discutido pontualmente em cada conclusão apresentada.</a:t>
            </a:r>
          </a:p>
        </p:txBody>
      </p:sp>
      <p:sp>
        <p:nvSpPr>
          <p:cNvPr id="28" name="Content Placeholder 2">
            <a:extLst>
              <a:ext uri="{FF2B5EF4-FFF2-40B4-BE49-F238E27FC236}">
                <a16:creationId xmlns:a16="http://schemas.microsoft.com/office/drawing/2014/main" id="{5D89C915-EA4D-466B-9690-B54863C6EC52}"/>
              </a:ext>
            </a:extLst>
          </p:cNvPr>
          <p:cNvSpPr txBox="1">
            <a:spLocks/>
          </p:cNvSpPr>
          <p:nvPr/>
        </p:nvSpPr>
        <p:spPr>
          <a:xfrm>
            <a:off x="5918936" y="4938423"/>
            <a:ext cx="5433204" cy="365125"/>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Ambiente</a:t>
            </a:r>
            <a:r>
              <a:rPr lang="en-US" dirty="0"/>
              <a:t> de </a:t>
            </a:r>
            <a:r>
              <a:rPr lang="en-US" dirty="0" err="1"/>
              <a:t>processamento</a:t>
            </a:r>
            <a:endParaRPr lang="pt-BR" dirty="0"/>
          </a:p>
        </p:txBody>
      </p:sp>
      <p:sp>
        <p:nvSpPr>
          <p:cNvPr id="29" name="Text Placeholder 3">
            <a:extLst>
              <a:ext uri="{FF2B5EF4-FFF2-40B4-BE49-F238E27FC236}">
                <a16:creationId xmlns:a16="http://schemas.microsoft.com/office/drawing/2014/main" id="{CBAE5D11-54D8-455E-99FB-B8D6085BA685}"/>
              </a:ext>
            </a:extLst>
          </p:cNvPr>
          <p:cNvSpPr txBox="1">
            <a:spLocks/>
          </p:cNvSpPr>
          <p:nvPr/>
        </p:nvSpPr>
        <p:spPr>
          <a:xfrm>
            <a:off x="5918510" y="5293804"/>
            <a:ext cx="5431971" cy="551453"/>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Para a geração de gráficos e estatísticas foi utilizado a linguagem Python e a biblioteca Pandas.</a:t>
            </a:r>
          </a:p>
        </p:txBody>
      </p:sp>
      <p:sp>
        <p:nvSpPr>
          <p:cNvPr id="9" name="Content Placeholder 2">
            <a:extLst>
              <a:ext uri="{FF2B5EF4-FFF2-40B4-BE49-F238E27FC236}">
                <a16:creationId xmlns:a16="http://schemas.microsoft.com/office/drawing/2014/main" id="{7AEF9899-352F-4001-97BD-EB06C4AA67A1}"/>
              </a:ext>
            </a:extLst>
          </p:cNvPr>
          <p:cNvSpPr txBox="1">
            <a:spLocks/>
          </p:cNvSpPr>
          <p:nvPr/>
        </p:nvSpPr>
        <p:spPr>
          <a:xfrm>
            <a:off x="5917277" y="2394702"/>
            <a:ext cx="5433204" cy="365125"/>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Criação</a:t>
            </a:r>
            <a:r>
              <a:rPr lang="en-US" dirty="0"/>
              <a:t> de </a:t>
            </a:r>
            <a:r>
              <a:rPr lang="en-US" dirty="0" err="1"/>
              <a:t>hipóteses</a:t>
            </a:r>
            <a:endParaRPr lang="pt-BR" dirty="0"/>
          </a:p>
        </p:txBody>
      </p:sp>
      <p:sp>
        <p:nvSpPr>
          <p:cNvPr id="10" name="Text Placeholder 3">
            <a:extLst>
              <a:ext uri="{FF2B5EF4-FFF2-40B4-BE49-F238E27FC236}">
                <a16:creationId xmlns:a16="http://schemas.microsoft.com/office/drawing/2014/main" id="{54F89DC2-50EC-435F-8940-CFA41504A4BC}"/>
              </a:ext>
            </a:extLst>
          </p:cNvPr>
          <p:cNvSpPr txBox="1">
            <a:spLocks/>
          </p:cNvSpPr>
          <p:nvPr/>
        </p:nvSpPr>
        <p:spPr>
          <a:xfrm>
            <a:off x="5916851" y="2624425"/>
            <a:ext cx="5431971" cy="624242"/>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A maioria dos gráficos foram gerados para verificar uma hipótese sobre os estudantes.</a:t>
            </a:r>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028949"/>
            <a:ext cx="4179570" cy="2723576"/>
          </a:xfrm>
        </p:spPr>
        <p:txBody>
          <a:bodyPr/>
          <a:lstStyle/>
          <a:p>
            <a:r>
              <a:rPr lang="en-US" dirty="0" err="1"/>
              <a:t>Situação</a:t>
            </a:r>
            <a:r>
              <a:rPr lang="en-US" dirty="0"/>
              <a:t> </a:t>
            </a:r>
            <a:r>
              <a:rPr lang="en-US" dirty="0" err="1"/>
              <a:t>Financeira</a:t>
            </a:r>
            <a:br>
              <a:rPr lang="en-US" dirty="0"/>
            </a:br>
            <a:r>
              <a:rPr lang="en-US" dirty="0"/>
              <a:t>familiar</a:t>
            </a:r>
          </a:p>
        </p:txBody>
      </p:sp>
    </p:spTree>
    <p:extLst>
      <p:ext uri="{BB962C8B-B14F-4D97-AF65-F5344CB8AC3E}">
        <p14:creationId xmlns:p14="http://schemas.microsoft.com/office/powerpoint/2010/main" val="70778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hart, pie chart&#10;&#10;Description automatically generated">
            <a:extLst>
              <a:ext uri="{FF2B5EF4-FFF2-40B4-BE49-F238E27FC236}">
                <a16:creationId xmlns:a16="http://schemas.microsoft.com/office/drawing/2014/main" id="{6C6DFDF5-DAD1-4252-BEA3-3D4EEF4AC34C}"/>
              </a:ext>
            </a:extLst>
          </p:cNvPr>
          <p:cNvPicPr>
            <a:picLocks noChangeAspect="1"/>
          </p:cNvPicPr>
          <p:nvPr/>
        </p:nvPicPr>
        <p:blipFill>
          <a:blip r:embed="rId2"/>
          <a:stretch>
            <a:fillRect/>
          </a:stretch>
        </p:blipFill>
        <p:spPr>
          <a:xfrm>
            <a:off x="2315322" y="291548"/>
            <a:ext cx="7618086" cy="6228521"/>
          </a:xfrm>
          <a:prstGeom prst="rect">
            <a:avLst/>
          </a:prstGeom>
        </p:spPr>
      </p:pic>
    </p:spTree>
    <p:extLst>
      <p:ext uri="{BB962C8B-B14F-4D97-AF65-F5344CB8AC3E}">
        <p14:creationId xmlns:p14="http://schemas.microsoft.com/office/powerpoint/2010/main" val="326216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 histogram&#10;&#10;Description automatically generated">
            <a:extLst>
              <a:ext uri="{FF2B5EF4-FFF2-40B4-BE49-F238E27FC236}">
                <a16:creationId xmlns:a16="http://schemas.microsoft.com/office/drawing/2014/main" id="{F74F644C-B281-4EB0-A51E-4C01CC2FC77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68989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pie chart&#10;&#10;Description automatically generated">
            <a:extLst>
              <a:ext uri="{FF2B5EF4-FFF2-40B4-BE49-F238E27FC236}">
                <a16:creationId xmlns:a16="http://schemas.microsoft.com/office/drawing/2014/main" id="{284DDCB0-1469-4CC2-B856-E8DAD70AFD25}"/>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57567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028949"/>
            <a:ext cx="4179570" cy="2723576"/>
          </a:xfrm>
        </p:spPr>
        <p:txBody>
          <a:bodyPr/>
          <a:lstStyle/>
          <a:p>
            <a:r>
              <a:rPr lang="en-US" dirty="0" err="1"/>
              <a:t>Situação</a:t>
            </a:r>
            <a:r>
              <a:rPr lang="en-US" dirty="0"/>
              <a:t> </a:t>
            </a:r>
            <a:r>
              <a:rPr lang="en-US" dirty="0" err="1"/>
              <a:t>Financeira</a:t>
            </a:r>
            <a:br>
              <a:rPr lang="en-US" dirty="0"/>
            </a:br>
            <a:r>
              <a:rPr lang="en-US" dirty="0"/>
              <a:t>individual</a:t>
            </a:r>
          </a:p>
        </p:txBody>
      </p:sp>
    </p:spTree>
    <p:extLst>
      <p:ext uri="{BB962C8B-B14F-4D97-AF65-F5344CB8AC3E}">
        <p14:creationId xmlns:p14="http://schemas.microsoft.com/office/powerpoint/2010/main" val="374105854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292</TotalTime>
  <Words>997</Words>
  <Application>Microsoft Office PowerPoint</Application>
  <PresentationFormat>Widescreen</PresentationFormat>
  <Paragraphs>302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Tenorite</vt:lpstr>
      <vt:lpstr>Monoline</vt:lpstr>
      <vt:lpstr>Análise socioeconômica dos estudantes de cursos superiores através dos dados do ENADE</vt:lpstr>
      <vt:lpstr>Objetivos</vt:lpstr>
      <vt:lpstr>Tópicos</vt:lpstr>
      <vt:lpstr>Metodologias e dados</vt:lpstr>
      <vt:lpstr>Situação Financeira familiar</vt:lpstr>
      <vt:lpstr>PowerPoint Presentation</vt:lpstr>
      <vt:lpstr>PowerPoint Presentation</vt:lpstr>
      <vt:lpstr>PowerPoint Presentation</vt:lpstr>
      <vt:lpstr>Situação Financeira individual</vt:lpstr>
      <vt:lpstr>PowerPoint Presentation</vt:lpstr>
      <vt:lpstr>PowerPoint Presentation</vt:lpstr>
      <vt:lpstr>Percepção de qualidade</vt:lpstr>
      <vt:lpstr>OBRIGADO!</vt:lpstr>
      <vt:lpstr>SOLUTION</vt:lpstr>
      <vt:lpstr>PRODUCT BENEFITS</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socioeconômica dos estudantes de cursos superiores através dos dados do ENADE</dc:title>
  <dc:creator>Caio Souza</dc:creator>
  <cp:lastModifiedBy>Caio Souza</cp:lastModifiedBy>
  <cp:revision>30</cp:revision>
  <dcterms:created xsi:type="dcterms:W3CDTF">2021-08-13T02:46:14Z</dcterms:created>
  <dcterms:modified xsi:type="dcterms:W3CDTF">2021-08-13T13:51:41Z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