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4" r:id="rId4"/>
  </p:sldMasterIdLst>
  <p:notesMasterIdLst>
    <p:notesMasterId r:id="rId11"/>
  </p:notesMasterIdLst>
  <p:handoutMasterIdLst>
    <p:handoutMasterId r:id="rId12"/>
  </p:handoutMasterIdLst>
  <p:sldIdLst>
    <p:sldId id="257" r:id="rId5"/>
    <p:sldId id="261" r:id="rId6"/>
    <p:sldId id="259" r:id="rId7"/>
    <p:sldId id="262" r:id="rId8"/>
    <p:sldId id="258"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9BDD"/>
    <a:srgbClr val="7AB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4994" autoAdjust="0"/>
  </p:normalViewPr>
  <p:slideViewPr>
    <p:cSldViewPr snapToGrid="0">
      <p:cViewPr varScale="1">
        <p:scale>
          <a:sx n="62" d="100"/>
          <a:sy n="62" d="100"/>
        </p:scale>
        <p:origin x="2412" y="78"/>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069BEE-5C22-49A5-A892-F6E6A4002A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494FB27-DC4B-4A29-B4F3-C665BDE47E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647B97-F030-426D-A9D1-6B39B13C23ED}" type="datetimeFigureOut">
              <a:rPr lang="en-US" smtClean="0"/>
              <a:t>3/16/2020</a:t>
            </a:fld>
            <a:endParaRPr lang="en-US" dirty="0"/>
          </a:p>
        </p:txBody>
      </p:sp>
      <p:sp>
        <p:nvSpPr>
          <p:cNvPr id="4" name="Footer Placeholder 3">
            <a:extLst>
              <a:ext uri="{FF2B5EF4-FFF2-40B4-BE49-F238E27FC236}">
                <a16:creationId xmlns:a16="http://schemas.microsoft.com/office/drawing/2014/main" id="{34A06FDF-174B-49EE-AD51-C827118F0F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CB610B1-614F-48C3-8F2D-C50C182871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2751AA-B992-41E5-A909-E1A2443E23F4}" type="slidenum">
              <a:rPr lang="en-US" smtClean="0"/>
              <a:t>‹#›</a:t>
            </a:fld>
            <a:endParaRPr lang="en-US" dirty="0"/>
          </a:p>
        </p:txBody>
      </p:sp>
    </p:spTree>
    <p:extLst>
      <p:ext uri="{BB962C8B-B14F-4D97-AF65-F5344CB8AC3E}">
        <p14:creationId xmlns:p14="http://schemas.microsoft.com/office/powerpoint/2010/main" val="1276169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24CBC-D461-4ECA-A489-D3A30E0FB795}" type="datetimeFigureOut">
              <a:rPr lang="en-US" smtClean="0"/>
              <a:t>3/16/2020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351B-2C5D-457B-ABE5-B64DBC7BD410}" type="slidenum">
              <a:rPr lang="en-US" smtClean="0"/>
              <a:t>‹#›</a:t>
            </a:fld>
            <a:endParaRPr lang="en-US" dirty="0"/>
          </a:p>
        </p:txBody>
      </p:sp>
    </p:spTree>
    <p:extLst>
      <p:ext uri="{BB962C8B-B14F-4D97-AF65-F5344CB8AC3E}">
        <p14:creationId xmlns:p14="http://schemas.microsoft.com/office/powerpoint/2010/main" val="20270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common programming task is running background jobs and running those jobs successfully without messing the code is not an easy task, but it is not as hard you might have thought either. </a:t>
            </a:r>
          </a:p>
          <a:p>
            <a:r>
              <a:rPr lang="en-US" sz="1200" b="0" i="0" kern="1200" dirty="0">
                <a:solidFill>
                  <a:schemeClr val="tx1"/>
                </a:solidFill>
                <a:effectLst/>
                <a:latin typeface="+mn-lt"/>
                <a:ea typeface="+mn-ea"/>
                <a:cs typeface="+mn-cs"/>
              </a:rPr>
              <a:t>But, why do we need background processing in the first place?</a:t>
            </a:r>
          </a:p>
          <a:p>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1</a:t>
            </a:fld>
            <a:endParaRPr lang="en-US" dirty="0"/>
          </a:p>
        </p:txBody>
      </p:sp>
    </p:spTree>
    <p:extLst>
      <p:ext uri="{BB962C8B-B14F-4D97-AF65-F5344CB8AC3E}">
        <p14:creationId xmlns:p14="http://schemas.microsoft.com/office/powerpoint/2010/main" val="227238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say by the end of the day you need to run some database updates, doing that manually is a lot of works and can cost you money. So, why not use a background processing instead. </a:t>
            </a:r>
            <a:br>
              <a:rPr lang="en-US" dirty="0"/>
            </a:br>
            <a:endParaRPr lang="en-US" dirty="0"/>
          </a:p>
          <a:p>
            <a:r>
              <a:rPr lang="en-US" dirty="0"/>
              <a:t>Another example would be I you generate monthly reports for all customers depending on when they signed up, well in that case you need to create a </a:t>
            </a:r>
            <a:r>
              <a:rPr lang="en-US" dirty="0" err="1"/>
              <a:t>cron</a:t>
            </a:r>
            <a:r>
              <a:rPr lang="en-US" dirty="0"/>
              <a:t> background job and we will talk more about that in the upcoming part.</a:t>
            </a:r>
          </a:p>
          <a:p>
            <a:endParaRPr lang="en-US" dirty="0"/>
          </a:p>
          <a:p>
            <a:r>
              <a:rPr lang="en-US" dirty="0"/>
              <a:t>Another example would be when you need to automatically need to renew your clients subscription plan, or even when you automatically send a welcome email to your customers upon sign up. </a:t>
            </a:r>
          </a:p>
          <a:p>
            <a:endParaRPr lang="en-US" dirty="0"/>
          </a:p>
          <a:p>
            <a:r>
              <a:rPr lang="en-US" dirty="0"/>
              <a:t>These are all jobs or </a:t>
            </a:r>
            <a:r>
              <a:rPr lang="en-US" dirty="0" err="1"/>
              <a:t>taks</a:t>
            </a:r>
            <a:r>
              <a:rPr lang="en-US" dirty="0"/>
              <a:t> that need to run systematically and doing these jobs manually will drain your energy, cost you money and will quickly get out of control. And that is why you need to use background processes – because…</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2</a:t>
            </a:fld>
            <a:endParaRPr lang="en-US" dirty="0"/>
          </a:p>
        </p:txBody>
      </p:sp>
    </p:spTree>
    <p:extLst>
      <p:ext uri="{BB962C8B-B14F-4D97-AF65-F5344CB8AC3E}">
        <p14:creationId xmlns:p14="http://schemas.microsoft.com/office/powerpoint/2010/main" val="225829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 process….</a:t>
            </a:r>
          </a:p>
          <a:p>
            <a:r>
              <a:rPr lang="en-US" dirty="0"/>
              <a:t>Creating your own background processing services is okay, but you need to also think of the cost of managing these services, the cost of development and much more. So, why not use a free service instead?</a:t>
            </a:r>
          </a:p>
          <a:p>
            <a:endParaRPr lang="en-US" dirty="0"/>
          </a:p>
          <a:p>
            <a:r>
              <a:rPr lang="en-US" dirty="0"/>
              <a:t>Well, that is what you will learn during this course.</a:t>
            </a:r>
          </a:p>
        </p:txBody>
      </p:sp>
      <p:sp>
        <p:nvSpPr>
          <p:cNvPr id="4" name="Slide Number Placeholder 3"/>
          <p:cNvSpPr>
            <a:spLocks noGrp="1"/>
          </p:cNvSpPr>
          <p:nvPr>
            <p:ph type="sldNum" sz="quarter" idx="5"/>
          </p:nvPr>
        </p:nvSpPr>
        <p:spPr/>
        <p:txBody>
          <a:bodyPr/>
          <a:lstStyle/>
          <a:p>
            <a:fld id="{C051351B-2C5D-457B-ABE5-B64DBC7BD410}" type="slidenum">
              <a:rPr lang="en-US" smtClean="0"/>
              <a:t>3</a:t>
            </a:fld>
            <a:endParaRPr lang="en-US" dirty="0"/>
          </a:p>
        </p:txBody>
      </p:sp>
    </p:spTree>
    <p:extLst>
      <p:ext uri="{BB962C8B-B14F-4D97-AF65-F5344CB8AC3E}">
        <p14:creationId xmlns:p14="http://schemas.microsoft.com/office/powerpoint/2010/main" val="1597469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going to learn about </a:t>
            </a:r>
            <a:r>
              <a:rPr lang="en-US" dirty="0" err="1"/>
              <a:t>hangfire</a:t>
            </a:r>
            <a:r>
              <a:rPr lang="en-US" dirty="0"/>
              <a:t>, and how to use it in an asp.net core application to process background jobs, schedule jobs and much more. But, before you start coding there are a couple of things that you need to know</a:t>
            </a:r>
          </a:p>
        </p:txBody>
      </p:sp>
      <p:sp>
        <p:nvSpPr>
          <p:cNvPr id="4" name="Slide Number Placeholder 3"/>
          <p:cNvSpPr>
            <a:spLocks noGrp="1"/>
          </p:cNvSpPr>
          <p:nvPr>
            <p:ph type="sldNum" sz="quarter" idx="5"/>
          </p:nvPr>
        </p:nvSpPr>
        <p:spPr/>
        <p:txBody>
          <a:bodyPr/>
          <a:lstStyle/>
          <a:p>
            <a:fld id="{C051351B-2C5D-457B-ABE5-B64DBC7BD410}" type="slidenum">
              <a:rPr lang="en-US" smtClean="0"/>
              <a:t>4</a:t>
            </a:fld>
            <a:endParaRPr lang="en-US" dirty="0"/>
          </a:p>
        </p:txBody>
      </p:sp>
    </p:spTree>
    <p:extLst>
      <p:ext uri="{BB962C8B-B14F-4D97-AF65-F5344CB8AC3E}">
        <p14:creationId xmlns:p14="http://schemas.microsoft.com/office/powerpoint/2010/main" val="289184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will build a simple asp.net core web </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 project, and I will use the </a:t>
            </a:r>
            <a:r>
              <a:rPr lang="en-US" sz="1200" b="0" i="0" kern="1200" dirty="0" err="1">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core version 3.1 as that is the latest stable version at the moment of recording this course.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 programming language I will be using C# and as in IDE I will use visual studio 2019 community edition, but you can use any version of visual studio 2019.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test the </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 endpoints I will use postman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store </a:t>
            </a:r>
            <a:r>
              <a:rPr lang="en-US" sz="1200" b="0" i="0" kern="1200" dirty="0" err="1">
                <a:solidFill>
                  <a:schemeClr val="tx1"/>
                </a:solidFill>
                <a:effectLst/>
                <a:latin typeface="+mn-lt"/>
                <a:ea typeface="+mn-ea"/>
                <a:cs typeface="+mn-cs"/>
              </a:rPr>
              <a:t>hangfire</a:t>
            </a:r>
            <a:r>
              <a:rPr lang="en-US" sz="1200" b="0" i="0" kern="1200" dirty="0">
                <a:solidFill>
                  <a:schemeClr val="tx1"/>
                </a:solidFill>
                <a:effectLst/>
                <a:latin typeface="+mn-lt"/>
                <a:ea typeface="+mn-ea"/>
                <a:cs typeface="+mn-cs"/>
              </a:rPr>
              <a:t> related data I will use SQL Server 2019,</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Having previous experience with all these technologies is helpful/</a:t>
            </a:r>
            <a:r>
              <a:rPr lang="en-US" sz="1200" b="0" i="0" kern="1200" dirty="0" err="1">
                <a:solidFill>
                  <a:schemeClr val="tx1"/>
                </a:solidFill>
                <a:effectLst/>
                <a:latin typeface="+mn-lt"/>
                <a:ea typeface="+mn-ea"/>
                <a:cs typeface="+mn-cs"/>
              </a:rPr>
              <a:t>recomended</a:t>
            </a:r>
            <a:r>
              <a:rPr lang="en-US" sz="1200" b="0" i="0" kern="1200" dirty="0">
                <a:solidFill>
                  <a:schemeClr val="tx1"/>
                </a:solidFill>
                <a:effectLst/>
                <a:latin typeface="+mn-lt"/>
                <a:ea typeface="+mn-ea"/>
                <a:cs typeface="+mn-cs"/>
              </a:rPr>
              <a:t>, but it is not required in any way.</a:t>
            </a:r>
          </a:p>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5</a:t>
            </a:fld>
            <a:endParaRPr lang="en-US" dirty="0"/>
          </a:p>
        </p:txBody>
      </p:sp>
    </p:spTree>
    <p:extLst>
      <p:ext uri="{BB962C8B-B14F-4D97-AF65-F5344CB8AC3E}">
        <p14:creationId xmlns:p14="http://schemas.microsoft.com/office/powerpoint/2010/main" val="13925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what should you expect to learn from this course.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we are going to start with configuring </a:t>
            </a:r>
            <a:r>
              <a:rPr lang="en-US" sz="1200" b="0" i="0" kern="1200" dirty="0" err="1">
                <a:solidFill>
                  <a:schemeClr val="tx1"/>
                </a:solidFill>
                <a:effectLst/>
                <a:latin typeface="+mn-lt"/>
                <a:ea typeface="+mn-ea"/>
                <a:cs typeface="+mn-cs"/>
              </a:rPr>
              <a:t>hangfire</a:t>
            </a:r>
            <a:r>
              <a:rPr lang="en-US" sz="1200" b="0" i="0" kern="1200" dirty="0">
                <a:solidFill>
                  <a:schemeClr val="tx1"/>
                </a:solidFill>
                <a:effectLst/>
                <a:latin typeface="+mn-lt"/>
                <a:ea typeface="+mn-ea"/>
                <a:cs typeface="+mn-cs"/>
              </a:rPr>
              <a:t> in an asp.net core web </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 project.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later we will learn how to create/trigger different </a:t>
            </a:r>
            <a:r>
              <a:rPr lang="en-US" sz="1200" b="0" i="0" kern="1200" dirty="0" err="1">
                <a:solidFill>
                  <a:schemeClr val="tx1"/>
                </a:solidFill>
                <a:effectLst/>
                <a:latin typeface="+mn-lt"/>
                <a:ea typeface="+mn-ea"/>
                <a:cs typeface="+mn-cs"/>
              </a:rPr>
              <a:t>hangfire</a:t>
            </a:r>
            <a:r>
              <a:rPr lang="en-US" sz="1200" b="0" i="0" kern="1200" dirty="0">
                <a:solidFill>
                  <a:schemeClr val="tx1"/>
                </a:solidFill>
                <a:effectLst/>
                <a:latin typeface="+mn-lt"/>
                <a:ea typeface="+mn-ea"/>
                <a:cs typeface="+mn-cs"/>
              </a:rPr>
              <a:t> jobs like</a:t>
            </a:r>
          </a:p>
          <a:p>
            <a:endParaRPr lang="en-US" sz="1200" b="0" i="0" kern="1200" dirty="0">
              <a:solidFill>
                <a:schemeClr val="tx1"/>
              </a:solidFill>
              <a:effectLst/>
              <a:latin typeface="+mn-lt"/>
              <a:ea typeface="+mn-ea"/>
              <a:cs typeface="+mn-cs"/>
            </a:endParaRPr>
          </a:p>
          <a:p>
            <a:r>
              <a:rPr lang="en-US" sz="1200" kern="1200" dirty="0">
                <a:solidFill>
                  <a:schemeClr val="tx1"/>
                </a:solidFill>
                <a:latin typeface="+mn-lt"/>
                <a:ea typeface="+mn-ea"/>
                <a:cs typeface="+mn-cs"/>
              </a:rPr>
              <a:t> Fire-and-forget jobs</a:t>
            </a:r>
          </a:p>
          <a:p>
            <a:r>
              <a:rPr lang="en-US" sz="1200" kern="1200" dirty="0">
                <a:solidFill>
                  <a:schemeClr val="tx1"/>
                </a:solidFill>
                <a:latin typeface="+mn-lt"/>
                <a:ea typeface="+mn-ea"/>
                <a:cs typeface="+mn-cs"/>
              </a:rPr>
              <a:t>            Delayed jobs</a:t>
            </a:r>
          </a:p>
          <a:p>
            <a:r>
              <a:rPr lang="en-US" sz="1200" kern="1200" dirty="0">
                <a:solidFill>
                  <a:schemeClr val="tx1"/>
                </a:solidFill>
                <a:latin typeface="+mn-lt"/>
                <a:ea typeface="+mn-ea"/>
                <a:cs typeface="+mn-cs"/>
              </a:rPr>
              <a:t>            Recurring jobs</a:t>
            </a:r>
          </a:p>
          <a:p>
            <a:r>
              <a:rPr lang="en-US" sz="1200" kern="1200" dirty="0">
                <a:solidFill>
                  <a:schemeClr val="tx1"/>
                </a:solidFill>
                <a:latin typeface="+mn-lt"/>
                <a:ea typeface="+mn-ea"/>
                <a:cs typeface="+mn-cs"/>
              </a:rPr>
              <a:t>            Continuations</a:t>
            </a:r>
          </a:p>
          <a:p>
            <a:r>
              <a:rPr lang="en-US" sz="1200" kern="1200" dirty="0">
                <a:solidFill>
                  <a:schemeClr val="tx1"/>
                </a:solidFill>
                <a:latin typeface="+mn-lt"/>
                <a:ea typeface="+mn-ea"/>
                <a:cs typeface="+mn-cs"/>
              </a:rPr>
              <a:t>            Batches</a:t>
            </a:r>
          </a:p>
          <a:p>
            <a:r>
              <a:rPr lang="en-US" sz="1200" kern="1200" dirty="0">
                <a:solidFill>
                  <a:schemeClr val="tx1"/>
                </a:solidFill>
                <a:latin typeface="+mn-lt"/>
                <a:ea typeface="+mn-ea"/>
                <a:cs typeface="+mn-cs"/>
              </a:rPr>
              <a:t>            Batch Continuations</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 hope you will join me on this course, so see you on </a:t>
            </a:r>
            <a:r>
              <a:rPr lang="en-US" sz="1200" kern="1200">
                <a:solidFill>
                  <a:schemeClr val="tx1"/>
                </a:solidFill>
                <a:latin typeface="+mn-lt"/>
                <a:ea typeface="+mn-ea"/>
                <a:cs typeface="+mn-cs"/>
              </a:rPr>
              <a:t>the next one</a:t>
            </a:r>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6</a:t>
            </a:fld>
            <a:endParaRPr lang="en-US" dirty="0"/>
          </a:p>
        </p:txBody>
      </p:sp>
    </p:spTree>
    <p:extLst>
      <p:ext uri="{BB962C8B-B14F-4D97-AF65-F5344CB8AC3E}">
        <p14:creationId xmlns:p14="http://schemas.microsoft.com/office/powerpoint/2010/main" val="2169025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42C410-CA8E-4363-B2A5-C992C048EF26}"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312329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2C410-CA8E-4363-B2A5-C992C048EF26}"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94542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542C410-CA8E-4363-B2A5-C992C048EF26}" type="datetimeFigureOut">
              <a:rPr lang="en-US" smtClean="0"/>
              <a:t>3/16/2020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11013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2C410-CA8E-4363-B2A5-C992C048EF26}"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236758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542C410-CA8E-4363-B2A5-C992C048EF26}" type="datetimeFigureOut">
              <a:rPr lang="en-US" smtClean="0"/>
              <a:t>3/16/2020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079CAC6-A72B-4EF8-B465-34FA47827E7F}" type="slidenum">
              <a:rPr lang="en-US" smtClean="0"/>
              <a:t>‹#›</a:t>
            </a:fld>
            <a:endParaRPr lang="en-US" dirty="0"/>
          </a:p>
        </p:txBody>
      </p:sp>
    </p:spTree>
    <p:extLst>
      <p:ext uri="{BB962C8B-B14F-4D97-AF65-F5344CB8AC3E}">
        <p14:creationId xmlns:p14="http://schemas.microsoft.com/office/powerpoint/2010/main" val="39976060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42C410-CA8E-4363-B2A5-C992C048EF26}" type="datetimeFigureOut">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25660164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42C410-CA8E-4363-B2A5-C992C048EF26}" type="datetimeFigureOut">
              <a:rPr lang="en-US" smtClean="0"/>
              <a:t>3/16/2020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6406521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42C410-CA8E-4363-B2A5-C992C048EF26}" type="datetimeFigureOut">
              <a:rPr lang="en-US" smtClean="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165601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2C410-CA8E-4363-B2A5-C992C048EF26}" type="datetimeFigureOut">
              <a:rPr lang="en-US" smtClean="0"/>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79CAC6-A72B-4EF8-B465-34FA47827E7F}" type="slidenum">
              <a:rPr lang="en-US" smtClean="0"/>
              <a:t>‹#›</a:t>
            </a:fld>
            <a:endParaRPr lang="en-US" dirty="0"/>
          </a:p>
        </p:txBody>
      </p:sp>
      <p:sp>
        <p:nvSpPr>
          <p:cNvPr id="5" name="Title 4">
            <a:extLst>
              <a:ext uri="{FF2B5EF4-FFF2-40B4-BE49-F238E27FC236}">
                <a16:creationId xmlns:a16="http://schemas.microsoft.com/office/drawing/2014/main" id="{71808E7F-6862-4377-A59B-F2A5DB78C6C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26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42C410-CA8E-4363-B2A5-C992C048EF26}" type="datetimeFigureOut">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15235077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42C410-CA8E-4363-B2A5-C992C048EF26}" type="datetimeFigureOut">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373679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542C410-CA8E-4363-B2A5-C992C048EF26}" type="datetimeFigureOut">
              <a:rPr lang="en-US" smtClean="0"/>
              <a:t>3/16/2020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079CAC6-A72B-4EF8-B465-34FA47827E7F}" type="slidenum">
              <a:rPr lang="en-US" smtClean="0"/>
              <a:t>‹#›</a:t>
            </a:fld>
            <a:endParaRPr lang="en-US" dirty="0"/>
          </a:p>
        </p:txBody>
      </p:sp>
    </p:spTree>
    <p:extLst>
      <p:ext uri="{BB962C8B-B14F-4D97-AF65-F5344CB8AC3E}">
        <p14:creationId xmlns:p14="http://schemas.microsoft.com/office/powerpoint/2010/main" val="347594454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744E-E582-436C-B0CB-6C5B6DCD9B4A}"/>
              </a:ext>
            </a:extLst>
          </p:cNvPr>
          <p:cNvSpPr>
            <a:spLocks noGrp="1"/>
          </p:cNvSpPr>
          <p:nvPr>
            <p:ph type="title"/>
          </p:nvPr>
        </p:nvSpPr>
        <p:spPr>
          <a:xfrm>
            <a:off x="0" y="2529361"/>
            <a:ext cx="12192000" cy="899639"/>
          </a:xfrm>
        </p:spPr>
        <p:txBody>
          <a:bodyPr>
            <a:noAutofit/>
          </a:bodyPr>
          <a:lstStyle/>
          <a:p>
            <a:r>
              <a:rPr lang="en-US" sz="6600" dirty="0">
                <a:latin typeface="Tisa Offc Serif Pro" panose="02010504030101020102" pitchFamily="2" charset="0"/>
                <a:cs typeface="Segoe UI" panose="020B0502040204020203" pitchFamily="34" charset="0"/>
              </a:rPr>
              <a:t>Welcome to </a:t>
            </a:r>
            <a:r>
              <a:rPr lang="en-US" sz="6600" dirty="0" err="1">
                <a:latin typeface="Tisa Offc Serif Pro" panose="02010504030101020102" pitchFamily="2" charset="0"/>
                <a:cs typeface="Segoe UI" panose="020B0502040204020203" pitchFamily="34" charset="0"/>
              </a:rPr>
              <a:t>hangfire</a:t>
            </a:r>
            <a:endParaRPr lang="en-US" sz="6600" dirty="0">
              <a:latin typeface="Tisa Offc Serif Pro" panose="02010504030101020102" pitchFamily="2" charset="0"/>
              <a:cs typeface="Segoe UI" panose="020B0502040204020203" pitchFamily="34" charset="0"/>
            </a:endParaRPr>
          </a:p>
        </p:txBody>
      </p:sp>
      <p:sp>
        <p:nvSpPr>
          <p:cNvPr id="3" name="TextBox 2">
            <a:extLst>
              <a:ext uri="{FF2B5EF4-FFF2-40B4-BE49-F238E27FC236}">
                <a16:creationId xmlns:a16="http://schemas.microsoft.com/office/drawing/2014/main" id="{1540A454-BAEC-421E-A597-45144E0EAE82}"/>
              </a:ext>
            </a:extLst>
          </p:cNvPr>
          <p:cNvSpPr txBox="1"/>
          <p:nvPr/>
        </p:nvSpPr>
        <p:spPr>
          <a:xfrm>
            <a:off x="4745149" y="4018209"/>
            <a:ext cx="2531334" cy="584775"/>
          </a:xfrm>
          <a:prstGeom prst="rect">
            <a:avLst/>
          </a:prstGeom>
          <a:noFill/>
        </p:spPr>
        <p:txBody>
          <a:bodyPr wrap="none" rtlCol="0">
            <a:spAutoFit/>
          </a:bodyPr>
          <a:lstStyle/>
          <a:p>
            <a:r>
              <a:rPr lang="en-US" sz="3200" b="1" dirty="0">
                <a:latin typeface="Tisa Offc Serif Pro" panose="02010504030101020102" pitchFamily="2" charset="0"/>
              </a:rPr>
              <a:t>Ervis Trupja</a:t>
            </a:r>
          </a:p>
        </p:txBody>
      </p:sp>
    </p:spTree>
    <p:extLst>
      <p:ext uri="{BB962C8B-B14F-4D97-AF65-F5344CB8AC3E}">
        <p14:creationId xmlns:p14="http://schemas.microsoft.com/office/powerpoint/2010/main" val="8274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E9E7-C913-49E4-9A2B-680393D1279D}"/>
              </a:ext>
            </a:extLst>
          </p:cNvPr>
          <p:cNvSpPr>
            <a:spLocks noGrp="1"/>
          </p:cNvSpPr>
          <p:nvPr>
            <p:ph type="title"/>
          </p:nvPr>
        </p:nvSpPr>
        <p:spPr/>
        <p:txBody>
          <a:bodyPr/>
          <a:lstStyle/>
          <a:p>
            <a:r>
              <a:rPr lang="en-US" dirty="0"/>
              <a:t>welcome</a:t>
            </a:r>
          </a:p>
        </p:txBody>
      </p:sp>
      <p:sp>
        <p:nvSpPr>
          <p:cNvPr id="4" name="Rectangle 3">
            <a:extLst>
              <a:ext uri="{FF2B5EF4-FFF2-40B4-BE49-F238E27FC236}">
                <a16:creationId xmlns:a16="http://schemas.microsoft.com/office/drawing/2014/main" id="{3B403204-9C3D-4EC9-8964-EA93A7658D75}"/>
              </a:ext>
            </a:extLst>
          </p:cNvPr>
          <p:cNvSpPr/>
          <p:nvPr/>
        </p:nvSpPr>
        <p:spPr>
          <a:xfrm>
            <a:off x="0" y="0"/>
            <a:ext cx="12192000" cy="15087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5400" dirty="0">
                <a:solidFill>
                  <a:srgbClr val="099BDD"/>
                </a:solidFill>
                <a:latin typeface="Tisa Offc Serif Pro" panose="020B0604020202020204" pitchFamily="2" charset="0"/>
              </a:rPr>
              <a:t> Why Background Processing?</a:t>
            </a:r>
          </a:p>
        </p:txBody>
      </p:sp>
      <p:sp>
        <p:nvSpPr>
          <p:cNvPr id="5" name="TextBox 4">
            <a:extLst>
              <a:ext uri="{FF2B5EF4-FFF2-40B4-BE49-F238E27FC236}">
                <a16:creationId xmlns:a16="http://schemas.microsoft.com/office/drawing/2014/main" id="{3E3DC8E4-9967-416E-9A3C-DB71A93C80CD}"/>
              </a:ext>
            </a:extLst>
          </p:cNvPr>
          <p:cNvSpPr txBox="1"/>
          <p:nvPr/>
        </p:nvSpPr>
        <p:spPr>
          <a:xfrm>
            <a:off x="360586" y="1975966"/>
            <a:ext cx="11468746" cy="4035144"/>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Lengthy operations like database updates</a:t>
            </a:r>
          </a:p>
          <a:p>
            <a:pPr marL="285750" indent="-2857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Invoice generation</a:t>
            </a:r>
          </a:p>
          <a:p>
            <a:pPr marL="285750" indent="-2857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Monthly reports</a:t>
            </a:r>
          </a:p>
          <a:p>
            <a:pPr marL="285750" indent="-2857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Automatic subscription renewal</a:t>
            </a:r>
          </a:p>
          <a:p>
            <a:pPr marL="285750" indent="-2857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Email upon sign-up</a:t>
            </a:r>
          </a:p>
        </p:txBody>
      </p:sp>
    </p:spTree>
    <p:extLst>
      <p:ext uri="{BB962C8B-B14F-4D97-AF65-F5344CB8AC3E}">
        <p14:creationId xmlns:p14="http://schemas.microsoft.com/office/powerpoint/2010/main" val="153018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E608C-B160-424A-B175-CECF79254AF7}"/>
              </a:ext>
            </a:extLst>
          </p:cNvPr>
          <p:cNvSpPr txBox="1"/>
          <p:nvPr/>
        </p:nvSpPr>
        <p:spPr>
          <a:xfrm>
            <a:off x="1787471" y="2028616"/>
            <a:ext cx="8617058" cy="3354765"/>
          </a:xfrm>
          <a:prstGeom prst="rect">
            <a:avLst/>
          </a:prstGeom>
          <a:noFill/>
        </p:spPr>
        <p:txBody>
          <a:bodyPr wrap="square" rtlCol="0">
            <a:spAutoFit/>
          </a:bodyPr>
          <a:lstStyle/>
          <a:p>
            <a:pPr algn="ctr"/>
            <a:r>
              <a:rPr lang="en-US" sz="2800" dirty="0">
                <a:latin typeface="Gotham Book" panose="02000604040000020004" pitchFamily="50" charset="0"/>
              </a:rPr>
              <a:t>- Background Process - </a:t>
            </a:r>
          </a:p>
          <a:p>
            <a:pPr algn="ctr"/>
            <a:endParaRPr lang="en-US" sz="4400" dirty="0">
              <a:latin typeface="Gotham Book" panose="02000604040000020004" pitchFamily="50" charset="0"/>
            </a:endParaRPr>
          </a:p>
          <a:p>
            <a:pPr algn="ctr"/>
            <a:r>
              <a:rPr lang="en-US" sz="4400" dirty="0">
                <a:latin typeface="Gotham Book" panose="02000604040000020004" pitchFamily="50" charset="0"/>
              </a:rPr>
              <a:t> A process that runs behind the scenes without user intervention</a:t>
            </a:r>
          </a:p>
        </p:txBody>
      </p:sp>
    </p:spTree>
    <p:extLst>
      <p:ext uri="{BB962C8B-B14F-4D97-AF65-F5344CB8AC3E}">
        <p14:creationId xmlns:p14="http://schemas.microsoft.com/office/powerpoint/2010/main" val="269693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E608C-B160-424A-B175-CECF79254AF7}"/>
              </a:ext>
            </a:extLst>
          </p:cNvPr>
          <p:cNvSpPr txBox="1"/>
          <p:nvPr/>
        </p:nvSpPr>
        <p:spPr>
          <a:xfrm>
            <a:off x="1787471" y="2028616"/>
            <a:ext cx="8617058" cy="2554545"/>
          </a:xfrm>
          <a:prstGeom prst="rect">
            <a:avLst/>
          </a:prstGeom>
          <a:noFill/>
        </p:spPr>
        <p:txBody>
          <a:bodyPr wrap="square" rtlCol="0">
            <a:spAutoFit/>
          </a:bodyPr>
          <a:lstStyle/>
          <a:p>
            <a:pPr algn="ctr"/>
            <a:r>
              <a:rPr lang="en-US" sz="2800" dirty="0">
                <a:latin typeface="Gotham Book" panose="02000604040000020004" pitchFamily="50" charset="0"/>
              </a:rPr>
              <a:t>- </a:t>
            </a:r>
            <a:r>
              <a:rPr lang="en-US" sz="2800" dirty="0" err="1">
                <a:latin typeface="Gotham Book" panose="02000604040000020004" pitchFamily="50" charset="0"/>
              </a:rPr>
              <a:t>Hangfire</a:t>
            </a:r>
            <a:r>
              <a:rPr lang="en-US" sz="2800" dirty="0">
                <a:latin typeface="Gotham Book" panose="02000604040000020004" pitchFamily="50" charset="0"/>
              </a:rPr>
              <a:t> -</a:t>
            </a:r>
          </a:p>
          <a:p>
            <a:pPr algn="ctr"/>
            <a:endParaRPr lang="en-US" sz="4400" dirty="0">
              <a:latin typeface="Gotham Book" panose="02000604040000020004" pitchFamily="50" charset="0"/>
            </a:endParaRPr>
          </a:p>
          <a:p>
            <a:pPr algn="ctr"/>
            <a:r>
              <a:rPr lang="en-US" sz="4400" dirty="0">
                <a:latin typeface="Gotham Book" panose="02000604040000020004" pitchFamily="50" charset="0"/>
              </a:rPr>
              <a:t> Tool to perform background processing in .NET</a:t>
            </a:r>
          </a:p>
        </p:txBody>
      </p:sp>
    </p:spTree>
    <p:extLst>
      <p:ext uri="{BB962C8B-B14F-4D97-AF65-F5344CB8AC3E}">
        <p14:creationId xmlns:p14="http://schemas.microsoft.com/office/powerpoint/2010/main" val="213117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E9E7-C913-49E4-9A2B-680393D1279D}"/>
              </a:ext>
            </a:extLst>
          </p:cNvPr>
          <p:cNvSpPr>
            <a:spLocks noGrp="1"/>
          </p:cNvSpPr>
          <p:nvPr>
            <p:ph type="title"/>
          </p:nvPr>
        </p:nvSpPr>
        <p:spPr/>
        <p:txBody>
          <a:bodyPr/>
          <a:lstStyle/>
          <a:p>
            <a:r>
              <a:rPr lang="en-US" dirty="0"/>
              <a:t>welcome</a:t>
            </a:r>
          </a:p>
        </p:txBody>
      </p:sp>
      <p:sp>
        <p:nvSpPr>
          <p:cNvPr id="4" name="Rectangle 3">
            <a:extLst>
              <a:ext uri="{FF2B5EF4-FFF2-40B4-BE49-F238E27FC236}">
                <a16:creationId xmlns:a16="http://schemas.microsoft.com/office/drawing/2014/main" id="{3B403204-9C3D-4EC9-8964-EA93A7658D75}"/>
              </a:ext>
            </a:extLst>
          </p:cNvPr>
          <p:cNvSpPr/>
          <p:nvPr/>
        </p:nvSpPr>
        <p:spPr>
          <a:xfrm>
            <a:off x="0" y="0"/>
            <a:ext cx="12192000" cy="15087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5400" dirty="0">
                <a:solidFill>
                  <a:srgbClr val="099BDD"/>
                </a:solidFill>
                <a:latin typeface="Tisa Offc Serif Pro" panose="020B0604020202020204" pitchFamily="2" charset="0"/>
              </a:rPr>
              <a:t> What you should know?</a:t>
            </a:r>
          </a:p>
        </p:txBody>
      </p:sp>
      <p:sp>
        <p:nvSpPr>
          <p:cNvPr id="5" name="TextBox 4">
            <a:extLst>
              <a:ext uri="{FF2B5EF4-FFF2-40B4-BE49-F238E27FC236}">
                <a16:creationId xmlns:a16="http://schemas.microsoft.com/office/drawing/2014/main" id="{3E3DC8E4-9967-416E-9A3C-DB71A93C80CD}"/>
              </a:ext>
            </a:extLst>
          </p:cNvPr>
          <p:cNvSpPr txBox="1"/>
          <p:nvPr/>
        </p:nvSpPr>
        <p:spPr>
          <a:xfrm>
            <a:off x="360586" y="2379922"/>
            <a:ext cx="11468746" cy="3227230"/>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sz="3500" dirty="0" err="1">
                <a:latin typeface="Times New Roman" panose="02020603050405020304" pitchFamily="18" charset="0"/>
                <a:cs typeface="Times New Roman" panose="02020603050405020304" pitchFamily="18" charset="0"/>
              </a:rPr>
              <a:t>Asp.Net</a:t>
            </a:r>
            <a:r>
              <a:rPr lang="en-US" sz="3500" dirty="0">
                <a:latin typeface="Times New Roman" panose="02020603050405020304" pitchFamily="18" charset="0"/>
                <a:cs typeface="Times New Roman" panose="02020603050405020304" pitchFamily="18" charset="0"/>
              </a:rPr>
              <a:t> Core Web API with C#</a:t>
            </a:r>
          </a:p>
          <a:p>
            <a:pPr marL="285750" indent="-2857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Visual Studio 2019 Community edition</a:t>
            </a:r>
          </a:p>
          <a:p>
            <a:pPr marL="285750" indent="-2857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Postman</a:t>
            </a:r>
          </a:p>
          <a:p>
            <a:pPr marL="285750" indent="-2857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SQL Server Database</a:t>
            </a:r>
          </a:p>
        </p:txBody>
      </p:sp>
    </p:spTree>
    <p:extLst>
      <p:ext uri="{BB962C8B-B14F-4D97-AF65-F5344CB8AC3E}">
        <p14:creationId xmlns:p14="http://schemas.microsoft.com/office/powerpoint/2010/main" val="227756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E9E7-C913-49E4-9A2B-680393D1279D}"/>
              </a:ext>
            </a:extLst>
          </p:cNvPr>
          <p:cNvSpPr>
            <a:spLocks noGrp="1"/>
          </p:cNvSpPr>
          <p:nvPr>
            <p:ph type="title"/>
          </p:nvPr>
        </p:nvSpPr>
        <p:spPr/>
        <p:txBody>
          <a:bodyPr/>
          <a:lstStyle/>
          <a:p>
            <a:r>
              <a:rPr lang="en-US" dirty="0"/>
              <a:t>welcome</a:t>
            </a:r>
          </a:p>
        </p:txBody>
      </p:sp>
      <p:sp>
        <p:nvSpPr>
          <p:cNvPr id="4" name="Rectangle 3">
            <a:extLst>
              <a:ext uri="{FF2B5EF4-FFF2-40B4-BE49-F238E27FC236}">
                <a16:creationId xmlns:a16="http://schemas.microsoft.com/office/drawing/2014/main" id="{3B403204-9C3D-4EC9-8964-EA93A7658D75}"/>
              </a:ext>
            </a:extLst>
          </p:cNvPr>
          <p:cNvSpPr/>
          <p:nvPr/>
        </p:nvSpPr>
        <p:spPr>
          <a:xfrm>
            <a:off x="0" y="0"/>
            <a:ext cx="12192000" cy="15087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5400" dirty="0">
                <a:solidFill>
                  <a:srgbClr val="099BDD"/>
                </a:solidFill>
                <a:latin typeface="Tisa Offc Serif Pro" panose="020B0604020202020204" pitchFamily="2" charset="0"/>
              </a:rPr>
              <a:t> What you will learn?</a:t>
            </a:r>
          </a:p>
        </p:txBody>
      </p:sp>
      <p:sp>
        <p:nvSpPr>
          <p:cNvPr id="5" name="TextBox 4">
            <a:extLst>
              <a:ext uri="{FF2B5EF4-FFF2-40B4-BE49-F238E27FC236}">
                <a16:creationId xmlns:a16="http://schemas.microsoft.com/office/drawing/2014/main" id="{3E3DC8E4-9967-416E-9A3C-DB71A93C80CD}"/>
              </a:ext>
            </a:extLst>
          </p:cNvPr>
          <p:cNvSpPr txBox="1"/>
          <p:nvPr/>
        </p:nvSpPr>
        <p:spPr>
          <a:xfrm>
            <a:off x="-1" y="1987766"/>
            <a:ext cx="12191999" cy="4035144"/>
          </a:xfrm>
          <a:prstGeom prst="rect">
            <a:avLst/>
          </a:prstGeom>
          <a:noFill/>
        </p:spPr>
        <p:txBody>
          <a:bodyPr wrap="square" rtlCol="0" anchor="ctr">
            <a:spAutoFit/>
          </a:bodyPr>
          <a:lstStyle/>
          <a:p>
            <a:pPr marL="971550" lvl="1" indent="-5143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Configure </a:t>
            </a:r>
            <a:r>
              <a:rPr lang="en-US" sz="3500" dirty="0" err="1">
                <a:latin typeface="Times New Roman" panose="02020603050405020304" pitchFamily="18" charset="0"/>
                <a:cs typeface="Times New Roman" panose="02020603050405020304" pitchFamily="18" charset="0"/>
              </a:rPr>
              <a:t>Hangfire</a:t>
            </a:r>
            <a:r>
              <a:rPr lang="en-US" sz="3500" dirty="0">
                <a:latin typeface="Times New Roman" panose="02020603050405020304" pitchFamily="18" charset="0"/>
                <a:cs typeface="Times New Roman" panose="02020603050405020304" pitchFamily="18" charset="0"/>
              </a:rPr>
              <a:t>/Setting up development environment</a:t>
            </a:r>
          </a:p>
          <a:p>
            <a:pPr marL="971550" lvl="1" indent="-5143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Fire-and-forget jobs</a:t>
            </a:r>
          </a:p>
          <a:p>
            <a:pPr marL="971550" lvl="1" indent="-5143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Delayed jobs</a:t>
            </a:r>
          </a:p>
          <a:p>
            <a:pPr marL="971550" lvl="1" indent="-5143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Recurring jobs</a:t>
            </a:r>
          </a:p>
          <a:p>
            <a:pPr marL="971550" lvl="1" indent="-514350">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Continuations</a:t>
            </a:r>
          </a:p>
        </p:txBody>
      </p:sp>
    </p:spTree>
    <p:extLst>
      <p:ext uri="{BB962C8B-B14F-4D97-AF65-F5344CB8AC3E}">
        <p14:creationId xmlns:p14="http://schemas.microsoft.com/office/powerpoint/2010/main" val="178526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TF11977135_Playground rules presentation_RVA_v3.potx" id="{07413DCF-3AC5-4C70-87BD-941AEA8469DA}" vid="{4E9FF052-B545-4DF9-BE6D-6A74F8F6AE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9E42AFF-377A-47D3-84EF-20B0692369E9}">
  <ds:schemaRefs>
    <ds:schemaRef ds:uri="http://schemas.microsoft.com/sharepoint/v3/contenttype/forms"/>
  </ds:schemaRefs>
</ds:datastoreItem>
</file>

<file path=customXml/itemProps2.xml><?xml version="1.0" encoding="utf-8"?>
<ds:datastoreItem xmlns:ds="http://schemas.openxmlformats.org/officeDocument/2006/customXml" ds:itemID="{28AC8BD7-946A-4C17-A395-21CB0265D7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9B77A0-8658-45E5-8D19-24559500539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 review of playground rules</Template>
  <TotalTime>0</TotalTime>
  <Words>618</Words>
  <Application>Microsoft Office PowerPoint</Application>
  <PresentationFormat>Widescreen</PresentationFormat>
  <Paragraphs>72</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Corbel</vt:lpstr>
      <vt:lpstr>Gotham Book</vt:lpstr>
      <vt:lpstr>Times New Roman</vt:lpstr>
      <vt:lpstr>Tisa Offc Serif Pro</vt:lpstr>
      <vt:lpstr>Wingdings</vt:lpstr>
      <vt:lpstr>Banded</vt:lpstr>
      <vt:lpstr>Welcome to hangfire</vt:lpstr>
      <vt:lpstr>welcome</vt:lpstr>
      <vt:lpstr>PowerPoint Presentation</vt:lpstr>
      <vt:lpstr>PowerPoint Presentation</vt:lpstr>
      <vt:lpstr>welcome</vt:lpstr>
      <vt:lpstr>welcome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2020-03-15T21:49:38Z</dcterms:created>
  <dcterms:modified xsi:type="dcterms:W3CDTF">2020-03-16T05:56:36Z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