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59" r:id="rId2"/>
  </p:sldMasterIdLst>
  <p:notesMasterIdLst>
    <p:notesMasterId r:id="rId21"/>
  </p:notesMasterIdLst>
  <p:sldIdLst>
    <p:sldId id="328" r:id="rId3"/>
    <p:sldId id="403" r:id="rId4"/>
    <p:sldId id="402" r:id="rId5"/>
    <p:sldId id="398" r:id="rId6"/>
    <p:sldId id="392" r:id="rId7"/>
    <p:sldId id="394" r:id="rId8"/>
    <p:sldId id="399" r:id="rId9"/>
    <p:sldId id="378" r:id="rId10"/>
    <p:sldId id="369" r:id="rId11"/>
    <p:sldId id="346" r:id="rId12"/>
    <p:sldId id="404" r:id="rId13"/>
    <p:sldId id="379" r:id="rId14"/>
    <p:sldId id="365" r:id="rId15"/>
    <p:sldId id="362" r:id="rId16"/>
    <p:sldId id="363" r:id="rId17"/>
    <p:sldId id="368" r:id="rId18"/>
    <p:sldId id="367" r:id="rId19"/>
    <p:sldId id="393" r:id="rId2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49">
          <p15:clr>
            <a:srgbClr val="A4A3A4"/>
          </p15:clr>
        </p15:guide>
        <p15:guide id="2" orient="horz" pos="362">
          <p15:clr>
            <a:srgbClr val="A4A3A4"/>
          </p15:clr>
        </p15:guide>
        <p15:guide id="3" pos="14391">
          <p15:clr>
            <a:srgbClr val="A4A3A4"/>
          </p15:clr>
        </p15:guide>
        <p15:guide id="4" pos="9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86D2"/>
    <a:srgbClr val="F1CB16"/>
    <a:srgbClr val="F9610D"/>
    <a:srgbClr val="0E80C9"/>
    <a:srgbClr val="1FB18A"/>
    <a:srgbClr val="FFFF99"/>
    <a:srgbClr val="4DB957"/>
    <a:srgbClr val="525252"/>
    <a:srgbClr val="414E5E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51" autoAdjust="0"/>
    <p:restoredTop sz="74364" autoAdjust="0"/>
  </p:normalViewPr>
  <p:slideViewPr>
    <p:cSldViewPr snapToGrid="0" snapToObjects="1">
      <p:cViewPr varScale="1">
        <p:scale>
          <a:sx n="27" d="100"/>
          <a:sy n="27" d="100"/>
        </p:scale>
        <p:origin x="1188" y="102"/>
      </p:cViewPr>
      <p:guideLst>
        <p:guide orient="horz" pos="8249"/>
        <p:guide orient="horz" pos="362"/>
        <p:guide pos="14391"/>
        <p:guide pos="9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85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with a question or motivating example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Why is what you are doing important?</a:t>
            </a:r>
          </a:p>
          <a:p>
            <a:pPr marL="342900" indent="-342900">
              <a:buFontTx/>
              <a:buChar char="-"/>
            </a:pPr>
            <a:r>
              <a:rPr lang="en-US" baseline="0" dirty="0" smtClean="0"/>
              <a:t>Why should people care?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89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cs typeface="Lato Light"/>
              </a:rPr>
              <a:t>Swagger </a:t>
            </a:r>
            <a:r>
              <a:rPr lang="en-US" sz="2400" b="0" dirty="0" smtClean="0">
                <a:cs typeface="Lato Light"/>
              </a:rPr>
              <a:t>project</a:t>
            </a:r>
            <a:r>
              <a:rPr lang="en-US" sz="2400" b="0" baseline="0" dirty="0" smtClean="0">
                <a:cs typeface="Lato Light"/>
              </a:rPr>
              <a:t> is </a:t>
            </a:r>
            <a:r>
              <a:rPr lang="en-US" sz="2400" b="1" baseline="0" dirty="0" smtClean="0">
                <a:cs typeface="Lato Light"/>
              </a:rPr>
              <a:t>open source</a:t>
            </a:r>
            <a:r>
              <a:rPr lang="en-US" sz="2400" b="0" baseline="0" dirty="0" smtClean="0">
                <a:cs typeface="Lato Light"/>
              </a:rPr>
              <a:t> and sponsored by </a:t>
            </a:r>
            <a:r>
              <a:rPr lang="en-US" sz="2400" b="1" baseline="0" dirty="0" smtClean="0">
                <a:cs typeface="Lato Light"/>
              </a:rPr>
              <a:t>SMARTBEAR</a:t>
            </a:r>
            <a:endParaRPr lang="en-US" sz="2400" b="1" dirty="0" smtClean="0">
              <a:cs typeface="Lato Light"/>
            </a:endParaRP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 smtClean="0">
              <a:cs typeface="Lato Light"/>
            </a:endParaRP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cs typeface="Lato Light"/>
              </a:rPr>
              <a:t>Swagger Core </a:t>
            </a:r>
            <a:r>
              <a:rPr lang="en-US" sz="2400" b="0" dirty="0" smtClean="0">
                <a:cs typeface="Lato Light"/>
              </a:rPr>
              <a:t>Java-related libraries</a:t>
            </a:r>
            <a:r>
              <a:rPr lang="en-US" sz="2400" b="0" baseline="0" dirty="0" smtClean="0">
                <a:cs typeface="Lato Light"/>
              </a:rPr>
              <a:t> for generating and reading Swagger </a:t>
            </a:r>
            <a:r>
              <a:rPr lang="en-US" sz="2400" b="0" baseline="0" dirty="0" err="1" smtClean="0">
                <a:cs typeface="Lato Light"/>
              </a:rPr>
              <a:t>definations</a:t>
            </a:r>
            <a:endParaRPr lang="en-US" sz="2400" b="0" dirty="0" smtClean="0">
              <a:cs typeface="Lato Light"/>
            </a:endParaRP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cs typeface="Lato Light"/>
              </a:rPr>
              <a:t>Swagger Editor </a:t>
            </a:r>
            <a:r>
              <a:rPr lang="en-US" sz="2400" dirty="0" smtClean="0">
                <a:cs typeface="Lato Light"/>
              </a:rPr>
              <a:t>lets you edit </a:t>
            </a:r>
            <a:r>
              <a:rPr lang="en-US" sz="2400" dirty="0" err="1" smtClean="0">
                <a:cs typeface="Lato Light"/>
              </a:rPr>
              <a:t>OpenAPI</a:t>
            </a:r>
            <a:r>
              <a:rPr lang="en-US" sz="2400" dirty="0" smtClean="0">
                <a:cs typeface="Lato Light"/>
              </a:rPr>
              <a:t> specifications in YAML inside your browser and to preview documentation in real time.</a:t>
            </a: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cs typeface="Lato Light"/>
              </a:rPr>
              <a:t>Swagger UI </a:t>
            </a:r>
            <a:r>
              <a:rPr lang="en-US" sz="2400" b="0" dirty="0" smtClean="0">
                <a:cs typeface="Lato Light"/>
              </a:rPr>
              <a:t>allows</a:t>
            </a:r>
            <a:r>
              <a:rPr lang="en-US" sz="2400" b="0" baseline="0" dirty="0" smtClean="0">
                <a:cs typeface="Lato Light"/>
              </a:rPr>
              <a:t> anyone (your team) to visualize and interact with the API’s </a:t>
            </a:r>
            <a:r>
              <a:rPr lang="en-US" sz="2400" b="0" baseline="0" dirty="0" err="1" smtClean="0">
                <a:cs typeface="Lato Light"/>
              </a:rPr>
              <a:t>resoruces</a:t>
            </a:r>
            <a:r>
              <a:rPr lang="en-US" sz="2400" b="0" baseline="0" dirty="0" smtClean="0">
                <a:cs typeface="Lato Light"/>
              </a:rPr>
              <a:t> without having any of the implementation logic in place.</a:t>
            </a:r>
            <a:endParaRPr lang="en-US" sz="2400" dirty="0" smtClean="0">
              <a:cs typeface="Lato Light"/>
            </a:endParaRP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cs typeface="Lato Light"/>
              </a:rPr>
              <a:t>Swagger </a:t>
            </a:r>
            <a:r>
              <a:rPr lang="en-US" sz="2400" b="1" dirty="0" err="1" smtClean="0">
                <a:cs typeface="Lato Light"/>
              </a:rPr>
              <a:t>Codegen</a:t>
            </a:r>
            <a:r>
              <a:rPr lang="en-US" sz="2400" dirty="0" smtClean="0">
                <a:cs typeface="Lato Light"/>
              </a:rPr>
              <a:t> command-line</a:t>
            </a:r>
            <a:r>
              <a:rPr lang="en-US" sz="2400" baseline="0" dirty="0" smtClean="0">
                <a:cs typeface="Lato Light"/>
              </a:rPr>
              <a:t> tool for generating both client and server code from a Swagger definition</a:t>
            </a:r>
            <a:r>
              <a:rPr lang="en-US" sz="2400" dirty="0" smtClean="0">
                <a:cs typeface="Lato Light"/>
              </a:rPr>
              <a:t>.</a:t>
            </a:r>
            <a:endParaRPr lang="en-US" sz="2400" dirty="0" smtClean="0">
              <a:ea typeface="Lato Light"/>
              <a:cs typeface="Lato Light"/>
            </a:endParaRP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cs typeface="Lato Light"/>
              </a:rPr>
              <a:t>Swagger Inspector:</a:t>
            </a:r>
            <a:r>
              <a:rPr lang="en-US" sz="2400" dirty="0" smtClean="0">
                <a:cs typeface="Lato Light"/>
              </a:rPr>
              <a:t> API Inspection tool that lets you generate </a:t>
            </a:r>
            <a:r>
              <a:rPr lang="en-US" sz="2400" dirty="0" err="1" smtClean="0">
                <a:cs typeface="Lato Light"/>
              </a:rPr>
              <a:t>OpenAPI</a:t>
            </a:r>
            <a:r>
              <a:rPr lang="en-US" sz="2400" dirty="0" smtClean="0">
                <a:cs typeface="Lato Light"/>
              </a:rPr>
              <a:t> definitions from existing API.</a:t>
            </a:r>
            <a:endParaRPr lang="en-US" sz="2400" dirty="0" smtClean="0">
              <a:ea typeface="Lato Light"/>
              <a:cs typeface="Lato Light"/>
            </a:endParaRP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Lato Light"/>
              <a:ea typeface="Lato Light"/>
              <a:cs typeface="Lato Light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2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17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Multiple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56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 smtClean="0">
              <a:cs typeface="Lato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75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summary/conclusions</a:t>
            </a:r>
          </a:p>
          <a:p>
            <a:r>
              <a:rPr lang="en-US" dirty="0" smtClean="0"/>
              <a:t>Show how each of your main points support your overall argument</a:t>
            </a:r>
          </a:p>
          <a:p>
            <a:pPr marL="0" marR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  <a:cs typeface="Arial" pitchFamily="34" charset="0"/>
              </a:rPr>
              <a:t>No way to </a:t>
            </a:r>
            <a:r>
              <a:rPr lang="en-US" b="1" dirty="0" smtClean="0">
                <a:solidFill>
                  <a:schemeClr val="accent2"/>
                </a:solidFill>
                <a:cs typeface="Arial" pitchFamily="34" charset="0"/>
              </a:rPr>
              <a:t>Speed Up </a:t>
            </a:r>
            <a:r>
              <a:rPr lang="en-US" dirty="0" smtClean="0">
                <a:solidFill>
                  <a:schemeClr val="accent2"/>
                </a:solidFill>
                <a:cs typeface="Arial" pitchFamily="34" charset="0"/>
              </a:rPr>
              <a:t>API Development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6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90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you have any problem</a:t>
            </a:r>
            <a:r>
              <a:rPr lang="en-US" baseline="0" dirty="0" smtClean="0"/>
              <a:t> that we r facing in current approach?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7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difficult to handle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29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r>
              <a:rPr lang="en-US" baseline="0" dirty="0" smtClean="0"/>
              <a:t> the layout of the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37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80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The </a:t>
            </a:r>
            <a:r>
              <a:rPr lang="en-US" b="1" baseline="0" dirty="0" smtClean="0"/>
              <a:t>Code First </a:t>
            </a:r>
            <a:r>
              <a:rPr lang="en-US" baseline="0" dirty="0" smtClean="0"/>
              <a:t>approach is more traditional approach to building APIs, the </a:t>
            </a:r>
            <a:r>
              <a:rPr lang="en-US" b="1" baseline="0" dirty="0" smtClean="0"/>
              <a:t>implementing of code happening after the business requirements are provided</a:t>
            </a:r>
            <a:r>
              <a:rPr lang="en-US" baseline="0" dirty="0" smtClean="0"/>
              <a:t>, and </a:t>
            </a:r>
            <a:r>
              <a:rPr lang="en-US" b="1" baseline="0" dirty="0" smtClean="0"/>
              <a:t>generating documentation from the code. 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The </a:t>
            </a:r>
            <a:r>
              <a:rPr lang="en-US" b="1" baseline="0" dirty="0" smtClean="0"/>
              <a:t>Design First </a:t>
            </a:r>
            <a:r>
              <a:rPr lang="en-US" baseline="0" dirty="0" smtClean="0"/>
              <a:t>approach is </a:t>
            </a:r>
            <a:r>
              <a:rPr lang="en-US" b="1" baseline="0" dirty="0" smtClean="0"/>
              <a:t>designing the API’s contract fist before writing any code</a:t>
            </a:r>
            <a:r>
              <a:rPr lang="en-US" baseline="0" dirty="0" smtClean="0"/>
              <a:t>. This is a new approach, it is </a:t>
            </a:r>
            <a:r>
              <a:rPr lang="en-US" b="1" baseline="0" dirty="0" smtClean="0"/>
              <a:t>fast catching on</a:t>
            </a:r>
            <a:r>
              <a:rPr lang="en-US" baseline="0" dirty="0" smtClean="0"/>
              <a:t>, especially with the use of API description formats.</a:t>
            </a:r>
          </a:p>
          <a:p>
            <a:pPr marL="342900" indent="-342900">
              <a:buFontTx/>
              <a:buChar char="-"/>
            </a:pPr>
            <a:endParaRPr lang="en-US" baseline="0" dirty="0" smtClean="0"/>
          </a:p>
          <a:p>
            <a:pPr marL="0" marR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Your API specification provides a contract that </a:t>
            </a:r>
            <a:r>
              <a:rPr lang="en-US" b="1" dirty="0" smtClean="0"/>
              <a:t>describes what a successful response will look like </a:t>
            </a:r>
            <a:r>
              <a:rPr lang="en-US" dirty="0" smtClean="0"/>
              <a:t>when someone calls your API.</a:t>
            </a:r>
          </a:p>
          <a:p>
            <a:r>
              <a:rPr lang="en-US" dirty="0" smtClean="0"/>
              <a:t>With an API specification, development projects that </a:t>
            </a:r>
            <a:r>
              <a:rPr lang="en-US" b="1" dirty="0" smtClean="0"/>
              <a:t>involve multiple teams</a:t>
            </a:r>
            <a:r>
              <a:rPr lang="en-US" dirty="0" smtClean="0"/>
              <a:t>( backend, web, mobile, </a:t>
            </a:r>
            <a:r>
              <a:rPr lang="en-US" dirty="0" err="1" smtClean="0"/>
              <a:t>etc</a:t>
            </a:r>
            <a:r>
              <a:rPr lang="en-US" b="1" dirty="0" smtClean="0"/>
              <a:t>) can proceed much better than traditional methods </a:t>
            </a:r>
            <a:r>
              <a:rPr lang="en-US" dirty="0" smtClean="0"/>
              <a:t>would allow.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- Front-end teams can immediately start building components that </a:t>
            </a:r>
            <a:r>
              <a:rPr lang="en-US" dirty="0" err="1" smtClean="0"/>
              <a:t>dont</a:t>
            </a:r>
            <a:r>
              <a:rPr lang="en-US" dirty="0" smtClean="0"/>
              <a:t> need to wait backend components are ready because we can generate and run mock services based on an API specification.</a:t>
            </a:r>
          </a:p>
          <a:p>
            <a:r>
              <a:rPr lang="en-US" dirty="0" smtClean="0"/>
              <a:t>- Team can work independently/parallel (ˈ</a:t>
            </a:r>
            <a:r>
              <a:rPr lang="en-US" dirty="0" err="1" smtClean="0"/>
              <a:t>pærəlel</a:t>
            </a:r>
            <a:r>
              <a:rPr lang="en-US" dirty="0" smtClean="0"/>
              <a:t> / song song), </a:t>
            </a:r>
            <a:r>
              <a:rPr lang="en-US" sz="2400" b="1" i="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+mn-cs"/>
              </a:rPr>
              <a:t>without having to wait for a member to complete a step first.</a:t>
            </a:r>
          </a:p>
          <a:p>
            <a:pPr marL="342900" indent="-34290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24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difficult to handle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8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5s for</a:t>
            </a:r>
            <a:r>
              <a:rPr lang="en-US" baseline="0" dirty="0" smtClean="0"/>
              <a:t> each introduction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1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84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9347731" y="3745871"/>
            <a:ext cx="9763262" cy="7301499"/>
          </a:xfrm>
          <a:solidFill>
            <a:schemeClr val="bg1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19106233" y="4079286"/>
            <a:ext cx="3668643" cy="6512239"/>
          </a:xfrm>
          <a:solidFill>
            <a:schemeClr val="bg1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129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9613281" y="4313718"/>
            <a:ext cx="4859131" cy="636834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76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1187263" y="0"/>
            <a:ext cx="13190387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29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2244726"/>
            <a:ext cx="20721003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05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Mini Mock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729225" y="3719500"/>
            <a:ext cx="4873625" cy="655060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42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73739" y="3491947"/>
            <a:ext cx="7824595" cy="4832197"/>
          </a:xfrm>
          <a:noFill/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93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2485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24850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1221-E2D0-43DB-A28A-025195C494B8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DF5A-68A2-4E30-A110-10BD73DA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84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317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426546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29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12161839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24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426546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667862" y="2676266"/>
            <a:ext cx="10052051" cy="846276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63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541676" y="2984874"/>
            <a:ext cx="4114800" cy="41148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7297949" y="2984874"/>
            <a:ext cx="4114800" cy="41148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2954659" y="2984874"/>
            <a:ext cx="4114800" cy="41148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8601817" y="2984874"/>
            <a:ext cx="4114800" cy="41148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92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2296923" y="2527999"/>
            <a:ext cx="2743200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8087229" y="2527999"/>
            <a:ext cx="2743200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3742307" y="2527999"/>
            <a:ext cx="2743200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9371496" y="2527999"/>
            <a:ext cx="2743200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 noChangeAspect="1"/>
          </p:cNvSpPr>
          <p:nvPr>
            <p:ph type="pic" sz="quarter" idx="17"/>
          </p:nvPr>
        </p:nvSpPr>
        <p:spPr>
          <a:xfrm>
            <a:off x="2296923" y="7568587"/>
            <a:ext cx="2743200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8087229" y="7568587"/>
            <a:ext cx="2743200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13742307" y="7568587"/>
            <a:ext cx="2743200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19371496" y="7568587"/>
            <a:ext cx="2743200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50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18883" y="16667467"/>
            <a:ext cx="5688118" cy="730251"/>
          </a:xfrm>
          <a:prstGeom prst="rect">
            <a:avLst/>
          </a:prstGeom>
        </p:spPr>
        <p:txBody>
          <a:bodyPr lIns="243797" tIns="121899" rIns="243797" bIns="121899"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414224" cy="13716000"/>
          </a:xfrm>
          <a:solidFill>
            <a:schemeClr val="tx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528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MacBook 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479105" y="3499556"/>
            <a:ext cx="9285380" cy="585304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5706660" y="6286877"/>
            <a:ext cx="4331698" cy="273048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10895" y="6258655"/>
            <a:ext cx="4331698" cy="273048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07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our Clients are Say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2693787" y="3633056"/>
            <a:ext cx="2221725" cy="22217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13020151" y="3633056"/>
            <a:ext cx="2221725" cy="22217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2693787" y="7516765"/>
            <a:ext cx="2221725" cy="22217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13020151" y="7516765"/>
            <a:ext cx="2221725" cy="22217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304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9347731" y="3745871"/>
            <a:ext cx="9763262" cy="7301499"/>
          </a:xfrm>
          <a:solidFill>
            <a:schemeClr val="bg1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19106233" y="4079286"/>
            <a:ext cx="3668643" cy="6512239"/>
          </a:xfrm>
          <a:solidFill>
            <a:schemeClr val="bg1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8194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9613281" y="4313718"/>
            <a:ext cx="4859131" cy="6368348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787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1187263" y="0"/>
            <a:ext cx="13190387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023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2244726"/>
            <a:ext cx="20721003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7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12161839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88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Mini Mock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729225" y="3719500"/>
            <a:ext cx="4873625" cy="655060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037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73739" y="3491947"/>
            <a:ext cx="7824595" cy="4832197"/>
          </a:xfrm>
          <a:noFill/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727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2485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24850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1221-E2D0-43DB-A28A-025195C494B8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DF5A-68A2-4E30-A110-10BD73DA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5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667862" y="2676266"/>
            <a:ext cx="10052051" cy="846276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6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541676" y="2984874"/>
            <a:ext cx="4114800" cy="41148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7297949" y="2984874"/>
            <a:ext cx="4114800" cy="41148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2954659" y="2984874"/>
            <a:ext cx="4114800" cy="41148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8601817" y="2984874"/>
            <a:ext cx="4114800" cy="41148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6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2296923" y="2527999"/>
            <a:ext cx="2743200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8087229" y="2527999"/>
            <a:ext cx="2743200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3742307" y="2527999"/>
            <a:ext cx="2743200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9371496" y="2527999"/>
            <a:ext cx="2743200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 noChangeAspect="1"/>
          </p:cNvSpPr>
          <p:nvPr>
            <p:ph type="pic" sz="quarter" idx="17"/>
          </p:nvPr>
        </p:nvSpPr>
        <p:spPr>
          <a:xfrm>
            <a:off x="2296923" y="7568587"/>
            <a:ext cx="2743200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8087229" y="7568587"/>
            <a:ext cx="2743200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13742307" y="7568587"/>
            <a:ext cx="2743200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19371496" y="7568587"/>
            <a:ext cx="2743200" cy="27432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9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18883" y="16667467"/>
            <a:ext cx="5688118" cy="730251"/>
          </a:xfrm>
          <a:prstGeom prst="rect">
            <a:avLst/>
          </a:prstGeom>
        </p:spPr>
        <p:txBody>
          <a:bodyPr lIns="243797" tIns="121899" rIns="243797" bIns="121899"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414224" cy="13716000"/>
          </a:xfrm>
          <a:solidFill>
            <a:schemeClr val="tx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6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MacBook 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479105" y="3499556"/>
            <a:ext cx="9285380" cy="585304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5706660" y="6286877"/>
            <a:ext cx="4331698" cy="273048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10895" y="6258655"/>
            <a:ext cx="4331698" cy="273048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5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our Clients are Say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2693787" y="3633056"/>
            <a:ext cx="2221725" cy="22217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13020151" y="3633056"/>
            <a:ext cx="2221725" cy="22217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2693787" y="7516765"/>
            <a:ext cx="2221725" cy="22217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13020151" y="7516765"/>
            <a:ext cx="2221725" cy="22217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3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625380" y="124788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  <a:latin typeface="Lato Black"/>
                <a:cs typeface="Lato Black"/>
              </a:rPr>
              <a:t>TMA SOLUTIONS</a:t>
            </a:r>
            <a:endParaRPr lang="id-ID" sz="2400" b="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280478" y="12724518"/>
            <a:ext cx="175291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2679234" y="818652"/>
            <a:ext cx="738273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smtClean="0">
                <a:solidFill>
                  <a:schemeClr val="tx1"/>
                </a:solidFill>
                <a:latin typeface="Lato Light"/>
                <a:cs typeface="Lato Light"/>
              </a:rPr>
              <a:pPr algn="ctr"/>
              <a:t>‹#›</a:t>
            </a:fld>
            <a:endParaRPr lang="id-ID" sz="24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22708637" y="751014"/>
            <a:ext cx="687533" cy="687533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2" r:id="rId2"/>
    <p:sldLayoutId id="2147483818" r:id="rId3"/>
    <p:sldLayoutId id="2147483753" r:id="rId4"/>
    <p:sldLayoutId id="2147483755" r:id="rId5"/>
    <p:sldLayoutId id="2147483756" r:id="rId6"/>
    <p:sldLayoutId id="2147483766" r:id="rId7"/>
    <p:sldLayoutId id="2147483775" r:id="rId8"/>
    <p:sldLayoutId id="2147483785" r:id="rId9"/>
    <p:sldLayoutId id="2147483845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8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/>
          <a:ea typeface="+mj-ea"/>
          <a:cs typeface="Lato Light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625380" y="124788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  <a:latin typeface="Lato Black"/>
                <a:cs typeface="Lato Black"/>
              </a:rPr>
              <a:t>TMA SOLUTIONS</a:t>
            </a:r>
            <a:endParaRPr lang="id-ID" sz="2400" b="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2679234" y="818652"/>
            <a:ext cx="738273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smtClean="0">
                <a:solidFill>
                  <a:schemeClr val="tx1"/>
                </a:solidFill>
                <a:latin typeface="Lato Light"/>
                <a:cs typeface="Lato Light"/>
              </a:rPr>
              <a:pPr algn="ctr"/>
              <a:t>‹#›</a:t>
            </a:fld>
            <a:endParaRPr lang="id-ID" sz="24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22708637" y="751014"/>
            <a:ext cx="687533" cy="687533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640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/>
          <a:ea typeface="+mj-ea"/>
          <a:cs typeface="Lato Light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hmchung@tma.com.vn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4380826" cy="13716000"/>
          </a:xfrm>
          <a:prstGeom prst="rect">
            <a:avLst/>
          </a:prstGeom>
          <a:solidFill>
            <a:srgbClr val="192129">
              <a:alpha val="8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86350" y="4489293"/>
            <a:ext cx="0" cy="4534215"/>
          </a:xfrm>
          <a:prstGeom prst="line">
            <a:avLst/>
          </a:prstGeom>
          <a:ln w="57150" cmpd="sng">
            <a:solidFill>
              <a:srgbClr val="35D3A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65750" y="4521200"/>
            <a:ext cx="12518170" cy="3958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500" dirty="0" smtClean="0">
                <a:solidFill>
                  <a:srgbClr val="35D3AE"/>
                </a:solidFill>
                <a:latin typeface="Lato Light"/>
                <a:cs typeface="Lato Light"/>
              </a:rPr>
              <a:t>An</a:t>
            </a:r>
          </a:p>
          <a:p>
            <a:pPr>
              <a:lnSpc>
                <a:spcPct val="80000"/>
              </a:lnSpc>
            </a:pPr>
            <a:r>
              <a:rPr lang="en-US" sz="19900" dirty="0" smtClean="0">
                <a:solidFill>
                  <a:schemeClr val="bg1"/>
                </a:solidFill>
                <a:latin typeface="Lato Black"/>
                <a:cs typeface="Lato Black"/>
              </a:rPr>
              <a:t>API-FIRST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5750" y="8329935"/>
            <a:ext cx="10323852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400" dirty="0" smtClean="0">
                <a:solidFill>
                  <a:schemeClr val="bg1"/>
                </a:solidFill>
                <a:cs typeface="Lato Light"/>
              </a:rPr>
              <a:t>The </a:t>
            </a:r>
            <a:r>
              <a:rPr lang="en-US" sz="4400" dirty="0">
                <a:solidFill>
                  <a:schemeClr val="bg1"/>
                </a:solidFill>
                <a:cs typeface="Lato Light"/>
              </a:rPr>
              <a:t>Best Approach </a:t>
            </a:r>
            <a:r>
              <a:rPr lang="en-US" sz="4400" dirty="0" smtClean="0">
                <a:solidFill>
                  <a:schemeClr val="bg1"/>
                </a:solidFill>
                <a:cs typeface="Lato Light"/>
              </a:rPr>
              <a:t>for </a:t>
            </a:r>
            <a:r>
              <a:rPr lang="en-US" sz="4400" dirty="0">
                <a:solidFill>
                  <a:schemeClr val="bg1"/>
                </a:solidFill>
                <a:cs typeface="Lato Light"/>
              </a:rPr>
              <a:t>API Development</a:t>
            </a:r>
            <a:endParaRPr lang="en-US" sz="60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97086" y="7153281"/>
            <a:ext cx="40238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7000" dirty="0" smtClean="0">
                <a:solidFill>
                  <a:schemeClr val="bg1"/>
                </a:solidFill>
                <a:cs typeface="Lato Light"/>
              </a:rPr>
              <a:t>Approach</a:t>
            </a:r>
            <a:endParaRPr lang="en-US" sz="70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32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2069183" y="147397"/>
            <a:ext cx="20562723" cy="1132818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52" name="Group 51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277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8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9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0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1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2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3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4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5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6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7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8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9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0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1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2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3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4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5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6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7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8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9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0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1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2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3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4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2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3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4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5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6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7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8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9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0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1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2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3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4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5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6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7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8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9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0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1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2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3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4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5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6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7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8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9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0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1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2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3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4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5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6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7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8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9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0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1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2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3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4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5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6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7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8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9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0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1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2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3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4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5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6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7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8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9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0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1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2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3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4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5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6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7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8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9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80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175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6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7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8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9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0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1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2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3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4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5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6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7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8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9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0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1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2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3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4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5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9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0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1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2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3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4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4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5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6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7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8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9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7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8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9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0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1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2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3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4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5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6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7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8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9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0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1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2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3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4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5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6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7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8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9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0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1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2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3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4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5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6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5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5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6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1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2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3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4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5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6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7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8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9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0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1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1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2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3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4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5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6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7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8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9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0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1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2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3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4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5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6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7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8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9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0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1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2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3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4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5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6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7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8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9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0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1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2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3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4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5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6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7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8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9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0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1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2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3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4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</p:grpSp>
      <p:cxnSp>
        <p:nvCxnSpPr>
          <p:cNvPr id="6" name="Straight Connector 5"/>
          <p:cNvCxnSpPr/>
          <p:nvPr/>
        </p:nvCxnSpPr>
        <p:spPr>
          <a:xfrm rot="5400000">
            <a:off x="11797538" y="1335289"/>
            <a:ext cx="0" cy="1313401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0" idx="0"/>
            <a:endCxn id="22" idx="2"/>
          </p:cNvCxnSpPr>
          <p:nvPr/>
        </p:nvCxnSpPr>
        <p:spPr>
          <a:xfrm flipH="1" flipV="1">
            <a:off x="14978158" y="5821143"/>
            <a:ext cx="5137" cy="126459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/>
          <p:cNvSpPr/>
          <p:nvPr/>
        </p:nvSpPr>
        <p:spPr>
          <a:xfrm>
            <a:off x="15714689" y="10773179"/>
            <a:ext cx="1691807" cy="864016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Data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Flowchart: Manual Operation 13"/>
          <p:cNvSpPr/>
          <p:nvPr/>
        </p:nvSpPr>
        <p:spPr>
          <a:xfrm>
            <a:off x="14115165" y="9164781"/>
            <a:ext cx="1811430" cy="921134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>
                    <a:lumMod val="50000"/>
                  </a:schemeClr>
                </a:solidFill>
              </a:rPr>
              <a:t>Impl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Flowchart: Manual Operation 14"/>
          <p:cNvSpPr/>
          <p:nvPr/>
        </p:nvSpPr>
        <p:spPr>
          <a:xfrm>
            <a:off x="16601795" y="9164781"/>
            <a:ext cx="1811430" cy="921134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>
                    <a:lumMod val="50000"/>
                  </a:schemeClr>
                </a:solidFill>
              </a:rPr>
              <a:t>Impl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Flowchart: Manual Operation 15"/>
          <p:cNvSpPr/>
          <p:nvPr/>
        </p:nvSpPr>
        <p:spPr>
          <a:xfrm>
            <a:off x="19117056" y="9153815"/>
            <a:ext cx="1811430" cy="921134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>
                    <a:lumMod val="50000"/>
                  </a:schemeClr>
                </a:solidFill>
              </a:rPr>
              <a:t>Impl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3707603" y="10337738"/>
            <a:ext cx="7806461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entagon 17"/>
          <p:cNvSpPr/>
          <p:nvPr/>
        </p:nvSpPr>
        <p:spPr>
          <a:xfrm>
            <a:off x="17826400" y="10779746"/>
            <a:ext cx="2345052" cy="857449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Services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057061" y="7901489"/>
            <a:ext cx="1854174" cy="608606"/>
          </a:xfrm>
          <a:prstGeom prst="rect">
            <a:avLst/>
          </a:prstGeom>
          <a:solidFill>
            <a:srgbClr val="FFFF99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Mock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Isosceles Triangle 19"/>
          <p:cNvSpPr/>
          <p:nvPr/>
        </p:nvSpPr>
        <p:spPr>
          <a:xfrm>
            <a:off x="14055356" y="7085738"/>
            <a:ext cx="1855878" cy="7375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API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106621" y="6093003"/>
            <a:ext cx="1725986" cy="592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SDK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115165" y="4816282"/>
            <a:ext cx="1725986" cy="1004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Web</a:t>
            </a:r>
          </a:p>
          <a:p>
            <a:pPr algn="ctr"/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Client</a:t>
            </a:r>
          </a:p>
        </p:txBody>
      </p:sp>
      <p:cxnSp>
        <p:nvCxnSpPr>
          <p:cNvPr id="24" name="Straight Connector 23"/>
          <p:cNvCxnSpPr>
            <a:stCxn id="26" idx="0"/>
            <a:endCxn id="28" idx="2"/>
          </p:cNvCxnSpPr>
          <p:nvPr/>
        </p:nvCxnSpPr>
        <p:spPr>
          <a:xfrm flipH="1" flipV="1">
            <a:off x="17452837" y="5821143"/>
            <a:ext cx="75025" cy="125972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623179" y="7901489"/>
            <a:ext cx="1854174" cy="608606"/>
          </a:xfrm>
          <a:prstGeom prst="rect">
            <a:avLst/>
          </a:prstGeom>
          <a:solidFill>
            <a:srgbClr val="FFFF99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Mock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16599923" y="7080865"/>
            <a:ext cx="1855878" cy="7375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API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581300" y="6093003"/>
            <a:ext cx="1725986" cy="592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SDK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589844" y="4816282"/>
            <a:ext cx="1725986" cy="1004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Android</a:t>
            </a:r>
          </a:p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Client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9" name="Straight Connector 28"/>
          <p:cNvCxnSpPr>
            <a:stCxn id="31" idx="0"/>
            <a:endCxn id="33" idx="2"/>
          </p:cNvCxnSpPr>
          <p:nvPr/>
        </p:nvCxnSpPr>
        <p:spPr>
          <a:xfrm flipH="1" flipV="1">
            <a:off x="19968099" y="5811817"/>
            <a:ext cx="5137" cy="124173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9047001" y="7892163"/>
            <a:ext cx="1854174" cy="608606"/>
          </a:xfrm>
          <a:prstGeom prst="rect">
            <a:avLst/>
          </a:prstGeom>
          <a:solidFill>
            <a:srgbClr val="FFFF99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Mock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19045297" y="7053552"/>
            <a:ext cx="1855878" cy="7375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API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096561" y="6083677"/>
            <a:ext cx="1725986" cy="592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SDK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105106" y="4806956"/>
            <a:ext cx="1725986" cy="1004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IOS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Client</a:t>
            </a:r>
          </a:p>
        </p:txBody>
      </p:sp>
      <p:sp>
        <p:nvSpPr>
          <p:cNvPr id="34" name="Oval 33"/>
          <p:cNvSpPr/>
          <p:nvPr/>
        </p:nvSpPr>
        <p:spPr>
          <a:xfrm>
            <a:off x="21434316" y="7477356"/>
            <a:ext cx="974071" cy="87879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1</a:t>
            </a:r>
            <a:endParaRPr lang="en-US" sz="2600" dirty="0"/>
          </a:p>
        </p:txBody>
      </p:sp>
      <p:sp>
        <p:nvSpPr>
          <p:cNvPr id="35" name="Oval 34"/>
          <p:cNvSpPr/>
          <p:nvPr/>
        </p:nvSpPr>
        <p:spPr>
          <a:xfrm>
            <a:off x="21412114" y="5447541"/>
            <a:ext cx="974071" cy="8787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2</a:t>
            </a:r>
            <a:endParaRPr lang="en-US" sz="2600" dirty="0"/>
          </a:p>
        </p:txBody>
      </p:sp>
      <p:sp>
        <p:nvSpPr>
          <p:cNvPr id="36" name="Oval 35"/>
          <p:cNvSpPr/>
          <p:nvPr/>
        </p:nvSpPr>
        <p:spPr>
          <a:xfrm>
            <a:off x="21514064" y="9185950"/>
            <a:ext cx="974071" cy="8787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2</a:t>
            </a:r>
            <a:endParaRPr lang="en-US" sz="2600" dirty="0"/>
          </a:p>
        </p:txBody>
      </p:sp>
      <p:sp>
        <p:nvSpPr>
          <p:cNvPr id="41" name="TextBox 40"/>
          <p:cNvSpPr txBox="1"/>
          <p:nvPr/>
        </p:nvSpPr>
        <p:spPr>
          <a:xfrm>
            <a:off x="4999766" y="2976964"/>
            <a:ext cx="5997155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600" b="1" dirty="0" smtClean="0">
                <a:solidFill>
                  <a:srgbClr val="FFC000"/>
                </a:solidFill>
                <a:latin typeface="Lato Black"/>
                <a:cs typeface="Lato Black"/>
              </a:rPr>
              <a:t>Code</a:t>
            </a:r>
            <a:r>
              <a:rPr lang="en-US" sz="9600" dirty="0" smtClean="0">
                <a:solidFill>
                  <a:srgbClr val="FFC000"/>
                </a:solidFill>
                <a:latin typeface="Lato Black"/>
                <a:cs typeface="Lato Black"/>
              </a:rPr>
              <a:t> First</a:t>
            </a:r>
            <a:endParaRPr lang="en-US" sz="9600" dirty="0">
              <a:solidFill>
                <a:srgbClr val="FFC000"/>
              </a:solidFill>
              <a:latin typeface="Lato Black"/>
              <a:cs typeface="Lato Black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147626" y="2959469"/>
            <a:ext cx="702307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600" b="1" dirty="0" smtClean="0">
                <a:solidFill>
                  <a:schemeClr val="accent5"/>
                </a:solidFill>
                <a:cs typeface="Lato Light"/>
              </a:rPr>
              <a:t>Design</a:t>
            </a:r>
            <a:r>
              <a:rPr lang="en-US" sz="9600" dirty="0" smtClean="0">
                <a:solidFill>
                  <a:schemeClr val="accent5"/>
                </a:solidFill>
                <a:cs typeface="Lato Light"/>
              </a:rPr>
              <a:t> First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260241" y="2902473"/>
            <a:ext cx="2153154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dirty="0" smtClean="0">
                <a:cs typeface="Lato Light"/>
              </a:rPr>
              <a:t>VS</a:t>
            </a:r>
            <a:endParaRPr lang="en-US" sz="9600" dirty="0">
              <a:solidFill>
                <a:srgbClr val="FFC000"/>
              </a:solidFill>
              <a:latin typeface="Lato Black"/>
              <a:cs typeface="Lato Black"/>
            </a:endParaRPr>
          </a:p>
        </p:txBody>
      </p:sp>
      <p:cxnSp>
        <p:nvCxnSpPr>
          <p:cNvPr id="47" name="Straight Connector 46"/>
          <p:cNvCxnSpPr>
            <a:stCxn id="61" idx="0"/>
            <a:endCxn id="57" idx="2"/>
          </p:cNvCxnSpPr>
          <p:nvPr/>
        </p:nvCxnSpPr>
        <p:spPr>
          <a:xfrm flipH="1" flipV="1">
            <a:off x="5048684" y="5821143"/>
            <a:ext cx="2484268" cy="408312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Manual Operation 49"/>
          <p:cNvSpPr/>
          <p:nvPr/>
        </p:nvSpPr>
        <p:spPr>
          <a:xfrm>
            <a:off x="6649461" y="10744620"/>
            <a:ext cx="1811430" cy="921134"/>
          </a:xfrm>
          <a:prstGeom prst="flowChartManualOperation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>
                    <a:lumMod val="50000"/>
                  </a:schemeClr>
                </a:solidFill>
              </a:rPr>
              <a:t>Impl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77147" y="6093003"/>
            <a:ext cx="1725986" cy="592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SDK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185691" y="4816282"/>
            <a:ext cx="1725986" cy="1004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Web</a:t>
            </a:r>
          </a:p>
          <a:p>
            <a:pPr algn="ctr"/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Client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4111851" y="8818376"/>
            <a:ext cx="1878472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61" idx="0"/>
            <a:endCxn id="63" idx="2"/>
          </p:cNvCxnSpPr>
          <p:nvPr/>
        </p:nvCxnSpPr>
        <p:spPr>
          <a:xfrm flipH="1" flipV="1">
            <a:off x="7500503" y="5821143"/>
            <a:ext cx="32449" cy="408312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Isosceles Triangle 60"/>
          <p:cNvSpPr/>
          <p:nvPr/>
        </p:nvSpPr>
        <p:spPr>
          <a:xfrm>
            <a:off x="6605013" y="9904265"/>
            <a:ext cx="1855878" cy="73751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API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628966" y="6093003"/>
            <a:ext cx="1725986" cy="592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SDK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637510" y="4816282"/>
            <a:ext cx="1725986" cy="1004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Android</a:t>
            </a:r>
          </a:p>
          <a:p>
            <a:pPr algn="ctr"/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Client</a:t>
            </a:r>
          </a:p>
        </p:txBody>
      </p:sp>
      <p:cxnSp>
        <p:nvCxnSpPr>
          <p:cNvPr id="64" name="Straight Connector 63"/>
          <p:cNvCxnSpPr>
            <a:stCxn id="61" idx="0"/>
            <a:endCxn id="68" idx="2"/>
          </p:cNvCxnSpPr>
          <p:nvPr/>
        </p:nvCxnSpPr>
        <p:spPr>
          <a:xfrm flipV="1">
            <a:off x="7532952" y="5811817"/>
            <a:ext cx="2414233" cy="409244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9075647" y="6083677"/>
            <a:ext cx="1725986" cy="592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</a:rPr>
              <a:t>SDK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084192" y="4806956"/>
            <a:ext cx="1725986" cy="1004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IOS</a:t>
            </a:r>
          </a:p>
          <a:p>
            <a:pPr algn="ctr"/>
            <a:r>
              <a:rPr lang="en-US" sz="2600" dirty="0">
                <a:solidFill>
                  <a:schemeClr val="tx1">
                    <a:lumMod val="50000"/>
                  </a:schemeClr>
                </a:solidFill>
              </a:rPr>
              <a:t>Client</a:t>
            </a:r>
          </a:p>
        </p:txBody>
      </p:sp>
      <p:sp>
        <p:nvSpPr>
          <p:cNvPr id="69" name="Oval 68"/>
          <p:cNvSpPr/>
          <p:nvPr/>
        </p:nvSpPr>
        <p:spPr>
          <a:xfrm>
            <a:off x="11630310" y="10683153"/>
            <a:ext cx="974071" cy="8787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1</a:t>
            </a:r>
            <a:endParaRPr lang="en-US" sz="2600" dirty="0"/>
          </a:p>
        </p:txBody>
      </p:sp>
      <p:sp>
        <p:nvSpPr>
          <p:cNvPr id="70" name="Oval 69"/>
          <p:cNvSpPr/>
          <p:nvPr/>
        </p:nvSpPr>
        <p:spPr>
          <a:xfrm>
            <a:off x="11528360" y="5447541"/>
            <a:ext cx="974071" cy="8787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3</a:t>
            </a:r>
            <a:endParaRPr lang="en-US" sz="2600" dirty="0"/>
          </a:p>
        </p:txBody>
      </p:sp>
      <p:sp>
        <p:nvSpPr>
          <p:cNvPr id="71" name="Oval 70"/>
          <p:cNvSpPr/>
          <p:nvPr/>
        </p:nvSpPr>
        <p:spPr>
          <a:xfrm>
            <a:off x="11630310" y="9185950"/>
            <a:ext cx="974071" cy="8787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2</a:t>
            </a:r>
            <a:endParaRPr lang="en-US" sz="2600" dirty="0"/>
          </a:p>
        </p:txBody>
      </p:sp>
      <p:sp>
        <p:nvSpPr>
          <p:cNvPr id="72" name="TextBox 71"/>
          <p:cNvSpPr txBox="1"/>
          <p:nvPr/>
        </p:nvSpPr>
        <p:spPr>
          <a:xfrm>
            <a:off x="1241944" y="6921694"/>
            <a:ext cx="26340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0E80C9"/>
                </a:solidFill>
              </a:rPr>
              <a:t>Front-end teams</a:t>
            </a:r>
            <a:endParaRPr lang="en-US" sz="2600" dirty="0">
              <a:solidFill>
                <a:srgbClr val="0E80C9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06764" y="10876330"/>
            <a:ext cx="25971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0E80C9"/>
                </a:solidFill>
              </a:rPr>
              <a:t>Back-end teams</a:t>
            </a:r>
            <a:endParaRPr lang="en-US" sz="2600" dirty="0">
              <a:solidFill>
                <a:srgbClr val="0E80C9"/>
              </a:solidFill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97" y="4933581"/>
            <a:ext cx="1980917" cy="190671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57" y="8873033"/>
            <a:ext cx="1980917" cy="1906714"/>
          </a:xfrm>
          <a:prstGeom prst="rect">
            <a:avLst/>
          </a:prstGeom>
        </p:spPr>
      </p:pic>
      <p:sp>
        <p:nvSpPr>
          <p:cNvPr id="381" name="TextBox 380"/>
          <p:cNvSpPr txBox="1"/>
          <p:nvPr/>
        </p:nvSpPr>
        <p:spPr>
          <a:xfrm>
            <a:off x="2069183" y="673624"/>
            <a:ext cx="20190741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cs typeface="Lato Light"/>
              </a:rPr>
              <a:t>Change the current </a:t>
            </a:r>
            <a:r>
              <a:rPr lang="en-US" sz="2800" dirty="0" smtClean="0">
                <a:cs typeface="Lato Light"/>
              </a:rPr>
              <a:t>approach</a:t>
            </a:r>
          </a:p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chemeClr val="accent1"/>
                </a:solidFill>
                <a:latin typeface="Lato Light"/>
                <a:cs typeface="Lato Light"/>
              </a:rPr>
              <a:t>Code First vs Design First</a:t>
            </a:r>
            <a:endParaRPr lang="en-US" sz="48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3240391" y="4750565"/>
            <a:ext cx="0" cy="75004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59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traight Connector 357"/>
          <p:cNvCxnSpPr/>
          <p:nvPr/>
        </p:nvCxnSpPr>
        <p:spPr>
          <a:xfrm>
            <a:off x="15841209" y="3265980"/>
            <a:ext cx="0" cy="8007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272792" y="3351843"/>
            <a:ext cx="0" cy="8007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4"/>
          <p:cNvSpPr/>
          <p:nvPr/>
        </p:nvSpPr>
        <p:spPr>
          <a:xfrm flipV="1">
            <a:off x="9583311" y="9775997"/>
            <a:ext cx="9841841" cy="945189"/>
          </a:xfrm>
          <a:custGeom>
            <a:avLst/>
            <a:gdLst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3" fmla="*/ 1859818 w 2808312"/>
              <a:gd name="connsiteY3" fmla="*/ 1584176 h 1584176"/>
              <a:gd name="connsiteX4" fmla="*/ 0 w 2808312"/>
              <a:gd name="connsiteY4" fmla="*/ 1584176 h 1584176"/>
              <a:gd name="connsiteX0" fmla="*/ 1859818 w 2808312"/>
              <a:gd name="connsiteY0" fmla="*/ 1584176 h 1675616"/>
              <a:gd name="connsiteX1" fmla="*/ 0 w 2808312"/>
              <a:gd name="connsiteY1" fmla="*/ 1584176 h 1675616"/>
              <a:gd name="connsiteX2" fmla="*/ 948494 w 2808312"/>
              <a:gd name="connsiteY2" fmla="*/ 0 h 1675616"/>
              <a:gd name="connsiteX3" fmla="*/ 2808312 w 2808312"/>
              <a:gd name="connsiteY3" fmla="*/ 0 h 1675616"/>
              <a:gd name="connsiteX4" fmla="*/ 1951258 w 2808312"/>
              <a:gd name="connsiteY4" fmla="*/ 1675616 h 1675616"/>
              <a:gd name="connsiteX0" fmla="*/ 1859818 w 2808312"/>
              <a:gd name="connsiteY0" fmla="*/ 1584176 h 1584176"/>
              <a:gd name="connsiteX1" fmla="*/ 0 w 2808312"/>
              <a:gd name="connsiteY1" fmla="*/ 1584176 h 1584176"/>
              <a:gd name="connsiteX2" fmla="*/ 948494 w 2808312"/>
              <a:gd name="connsiteY2" fmla="*/ 0 h 1584176"/>
              <a:gd name="connsiteX3" fmla="*/ 2808312 w 2808312"/>
              <a:gd name="connsiteY3" fmla="*/ 0 h 1584176"/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8312" h="1584176">
                <a:moveTo>
                  <a:pt x="0" y="1584176"/>
                </a:moveTo>
                <a:lnTo>
                  <a:pt x="948494" y="0"/>
                </a:lnTo>
                <a:lnTo>
                  <a:pt x="2808312" y="0"/>
                </a:lnTo>
              </a:path>
            </a:pathLst>
          </a:custGeom>
          <a:noFill/>
          <a:ln w="6350">
            <a:solidFill>
              <a:schemeClr val="tx1">
                <a:alpha val="50000"/>
              </a:schemeClr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>
            <a:off x="9455920" y="4254142"/>
            <a:ext cx="9969233" cy="1243888"/>
          </a:xfrm>
          <a:custGeom>
            <a:avLst/>
            <a:gdLst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3" fmla="*/ 1859818 w 2808312"/>
              <a:gd name="connsiteY3" fmla="*/ 1584176 h 1584176"/>
              <a:gd name="connsiteX4" fmla="*/ 0 w 2808312"/>
              <a:gd name="connsiteY4" fmla="*/ 1584176 h 1584176"/>
              <a:gd name="connsiteX0" fmla="*/ 1859818 w 2808312"/>
              <a:gd name="connsiteY0" fmla="*/ 1584176 h 1675616"/>
              <a:gd name="connsiteX1" fmla="*/ 0 w 2808312"/>
              <a:gd name="connsiteY1" fmla="*/ 1584176 h 1675616"/>
              <a:gd name="connsiteX2" fmla="*/ 948494 w 2808312"/>
              <a:gd name="connsiteY2" fmla="*/ 0 h 1675616"/>
              <a:gd name="connsiteX3" fmla="*/ 2808312 w 2808312"/>
              <a:gd name="connsiteY3" fmla="*/ 0 h 1675616"/>
              <a:gd name="connsiteX4" fmla="*/ 1951258 w 2808312"/>
              <a:gd name="connsiteY4" fmla="*/ 1675616 h 1675616"/>
              <a:gd name="connsiteX0" fmla="*/ 1859818 w 2808312"/>
              <a:gd name="connsiteY0" fmla="*/ 1584176 h 1584176"/>
              <a:gd name="connsiteX1" fmla="*/ 0 w 2808312"/>
              <a:gd name="connsiteY1" fmla="*/ 1584176 h 1584176"/>
              <a:gd name="connsiteX2" fmla="*/ 948494 w 2808312"/>
              <a:gd name="connsiteY2" fmla="*/ 0 h 1584176"/>
              <a:gd name="connsiteX3" fmla="*/ 2808312 w 2808312"/>
              <a:gd name="connsiteY3" fmla="*/ 0 h 1584176"/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8312" h="1584176">
                <a:moveTo>
                  <a:pt x="0" y="1584176"/>
                </a:moveTo>
                <a:lnTo>
                  <a:pt x="948494" y="0"/>
                </a:lnTo>
                <a:lnTo>
                  <a:pt x="2808312" y="0"/>
                </a:lnTo>
              </a:path>
            </a:pathLst>
          </a:custGeom>
          <a:noFill/>
          <a:ln w="6350">
            <a:solidFill>
              <a:schemeClr val="tx1">
                <a:alpha val="50000"/>
              </a:schemeClr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2069183" y="147397"/>
            <a:ext cx="20562723" cy="1132818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27" name="Group 26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235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6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7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8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9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0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1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2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3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4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5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6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7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8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9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0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1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2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3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4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5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6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7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8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9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0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1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2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3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4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5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6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7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8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9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0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1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2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3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4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5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6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7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8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9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0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1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2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3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4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5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6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7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8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9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0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1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2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3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4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5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6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7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8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9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0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1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2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3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4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5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6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7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8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9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0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1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2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3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4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5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6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7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8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9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0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1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2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3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4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5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6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7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8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9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0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1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2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3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4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5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6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7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8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133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4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5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6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7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8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9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0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1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2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3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4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5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6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7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8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9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0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1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2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3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4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5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6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7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8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9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0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1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2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3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4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5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6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7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8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9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0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1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2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3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4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5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6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7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8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9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0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1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2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3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4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5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6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7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8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9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0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1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2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3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4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5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6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7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8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9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0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1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2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3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4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5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6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7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8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9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0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1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2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3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4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5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6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7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8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9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0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1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2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3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4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5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6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7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8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9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0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1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2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3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4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0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8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9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0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1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2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3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4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6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7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8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9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0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1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2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3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4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5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6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7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8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9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0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1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2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3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4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5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6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7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8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9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1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2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3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2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3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4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5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6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7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8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9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0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1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2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5786862" y="4513439"/>
            <a:ext cx="6520926" cy="923293"/>
          </a:xfrm>
          <a:prstGeom prst="rect">
            <a:avLst/>
          </a:prstGeom>
        </p:spPr>
        <p:txBody>
          <a:bodyPr wrap="square" lIns="0" tIns="91422" rIns="0" bIns="91422">
            <a:spAutoFit/>
          </a:bodyPr>
          <a:lstStyle/>
          <a:p>
            <a:pPr algn="ctr"/>
            <a:r>
              <a:rPr lang="en-US" sz="4800" dirty="0">
                <a:cs typeface="Lato Light"/>
              </a:rPr>
              <a:t>Provide </a:t>
            </a: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cs typeface="Lato Light"/>
              </a:rPr>
              <a:t>Feedback</a:t>
            </a:r>
            <a:r>
              <a:rPr lang="en-US" sz="4800" dirty="0">
                <a:cs typeface="Lato Light"/>
              </a:rPr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211327" y="5934595"/>
            <a:ext cx="7021078" cy="923293"/>
          </a:xfrm>
          <a:prstGeom prst="rect">
            <a:avLst/>
          </a:prstGeom>
        </p:spPr>
        <p:txBody>
          <a:bodyPr wrap="square" lIns="0" tIns="91422" rIns="0" bIns="91422">
            <a:spAutoFit/>
          </a:bodyPr>
          <a:lstStyle/>
          <a:p>
            <a:pPr algn="ctr"/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cs typeface="Lato Light"/>
              </a:rPr>
              <a:t>Consistent</a:t>
            </a:r>
            <a:r>
              <a:rPr lang="en-US" sz="4800" dirty="0">
                <a:cs typeface="Lato Light"/>
              </a:rPr>
              <a:t> Design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262350" y="7644586"/>
            <a:ext cx="7419972" cy="923293"/>
          </a:xfrm>
          <a:prstGeom prst="rect">
            <a:avLst/>
          </a:prstGeom>
        </p:spPr>
        <p:txBody>
          <a:bodyPr wrap="square" lIns="0" tIns="91422" rIns="0" bIns="91422">
            <a:spAutoFit/>
          </a:bodyPr>
          <a:lstStyle/>
          <a:p>
            <a:pPr algn="ctr"/>
            <a:r>
              <a:rPr lang="en-US" sz="4800" dirty="0">
                <a:cs typeface="Lato Light"/>
              </a:rPr>
              <a:t>Immediately </a:t>
            </a: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cs typeface="Lato Light"/>
              </a:rPr>
              <a:t>Interact</a:t>
            </a:r>
            <a:r>
              <a:rPr lang="en-US" sz="4800" dirty="0">
                <a:cs typeface="Lato Light"/>
              </a:rPr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857828" y="9436067"/>
            <a:ext cx="6215521" cy="923293"/>
          </a:xfrm>
          <a:prstGeom prst="rect">
            <a:avLst/>
          </a:prstGeom>
        </p:spPr>
        <p:txBody>
          <a:bodyPr wrap="square" lIns="0" tIns="91422" rIns="0" bIns="91422">
            <a:spAutoFit/>
          </a:bodyPr>
          <a:lstStyle/>
          <a:p>
            <a:pPr algn="ctr"/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Identifying</a:t>
            </a:r>
            <a:r>
              <a:rPr lang="en-US" sz="4800" dirty="0"/>
              <a:t> Issues</a:t>
            </a:r>
            <a:endParaRPr lang="en-US" sz="4800" dirty="0">
              <a:cs typeface="Lato Light"/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2069183" y="673624"/>
            <a:ext cx="20190741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cs typeface="Lato Light"/>
              </a:rPr>
              <a:t>Current problems in API </a:t>
            </a:r>
            <a:r>
              <a:rPr lang="en-US" sz="2800" dirty="0" smtClean="0">
                <a:cs typeface="Lato Light"/>
              </a:rPr>
              <a:t>development?</a:t>
            </a:r>
          </a:p>
          <a:p>
            <a:pPr algn="ctr">
              <a:lnSpc>
                <a:spcPct val="90000"/>
              </a:lnSpc>
            </a:pPr>
            <a:r>
              <a:rPr lang="en-US" sz="4800" dirty="0">
                <a:solidFill>
                  <a:schemeClr val="accent1"/>
                </a:solidFill>
                <a:cs typeface="Lato Light"/>
              </a:rPr>
              <a:t>The </a:t>
            </a:r>
            <a:r>
              <a:rPr lang="en-US" sz="4800" b="1" dirty="0">
                <a:solidFill>
                  <a:schemeClr val="accent1"/>
                </a:solidFill>
                <a:cs typeface="Lato Light"/>
              </a:rPr>
              <a:t>Benefits</a:t>
            </a:r>
            <a:r>
              <a:rPr lang="en-US" sz="4800" dirty="0">
                <a:solidFill>
                  <a:schemeClr val="accent1"/>
                </a:solidFill>
                <a:cs typeface="Lato Light"/>
              </a:rPr>
              <a:t> of </a:t>
            </a:r>
            <a:r>
              <a:rPr lang="en-US" sz="4800" b="1" dirty="0">
                <a:solidFill>
                  <a:schemeClr val="accent1"/>
                </a:solidFill>
                <a:cs typeface="Lato Light"/>
              </a:rPr>
              <a:t>Design First </a:t>
            </a:r>
            <a:r>
              <a:rPr lang="en-US" sz="4800" dirty="0" smtClean="0">
                <a:solidFill>
                  <a:schemeClr val="accent1"/>
                </a:solidFill>
                <a:cs typeface="Lato Light"/>
              </a:rPr>
              <a:t>Approach</a:t>
            </a:r>
            <a:endParaRPr lang="en-US" sz="4800" dirty="0">
              <a:solidFill>
                <a:schemeClr val="accent1"/>
              </a:solidFill>
              <a:cs typeface="Lato Light"/>
            </a:endParaRPr>
          </a:p>
        </p:txBody>
      </p:sp>
      <p:sp>
        <p:nvSpPr>
          <p:cNvPr id="3" name="Flowchart: Off-page Connector 2"/>
          <p:cNvSpPr/>
          <p:nvPr/>
        </p:nvSpPr>
        <p:spPr>
          <a:xfrm>
            <a:off x="1546716" y="6180932"/>
            <a:ext cx="4778286" cy="3537947"/>
          </a:xfrm>
          <a:prstGeom prst="flowChartOffpageConnector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500" dirty="0">
              <a:cs typeface="Lato Light"/>
            </a:endParaRPr>
          </a:p>
          <a:p>
            <a:pPr algn="ctr">
              <a:lnSpc>
                <a:spcPct val="90000"/>
              </a:lnSpc>
            </a:pPr>
            <a:r>
              <a:rPr lang="en-US" sz="4500" dirty="0">
                <a:solidFill>
                  <a:schemeClr val="tx1">
                    <a:lumMod val="50000"/>
                  </a:schemeClr>
                </a:solidFill>
                <a:cs typeface="Lato Light"/>
              </a:rPr>
              <a:t>Implementation </a:t>
            </a:r>
            <a:endParaRPr lang="en-US" sz="4500" dirty="0" smtClean="0">
              <a:solidFill>
                <a:schemeClr val="tx1">
                  <a:lumMod val="50000"/>
                </a:schemeClr>
              </a:solidFill>
              <a:cs typeface="Lato Light"/>
            </a:endParaRPr>
          </a:p>
          <a:p>
            <a:pPr algn="ctr">
              <a:lnSpc>
                <a:spcPct val="90000"/>
              </a:lnSpc>
            </a:pPr>
            <a:r>
              <a:rPr lang="en-US" sz="4500" dirty="0" smtClean="0">
                <a:solidFill>
                  <a:schemeClr val="tx1">
                    <a:lumMod val="50000"/>
                  </a:schemeClr>
                </a:solidFill>
                <a:cs typeface="Lato Light"/>
              </a:rPr>
              <a:t>of </a:t>
            </a:r>
            <a:endParaRPr lang="en-US" sz="4500" dirty="0">
              <a:solidFill>
                <a:schemeClr val="tx1">
                  <a:lumMod val="50000"/>
                </a:schemeClr>
              </a:solidFill>
              <a:cs typeface="Lato Light"/>
            </a:endParaRPr>
          </a:p>
          <a:p>
            <a:pPr algn="ctr">
              <a:lnSpc>
                <a:spcPct val="90000"/>
              </a:lnSpc>
            </a:pPr>
            <a:r>
              <a:rPr lang="en-US" sz="4500" b="1" dirty="0">
                <a:solidFill>
                  <a:schemeClr val="bg2">
                    <a:lumMod val="50000"/>
                  </a:schemeClr>
                </a:solidFill>
                <a:cs typeface="Lato Light"/>
              </a:rPr>
              <a:t>New </a:t>
            </a:r>
            <a:r>
              <a:rPr lang="en-US" sz="4500" b="1" dirty="0" smtClean="0">
                <a:solidFill>
                  <a:schemeClr val="bg2">
                    <a:lumMod val="50000"/>
                  </a:schemeClr>
                </a:solidFill>
                <a:cs typeface="Lato Light"/>
              </a:rPr>
              <a:t>Features</a:t>
            </a:r>
            <a:endParaRPr lang="en-US" sz="4500" b="1" dirty="0">
              <a:solidFill>
                <a:schemeClr val="bg2">
                  <a:lumMod val="50000"/>
                </a:schemeClr>
              </a:solidFill>
              <a:cs typeface="Lato Light"/>
            </a:endParaRPr>
          </a:p>
        </p:txBody>
      </p:sp>
      <p:cxnSp>
        <p:nvCxnSpPr>
          <p:cNvPr id="349" name="Straight Arrow Connector 348"/>
          <p:cNvCxnSpPr/>
          <p:nvPr/>
        </p:nvCxnSpPr>
        <p:spPr>
          <a:xfrm>
            <a:off x="6538048" y="7468348"/>
            <a:ext cx="1082841" cy="0"/>
          </a:xfrm>
          <a:prstGeom prst="straightConnector1">
            <a:avLst/>
          </a:prstGeom>
          <a:ln w="1270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/>
          <p:cNvSpPr txBox="1"/>
          <p:nvPr/>
        </p:nvSpPr>
        <p:spPr>
          <a:xfrm>
            <a:off x="2929901" y="3133751"/>
            <a:ext cx="193354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 smtClean="0"/>
              <a:t>Situation</a:t>
            </a:r>
            <a:endParaRPr lang="en-US" sz="3500" dirty="0"/>
          </a:p>
        </p:txBody>
      </p:sp>
      <p:sp>
        <p:nvSpPr>
          <p:cNvPr id="360" name="TextBox 359"/>
          <p:cNvSpPr txBox="1"/>
          <p:nvPr/>
        </p:nvSpPr>
        <p:spPr>
          <a:xfrm>
            <a:off x="19323239" y="3126671"/>
            <a:ext cx="14830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 smtClean="0"/>
              <a:t>Issues</a:t>
            </a:r>
            <a:endParaRPr lang="en-US" sz="35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896112" y="3972790"/>
            <a:ext cx="2175828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Rectangle 339"/>
          <p:cNvSpPr/>
          <p:nvPr/>
        </p:nvSpPr>
        <p:spPr>
          <a:xfrm>
            <a:off x="7740636" y="5534155"/>
            <a:ext cx="7795582" cy="4165258"/>
          </a:xfrm>
          <a:prstGeom prst="rect">
            <a:avLst/>
          </a:prstGeom>
          <a:solidFill>
            <a:schemeClr val="accent5"/>
          </a:solidFill>
          <a:ln w="1016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4" name="Picture 34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691" y="6197178"/>
            <a:ext cx="2379436" cy="2379436"/>
          </a:xfrm>
          <a:prstGeom prst="rect">
            <a:avLst/>
          </a:prstGeom>
        </p:spPr>
      </p:pic>
      <p:sp>
        <p:nvSpPr>
          <p:cNvPr id="346" name="TextBox 345"/>
          <p:cNvSpPr txBox="1"/>
          <p:nvPr/>
        </p:nvSpPr>
        <p:spPr>
          <a:xfrm>
            <a:off x="11189085" y="8577249"/>
            <a:ext cx="42309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/>
                </a:solidFill>
              </a:rPr>
              <a:t>Code the API</a:t>
            </a:r>
            <a:endParaRPr lang="en-US" sz="4500" b="1" dirty="0">
              <a:solidFill>
                <a:schemeClr val="bg1"/>
              </a:solidFill>
            </a:endParaRPr>
          </a:p>
        </p:txBody>
      </p:sp>
      <p:cxnSp>
        <p:nvCxnSpPr>
          <p:cNvPr id="350" name="Straight Arrow Connector 349"/>
          <p:cNvCxnSpPr/>
          <p:nvPr/>
        </p:nvCxnSpPr>
        <p:spPr>
          <a:xfrm>
            <a:off x="10806246" y="7378410"/>
            <a:ext cx="1773319" cy="0"/>
          </a:xfrm>
          <a:prstGeom prst="straightConnector1">
            <a:avLst/>
          </a:prstGeom>
          <a:ln w="1270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/>
          <p:cNvSpPr txBox="1"/>
          <p:nvPr/>
        </p:nvSpPr>
        <p:spPr>
          <a:xfrm>
            <a:off x="8038603" y="8517300"/>
            <a:ext cx="27138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bg1"/>
                </a:solidFill>
              </a:rPr>
              <a:t>Contract</a:t>
            </a:r>
          </a:p>
        </p:txBody>
      </p:sp>
      <p:pic>
        <p:nvPicPr>
          <p:cNvPr id="352" name="Picture 35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069" y="6180208"/>
            <a:ext cx="2396405" cy="23964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505499" y="3084351"/>
            <a:ext cx="6350842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500" b="1" dirty="0">
                <a:solidFill>
                  <a:srgbClr val="92D050"/>
                </a:solidFill>
                <a:cs typeface="Lato Light"/>
              </a:rPr>
              <a:t>Design First Approach</a:t>
            </a:r>
          </a:p>
        </p:txBody>
      </p:sp>
      <p:cxnSp>
        <p:nvCxnSpPr>
          <p:cNvPr id="353" name="Straight Connector 352"/>
          <p:cNvCxnSpPr/>
          <p:nvPr/>
        </p:nvCxnSpPr>
        <p:spPr>
          <a:xfrm rot="5400000">
            <a:off x="12236450" y="1335289"/>
            <a:ext cx="0" cy="1313401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55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0000" dirty="0" smtClean="0"/>
              <a:t>2.2 Use </a:t>
            </a:r>
            <a:r>
              <a:rPr lang="en-US" sz="10000" dirty="0"/>
              <a:t>new technologies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28324" y="7204076"/>
            <a:ext cx="19502120" cy="3311524"/>
          </a:xfrm>
        </p:spPr>
        <p:txBody>
          <a:bodyPr>
            <a:normAutofit lnSpcReduction="10000"/>
          </a:bodyPr>
          <a:lstStyle/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US" dirty="0"/>
              <a:t>Swagger </a:t>
            </a:r>
            <a:r>
              <a:rPr lang="en-US" dirty="0" smtClean="0"/>
              <a:t>Editor</a:t>
            </a:r>
          </a:p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US" dirty="0"/>
              <a:t>Swagger </a:t>
            </a:r>
            <a:r>
              <a:rPr lang="en-US" dirty="0" err="1" smtClean="0"/>
              <a:t>Codegen</a:t>
            </a:r>
            <a:endParaRPr lang="en-US" dirty="0" smtClean="0"/>
          </a:p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US" dirty="0"/>
              <a:t>Swagger </a:t>
            </a:r>
            <a:r>
              <a:rPr lang="en-US" dirty="0" smtClean="0"/>
              <a:t>UI</a:t>
            </a:r>
          </a:p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US" dirty="0"/>
              <a:t>Swagger Inspector</a:t>
            </a:r>
          </a:p>
        </p:txBody>
      </p:sp>
    </p:spTree>
    <p:extLst>
      <p:ext uri="{BB962C8B-B14F-4D97-AF65-F5344CB8AC3E}">
        <p14:creationId xmlns:p14="http://schemas.microsoft.com/office/powerpoint/2010/main" val="37671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0028295" y="673624"/>
            <a:ext cx="4314836" cy="1144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cs typeface="Lato Light"/>
              </a:rPr>
              <a:t>Use new </a:t>
            </a:r>
            <a:r>
              <a:rPr lang="en-US" sz="2800" dirty="0" smtClean="0">
                <a:cs typeface="Lato Light"/>
              </a:rPr>
              <a:t>technologies</a:t>
            </a:r>
          </a:p>
          <a:p>
            <a:pPr algn="ctr">
              <a:lnSpc>
                <a:spcPct val="90000"/>
              </a:lnSpc>
            </a:pPr>
            <a:r>
              <a:rPr lang="en-US" sz="2800" dirty="0" smtClean="0">
                <a:cs typeface="Lato Light"/>
              </a:rPr>
              <a:t> </a:t>
            </a:r>
            <a:r>
              <a:rPr lang="en-US" sz="4800" dirty="0">
                <a:solidFill>
                  <a:schemeClr val="accent1"/>
                </a:solidFill>
                <a:cs typeface="Lato Light"/>
              </a:rPr>
              <a:t>Swagger Tools</a:t>
            </a: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12236450" y="1335289"/>
            <a:ext cx="0" cy="1313401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32105" y="3160887"/>
            <a:ext cx="4572000" cy="4572000"/>
          </a:xfrm>
          <a:prstGeom prst="rect">
            <a:avLst/>
          </a:prstGeom>
          <a:noFill/>
          <a:ln w="5715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365665" y="3160887"/>
            <a:ext cx="4572000" cy="4572000"/>
          </a:xfrm>
          <a:prstGeom prst="rect">
            <a:avLst/>
          </a:prstGeom>
          <a:noFill/>
          <a:ln w="571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727097" y="3160887"/>
            <a:ext cx="4572000" cy="4572000"/>
          </a:xfrm>
          <a:prstGeom prst="rect">
            <a:avLst/>
          </a:prstGeom>
          <a:noFill/>
          <a:ln w="57150" cmpd="sng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8124591" y="3160887"/>
            <a:ext cx="4572000" cy="4572000"/>
          </a:xfrm>
          <a:prstGeom prst="rect">
            <a:avLst/>
          </a:prstGeom>
          <a:noFill/>
          <a:ln w="57150" cmpd="sng">
            <a:solidFill>
              <a:srgbClr val="F9610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326397" y="5726526"/>
            <a:ext cx="1713290" cy="646331"/>
          </a:xfrm>
          <a:prstGeom prst="rect">
            <a:avLst/>
          </a:prstGeom>
        </p:spPr>
        <p:txBody>
          <a:bodyPr wrap="none" lIns="182880">
            <a:spAutoFit/>
          </a:bodyPr>
          <a:lstStyle/>
          <a:p>
            <a:pPr algn="ctr"/>
            <a:r>
              <a:rPr lang="en-US" dirty="0" smtClean="0">
                <a:latin typeface="Lato Light"/>
                <a:cs typeface="Lato Light"/>
              </a:rPr>
              <a:t>Design</a:t>
            </a:r>
            <a:endParaRPr lang="en-US" dirty="0">
              <a:latin typeface="Lato Light"/>
              <a:cs typeface="Lato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922183" y="5726526"/>
            <a:ext cx="1302922" cy="646331"/>
          </a:xfrm>
          <a:prstGeom prst="rect">
            <a:avLst/>
          </a:prstGeom>
        </p:spPr>
        <p:txBody>
          <a:bodyPr wrap="none" lIns="182880">
            <a:spAutoFit/>
          </a:bodyPr>
          <a:lstStyle/>
          <a:p>
            <a:pPr algn="ctr"/>
            <a:r>
              <a:rPr lang="en-US" dirty="0" smtClean="0">
                <a:latin typeface="Lato Light"/>
                <a:cs typeface="Lato Light"/>
              </a:rPr>
              <a:t>Build</a:t>
            </a:r>
            <a:endParaRPr lang="en-US" dirty="0">
              <a:latin typeface="Lato Light"/>
              <a:cs typeface="Lato Ligh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3748475" y="5726526"/>
            <a:ext cx="2380140" cy="646331"/>
          </a:xfrm>
          <a:prstGeom prst="rect">
            <a:avLst/>
          </a:prstGeom>
        </p:spPr>
        <p:txBody>
          <a:bodyPr wrap="none" lIns="182880">
            <a:spAutoFit/>
          </a:bodyPr>
          <a:lstStyle/>
          <a:p>
            <a:pPr algn="ctr"/>
            <a:r>
              <a:rPr lang="en-US" dirty="0" smtClean="0">
                <a:latin typeface="Lato Light"/>
                <a:cs typeface="Lato Light"/>
              </a:rPr>
              <a:t>Document</a:t>
            </a:r>
            <a:endParaRPr lang="en-US" dirty="0">
              <a:latin typeface="Lato Light"/>
              <a:cs typeface="Lato Ligh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767389" y="5726526"/>
            <a:ext cx="1123513" cy="646331"/>
          </a:xfrm>
          <a:prstGeom prst="rect">
            <a:avLst/>
          </a:prstGeom>
        </p:spPr>
        <p:txBody>
          <a:bodyPr wrap="none" lIns="182880">
            <a:spAutoFit/>
          </a:bodyPr>
          <a:lstStyle/>
          <a:p>
            <a:pPr algn="ctr"/>
            <a:r>
              <a:rPr lang="en-US" dirty="0" smtClean="0">
                <a:latin typeface="Lato Light"/>
                <a:cs typeface="Lato Light"/>
              </a:rPr>
              <a:t>Test</a:t>
            </a:r>
            <a:endParaRPr lang="en-US" dirty="0">
              <a:latin typeface="Lato Light"/>
              <a:cs typeface="Lato Light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rot="5400000">
            <a:off x="4249054" y="4832262"/>
            <a:ext cx="0" cy="1313401"/>
          </a:xfrm>
          <a:prstGeom prst="line">
            <a:avLst/>
          </a:prstGeom>
          <a:ln w="5715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9632766" y="4832263"/>
            <a:ext cx="0" cy="1313401"/>
          </a:xfrm>
          <a:prstGeom prst="line">
            <a:avLst/>
          </a:prstGeom>
          <a:ln w="5715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15066231" y="4832263"/>
            <a:ext cx="0" cy="1313401"/>
          </a:xfrm>
          <a:prstGeom prst="line">
            <a:avLst/>
          </a:prstGeom>
          <a:ln w="57150" cmpd="sng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20449943" y="4832264"/>
            <a:ext cx="0" cy="1313401"/>
          </a:xfrm>
          <a:prstGeom prst="line">
            <a:avLst/>
          </a:prstGeom>
          <a:ln w="57150" cmpd="sng">
            <a:solidFill>
              <a:srgbClr val="F9610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Shape 188"/>
          <p:cNvSpPr/>
          <p:nvPr/>
        </p:nvSpPr>
        <p:spPr>
          <a:xfrm>
            <a:off x="1642312" y="8054602"/>
            <a:ext cx="4578963" cy="2631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82880" tIns="0" rIns="0" bIns="0" numCol="1" anchor="ctr">
            <a:noAutofit/>
          </a:bodyPr>
          <a:lstStyle>
            <a:lvl1pPr algn="l"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chemeClr val="tx1"/>
                </a:solidFill>
                <a:latin typeface="Lato Light"/>
                <a:ea typeface="Lato Light"/>
                <a:cs typeface="Lato Light"/>
              </a:rPr>
              <a:t>Design &amp; model APIs</a:t>
            </a:r>
            <a:endParaRPr lang="en-US" sz="4000" dirty="0">
              <a:solidFill>
                <a:schemeClr val="tx1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59" name="Shape 188"/>
          <p:cNvSpPr/>
          <p:nvPr/>
        </p:nvSpPr>
        <p:spPr>
          <a:xfrm>
            <a:off x="7549804" y="8188870"/>
            <a:ext cx="4269421" cy="2631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82880" tIns="0" rIns="0" bIns="0" numCol="1" anchor="ctr">
            <a:noAutofit/>
          </a:bodyPr>
          <a:lstStyle>
            <a:lvl1pPr algn="l"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chemeClr val="tx1"/>
                </a:solidFill>
                <a:latin typeface="Lato Light"/>
                <a:ea typeface="Lato Light"/>
                <a:cs typeface="Lato Light"/>
              </a:rPr>
              <a:t>Generate </a:t>
            </a:r>
            <a:br>
              <a:rPr lang="en-US" sz="4000" dirty="0" smtClean="0">
                <a:solidFill>
                  <a:schemeClr val="tx1"/>
                </a:solidFill>
                <a:latin typeface="Lato Light"/>
                <a:ea typeface="Lato Light"/>
                <a:cs typeface="Lato Light"/>
              </a:rPr>
            </a:br>
            <a:r>
              <a:rPr lang="en-US" sz="4000" dirty="0" smtClean="0">
                <a:solidFill>
                  <a:schemeClr val="tx1"/>
                </a:solidFill>
                <a:latin typeface="Lato Light"/>
                <a:ea typeface="Lato Light"/>
                <a:cs typeface="Lato Light"/>
              </a:rPr>
              <a:t>client &amp; server code</a:t>
            </a:r>
            <a:endParaRPr lang="en-US" sz="4000" dirty="0">
              <a:solidFill>
                <a:schemeClr val="tx1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60" name="Shape 188"/>
          <p:cNvSpPr/>
          <p:nvPr/>
        </p:nvSpPr>
        <p:spPr>
          <a:xfrm>
            <a:off x="13093265" y="8321734"/>
            <a:ext cx="4048096" cy="2631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82880" tIns="0" rIns="0" bIns="0" numCol="1" anchor="ctr">
            <a:noAutofit/>
          </a:bodyPr>
          <a:lstStyle>
            <a:lvl1pPr algn="l"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 smtClean="0">
                <a:solidFill>
                  <a:schemeClr val="tx1"/>
                </a:solidFill>
                <a:latin typeface="Lato Light"/>
                <a:ea typeface="Lato Light"/>
                <a:cs typeface="Lato Light"/>
              </a:rPr>
              <a:t>Visualize </a:t>
            </a:r>
            <a:br>
              <a:rPr lang="en-US" sz="4000" dirty="0" smtClean="0">
                <a:solidFill>
                  <a:schemeClr val="tx1"/>
                </a:solidFill>
                <a:latin typeface="Lato Light"/>
                <a:ea typeface="Lato Light"/>
                <a:cs typeface="Lato Light"/>
              </a:rPr>
            </a:br>
            <a:r>
              <a:rPr lang="en-US" sz="4000" dirty="0" smtClean="0">
                <a:solidFill>
                  <a:schemeClr val="tx1"/>
                </a:solidFill>
                <a:latin typeface="Lato Light"/>
                <a:ea typeface="Lato Light"/>
                <a:cs typeface="Lato Light"/>
              </a:rPr>
              <a:t>&amp; </a:t>
            </a:r>
            <a:r>
              <a:rPr lang="en-US" sz="4000" dirty="0">
                <a:solidFill>
                  <a:schemeClr val="tx1"/>
                </a:solidFill>
                <a:latin typeface="Lato Light"/>
                <a:ea typeface="Lato Light"/>
                <a:cs typeface="Lato Light"/>
              </a:rPr>
              <a:t>I</a:t>
            </a:r>
            <a:r>
              <a:rPr lang="en-US" sz="4000" dirty="0" smtClean="0">
                <a:solidFill>
                  <a:schemeClr val="tx1"/>
                </a:solidFill>
                <a:latin typeface="Lato Light"/>
                <a:ea typeface="Lato Light"/>
                <a:cs typeface="Lato Light"/>
              </a:rPr>
              <a:t>nteract </a:t>
            </a:r>
            <a:r>
              <a:rPr lang="en-US" sz="4000" dirty="0">
                <a:solidFill>
                  <a:schemeClr val="tx1"/>
                </a:solidFill>
                <a:latin typeface="Lato Light"/>
                <a:ea typeface="Lato Light"/>
                <a:cs typeface="Lato Light"/>
              </a:rPr>
              <a:t>with </a:t>
            </a:r>
            <a:r>
              <a:rPr lang="en-US" sz="4000" dirty="0" smtClean="0">
                <a:solidFill>
                  <a:schemeClr val="tx1"/>
                </a:solidFill>
                <a:latin typeface="Lato Light"/>
                <a:ea typeface="Lato Light"/>
                <a:cs typeface="Lato Light"/>
              </a:rPr>
              <a:t>the API’s</a:t>
            </a:r>
            <a:endParaRPr lang="en-US" sz="4000" dirty="0">
              <a:solidFill>
                <a:schemeClr val="tx1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61" name="Shape 188"/>
          <p:cNvSpPr/>
          <p:nvPr/>
        </p:nvSpPr>
        <p:spPr>
          <a:xfrm>
            <a:off x="18730873" y="8321735"/>
            <a:ext cx="4095171" cy="26313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82880" tIns="0" rIns="0" bIns="0" numCol="1" anchor="ctr">
            <a:noAutofit/>
          </a:bodyPr>
          <a:lstStyle>
            <a:lvl1pPr algn="l" defTabSz="584200">
              <a:lnSpc>
                <a:spcPct val="110000"/>
              </a:lnSpc>
              <a:spcBef>
                <a:spcPts val="3000"/>
              </a:spcBef>
              <a:defRPr sz="20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chemeClr val="tx1"/>
                </a:solidFill>
                <a:latin typeface="Lato Light"/>
                <a:ea typeface="Lato Light"/>
                <a:cs typeface="Lato Light"/>
              </a:rPr>
              <a:t>API Testing &amp; Documentation Tool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06481" y="6375314"/>
            <a:ext cx="4006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E80C9"/>
                </a:solidFill>
                <a:latin typeface="Lato Light"/>
                <a:cs typeface="Lato Light"/>
              </a:rPr>
              <a:t>Swagger </a:t>
            </a:r>
            <a:r>
              <a:rPr lang="en-US" dirty="0" err="1">
                <a:solidFill>
                  <a:srgbClr val="0E80C9"/>
                </a:solidFill>
                <a:cs typeface="Lato Light"/>
              </a:rPr>
              <a:t>Codegen</a:t>
            </a:r>
            <a:endParaRPr lang="en-US" dirty="0">
              <a:solidFill>
                <a:srgbClr val="0E80C9"/>
              </a:solidFill>
              <a:latin typeface="Lato Light"/>
              <a:cs typeface="Lato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38401" y="6435847"/>
            <a:ext cx="3339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80C9"/>
                </a:solidFill>
                <a:cs typeface="Lato Light"/>
              </a:rPr>
              <a:t>Swagger Editor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61943" y="6344672"/>
            <a:ext cx="2595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80C9"/>
                </a:solidFill>
                <a:cs typeface="Lato Light"/>
              </a:rPr>
              <a:t>Swagger UI</a:t>
            </a:r>
            <a:endParaRPr lang="en-US" sz="3500" dirty="0">
              <a:solidFill>
                <a:srgbClr val="0E80C9"/>
              </a:solidFill>
              <a:cs typeface="Lato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434006" y="6395426"/>
            <a:ext cx="40318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80C9"/>
                </a:solidFill>
                <a:cs typeface="Lato Light"/>
              </a:rPr>
              <a:t>Swagger </a:t>
            </a:r>
            <a:r>
              <a:rPr lang="en-US" dirty="0" smtClean="0">
                <a:solidFill>
                  <a:srgbClr val="0E80C9"/>
                </a:solidFill>
                <a:cs typeface="Lato Light"/>
              </a:rPr>
              <a:t>Inspector</a:t>
            </a:r>
            <a:endParaRPr lang="en-US" sz="3500" dirty="0">
              <a:solidFill>
                <a:srgbClr val="0E80C9"/>
              </a:solidFill>
              <a:cs typeface="Lato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007" y="3632821"/>
            <a:ext cx="1437009" cy="14370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29" y="3730941"/>
            <a:ext cx="1302039" cy="13020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674" y="3669500"/>
            <a:ext cx="2010377" cy="13419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7" y="3507225"/>
            <a:ext cx="1441551" cy="162534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6221275" y="9504556"/>
            <a:ext cx="1487888" cy="0"/>
          </a:xfrm>
          <a:prstGeom prst="straightConnector1">
            <a:avLst/>
          </a:prstGeom>
          <a:ln w="203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748887" y="9540929"/>
            <a:ext cx="1431776" cy="0"/>
          </a:xfrm>
          <a:prstGeom prst="straightConnector1">
            <a:avLst/>
          </a:prstGeom>
          <a:ln w="203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7456833" y="9637421"/>
            <a:ext cx="1274040" cy="0"/>
          </a:xfrm>
          <a:prstGeom prst="straightConnector1">
            <a:avLst/>
          </a:prstGeom>
          <a:ln w="203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3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4232" y="147397"/>
            <a:ext cx="23994241" cy="1132818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8" name="Group 7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216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7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8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9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0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1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2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3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4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5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6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7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8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9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0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1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2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3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4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5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6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7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8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9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0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1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2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3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4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5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6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7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8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9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0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1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2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3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4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5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7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8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9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0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1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2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3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4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5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6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7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8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9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0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1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2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3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4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5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6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7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8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9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0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1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2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3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4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5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6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7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8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9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0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1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2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3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4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5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6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7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8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9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0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1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2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3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4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5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6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7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8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9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0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1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2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3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4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5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6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7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8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9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11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5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6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7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8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9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0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1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2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3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4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5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6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7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8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4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5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6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7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8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9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0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1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2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3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4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5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6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7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8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9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0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1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2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3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4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5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6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7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8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9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0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1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2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3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4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5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6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7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8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9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0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1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2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3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4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5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6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7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8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9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0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1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2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3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4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5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6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7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8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9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0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1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2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3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4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5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8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9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0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1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2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3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4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5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6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7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8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0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1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2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3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4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5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7" name="Rectangle 56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8" name="Rectangle 57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9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0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1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2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3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4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5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6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7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8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9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1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2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 rot="5400000">
            <a:off x="12234957" y="1377820"/>
            <a:ext cx="0" cy="1313401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86995" y="673624"/>
            <a:ext cx="4397358" cy="1144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cs typeface="Lato Light"/>
              </a:rPr>
              <a:t>Technologies </a:t>
            </a:r>
            <a:endParaRPr lang="en-US" sz="2800" dirty="0" smtClean="0">
              <a:cs typeface="Lato Light"/>
            </a:endParaRPr>
          </a:p>
          <a:p>
            <a:pPr algn="ctr">
              <a:lnSpc>
                <a:spcPct val="90000"/>
              </a:lnSpc>
            </a:pPr>
            <a:r>
              <a:rPr lang="en-US" sz="4800" dirty="0">
                <a:solidFill>
                  <a:schemeClr val="accent1"/>
                </a:solidFill>
                <a:cs typeface="Lato Light"/>
              </a:rPr>
              <a:t>Swagger Editor</a:t>
            </a:r>
          </a:p>
        </p:txBody>
      </p:sp>
      <p:sp>
        <p:nvSpPr>
          <p:cNvPr id="323" name="Rectangle 322"/>
          <p:cNvSpPr/>
          <p:nvPr/>
        </p:nvSpPr>
        <p:spPr>
          <a:xfrm>
            <a:off x="1562028" y="5353100"/>
            <a:ext cx="5121414" cy="707886"/>
          </a:xfrm>
          <a:prstGeom prst="rect">
            <a:avLst/>
          </a:prstGeom>
        </p:spPr>
        <p:txBody>
          <a:bodyPr wrap="square" lIns="182880">
            <a:spAutoFit/>
          </a:bodyPr>
          <a:lstStyle/>
          <a:p>
            <a:pPr algn="ctr"/>
            <a:r>
              <a:rPr lang="en-US" sz="4000" dirty="0">
                <a:cs typeface="Lato Light"/>
              </a:rPr>
              <a:t>Smart </a:t>
            </a:r>
            <a:r>
              <a:rPr lang="en-US" sz="4000" b="1" dirty="0">
                <a:cs typeface="Lato Light"/>
              </a:rPr>
              <a:t>Feedback</a:t>
            </a:r>
            <a:endParaRPr lang="en-US" sz="4000" b="1" dirty="0">
              <a:latin typeface="Lato Light"/>
              <a:cs typeface="Lato Light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18220442" y="5368099"/>
            <a:ext cx="5077235" cy="646331"/>
          </a:xfrm>
          <a:prstGeom prst="rect">
            <a:avLst/>
          </a:prstGeom>
        </p:spPr>
        <p:txBody>
          <a:bodyPr wrap="square" lIns="182880">
            <a:spAutoFit/>
          </a:bodyPr>
          <a:lstStyle/>
          <a:p>
            <a:pPr algn="ctr" fontAlgn="base"/>
            <a:r>
              <a:rPr lang="en-US" b="1" dirty="0"/>
              <a:t>Runs</a:t>
            </a:r>
            <a:r>
              <a:rPr lang="en-US" dirty="0"/>
              <a:t> Anywhere</a:t>
            </a:r>
          </a:p>
        </p:txBody>
      </p:sp>
      <p:sp>
        <p:nvSpPr>
          <p:cNvPr id="325" name="Rectangle 324"/>
          <p:cNvSpPr/>
          <p:nvPr/>
        </p:nvSpPr>
        <p:spPr>
          <a:xfrm>
            <a:off x="1573887" y="9675931"/>
            <a:ext cx="5158449" cy="707886"/>
          </a:xfrm>
          <a:prstGeom prst="rect">
            <a:avLst/>
          </a:prstGeom>
        </p:spPr>
        <p:txBody>
          <a:bodyPr wrap="square" lIns="182880">
            <a:spAutoFit/>
          </a:bodyPr>
          <a:lstStyle/>
          <a:p>
            <a:pPr algn="ctr"/>
            <a:r>
              <a:rPr lang="en-US" sz="4000" b="1" dirty="0" smtClean="0">
                <a:cs typeface="Lato Light"/>
              </a:rPr>
              <a:t>Easy-to-use</a:t>
            </a:r>
            <a:endParaRPr lang="en-US" sz="4000" b="1" dirty="0">
              <a:latin typeface="Lato Light"/>
              <a:cs typeface="Lato Light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18468139" y="9716682"/>
            <a:ext cx="4723078" cy="1200329"/>
          </a:xfrm>
          <a:prstGeom prst="rect">
            <a:avLst/>
          </a:prstGeom>
        </p:spPr>
        <p:txBody>
          <a:bodyPr wrap="square" lIns="182880">
            <a:spAutoFit/>
          </a:bodyPr>
          <a:lstStyle/>
          <a:p>
            <a:pPr algn="ctr" fontAlgn="base"/>
            <a:r>
              <a:rPr lang="en-US" dirty="0"/>
              <a:t>Intelligent </a:t>
            </a:r>
            <a:endParaRPr lang="en-US" dirty="0" smtClean="0"/>
          </a:p>
          <a:p>
            <a:pPr algn="ctr" fontAlgn="base"/>
            <a:r>
              <a:rPr lang="en-US" b="1" dirty="0" smtClean="0"/>
              <a:t>Auto-completion</a:t>
            </a:r>
            <a:endParaRPr lang="en-US" b="1" dirty="0"/>
          </a:p>
        </p:txBody>
      </p:sp>
      <p:sp>
        <p:nvSpPr>
          <p:cNvPr id="327" name="Freeform 185"/>
          <p:cNvSpPr>
            <a:spLocks noChangeArrowheads="1"/>
          </p:cNvSpPr>
          <p:nvPr/>
        </p:nvSpPr>
        <p:spPr bwMode="auto">
          <a:xfrm>
            <a:off x="3690653" y="3736674"/>
            <a:ext cx="1166930" cy="892650"/>
          </a:xfrm>
          <a:custGeom>
            <a:avLst/>
            <a:gdLst>
              <a:gd name="T0" fmla="*/ 545 w 619"/>
              <a:gd name="T1" fmla="*/ 0 h 472"/>
              <a:gd name="T2" fmla="*/ 545 w 619"/>
              <a:gd name="T3" fmla="*/ 0 h 472"/>
              <a:gd name="T4" fmla="*/ 73 w 619"/>
              <a:gd name="T5" fmla="*/ 0 h 472"/>
              <a:gd name="T6" fmla="*/ 0 w 619"/>
              <a:gd name="T7" fmla="*/ 73 h 472"/>
              <a:gd name="T8" fmla="*/ 0 w 619"/>
              <a:gd name="T9" fmla="*/ 397 h 472"/>
              <a:gd name="T10" fmla="*/ 73 w 619"/>
              <a:gd name="T11" fmla="*/ 471 h 472"/>
              <a:gd name="T12" fmla="*/ 545 w 619"/>
              <a:gd name="T13" fmla="*/ 471 h 472"/>
              <a:gd name="T14" fmla="*/ 618 w 619"/>
              <a:gd name="T15" fmla="*/ 397 h 472"/>
              <a:gd name="T16" fmla="*/ 618 w 619"/>
              <a:gd name="T17" fmla="*/ 73 h 472"/>
              <a:gd name="T18" fmla="*/ 545 w 619"/>
              <a:gd name="T19" fmla="*/ 0 h 472"/>
              <a:gd name="T20" fmla="*/ 559 w 619"/>
              <a:gd name="T21" fmla="*/ 44 h 472"/>
              <a:gd name="T22" fmla="*/ 559 w 619"/>
              <a:gd name="T23" fmla="*/ 44 h 472"/>
              <a:gd name="T24" fmla="*/ 309 w 619"/>
              <a:gd name="T25" fmla="*/ 235 h 472"/>
              <a:gd name="T26" fmla="*/ 59 w 619"/>
              <a:gd name="T27" fmla="*/ 44 h 472"/>
              <a:gd name="T28" fmla="*/ 559 w 619"/>
              <a:gd name="T29" fmla="*/ 44 h 472"/>
              <a:gd name="T30" fmla="*/ 29 w 619"/>
              <a:gd name="T31" fmla="*/ 397 h 472"/>
              <a:gd name="T32" fmla="*/ 29 w 619"/>
              <a:gd name="T33" fmla="*/ 397 h 472"/>
              <a:gd name="T34" fmla="*/ 29 w 619"/>
              <a:gd name="T35" fmla="*/ 73 h 472"/>
              <a:gd name="T36" fmla="*/ 206 w 619"/>
              <a:gd name="T37" fmla="*/ 221 h 472"/>
              <a:gd name="T38" fmla="*/ 29 w 619"/>
              <a:gd name="T39" fmla="*/ 397 h 472"/>
              <a:gd name="T40" fmla="*/ 59 w 619"/>
              <a:gd name="T41" fmla="*/ 427 h 472"/>
              <a:gd name="T42" fmla="*/ 59 w 619"/>
              <a:gd name="T43" fmla="*/ 427 h 472"/>
              <a:gd name="T44" fmla="*/ 236 w 619"/>
              <a:gd name="T45" fmla="*/ 235 h 472"/>
              <a:gd name="T46" fmla="*/ 309 w 619"/>
              <a:gd name="T47" fmla="*/ 294 h 472"/>
              <a:gd name="T48" fmla="*/ 368 w 619"/>
              <a:gd name="T49" fmla="*/ 235 h 472"/>
              <a:gd name="T50" fmla="*/ 559 w 619"/>
              <a:gd name="T51" fmla="*/ 427 h 472"/>
              <a:gd name="T52" fmla="*/ 59 w 619"/>
              <a:gd name="T53" fmla="*/ 427 h 472"/>
              <a:gd name="T54" fmla="*/ 589 w 619"/>
              <a:gd name="T55" fmla="*/ 397 h 472"/>
              <a:gd name="T56" fmla="*/ 589 w 619"/>
              <a:gd name="T57" fmla="*/ 397 h 472"/>
              <a:gd name="T58" fmla="*/ 589 w 619"/>
              <a:gd name="T59" fmla="*/ 397 h 472"/>
              <a:gd name="T60" fmla="*/ 412 w 619"/>
              <a:gd name="T61" fmla="*/ 221 h 472"/>
              <a:gd name="T62" fmla="*/ 589 w 619"/>
              <a:gd name="T63" fmla="*/ 73 h 472"/>
              <a:gd name="T64" fmla="*/ 589 w 619"/>
              <a:gd name="T65" fmla="*/ 397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19" h="472">
                <a:moveTo>
                  <a:pt x="545" y="0"/>
                </a:moveTo>
                <a:lnTo>
                  <a:pt x="545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30"/>
                  <a:pt x="0" y="73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42"/>
                  <a:pt x="29" y="471"/>
                  <a:pt x="73" y="471"/>
                </a:cubicBezTo>
                <a:cubicBezTo>
                  <a:pt x="545" y="471"/>
                  <a:pt x="545" y="471"/>
                  <a:pt x="545" y="471"/>
                </a:cubicBezTo>
                <a:cubicBezTo>
                  <a:pt x="589" y="471"/>
                  <a:pt x="618" y="442"/>
                  <a:pt x="618" y="397"/>
                </a:cubicBezTo>
                <a:cubicBezTo>
                  <a:pt x="618" y="73"/>
                  <a:pt x="618" y="73"/>
                  <a:pt x="618" y="73"/>
                </a:cubicBezTo>
                <a:cubicBezTo>
                  <a:pt x="618" y="30"/>
                  <a:pt x="589" y="0"/>
                  <a:pt x="545" y="0"/>
                </a:cubicBezTo>
                <a:close/>
                <a:moveTo>
                  <a:pt x="559" y="44"/>
                </a:moveTo>
                <a:lnTo>
                  <a:pt x="559" y="44"/>
                </a:lnTo>
                <a:cubicBezTo>
                  <a:pt x="309" y="235"/>
                  <a:pt x="309" y="235"/>
                  <a:pt x="309" y="235"/>
                </a:cubicBezTo>
                <a:cubicBezTo>
                  <a:pt x="59" y="44"/>
                  <a:pt x="59" y="44"/>
                  <a:pt x="59" y="44"/>
                </a:cubicBezTo>
                <a:lnTo>
                  <a:pt x="559" y="44"/>
                </a:lnTo>
                <a:close/>
                <a:moveTo>
                  <a:pt x="29" y="397"/>
                </a:moveTo>
                <a:lnTo>
                  <a:pt x="29" y="397"/>
                </a:lnTo>
                <a:cubicBezTo>
                  <a:pt x="29" y="73"/>
                  <a:pt x="29" y="73"/>
                  <a:pt x="29" y="73"/>
                </a:cubicBezTo>
                <a:cubicBezTo>
                  <a:pt x="206" y="221"/>
                  <a:pt x="206" y="221"/>
                  <a:pt x="206" y="221"/>
                </a:cubicBezTo>
                <a:cubicBezTo>
                  <a:pt x="29" y="397"/>
                  <a:pt x="29" y="397"/>
                  <a:pt x="29" y="397"/>
                </a:cubicBezTo>
                <a:close/>
                <a:moveTo>
                  <a:pt x="59" y="427"/>
                </a:moveTo>
                <a:lnTo>
                  <a:pt x="59" y="427"/>
                </a:lnTo>
                <a:cubicBezTo>
                  <a:pt x="236" y="235"/>
                  <a:pt x="236" y="235"/>
                  <a:pt x="236" y="235"/>
                </a:cubicBezTo>
                <a:cubicBezTo>
                  <a:pt x="309" y="294"/>
                  <a:pt x="309" y="294"/>
                  <a:pt x="309" y="294"/>
                </a:cubicBezTo>
                <a:cubicBezTo>
                  <a:pt x="368" y="235"/>
                  <a:pt x="368" y="235"/>
                  <a:pt x="368" y="235"/>
                </a:cubicBezTo>
                <a:cubicBezTo>
                  <a:pt x="559" y="427"/>
                  <a:pt x="559" y="427"/>
                  <a:pt x="559" y="427"/>
                </a:cubicBezTo>
                <a:cubicBezTo>
                  <a:pt x="545" y="427"/>
                  <a:pt x="73" y="427"/>
                  <a:pt x="59" y="427"/>
                </a:cubicBezTo>
                <a:close/>
                <a:moveTo>
                  <a:pt x="589" y="397"/>
                </a:moveTo>
                <a:lnTo>
                  <a:pt x="589" y="397"/>
                </a:lnTo>
                <a:lnTo>
                  <a:pt x="589" y="397"/>
                </a:lnTo>
                <a:cubicBezTo>
                  <a:pt x="412" y="221"/>
                  <a:pt x="412" y="221"/>
                  <a:pt x="412" y="221"/>
                </a:cubicBezTo>
                <a:cubicBezTo>
                  <a:pt x="589" y="73"/>
                  <a:pt x="589" y="73"/>
                  <a:pt x="589" y="73"/>
                </a:cubicBezTo>
                <a:lnTo>
                  <a:pt x="589" y="39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91431" tIns="45716" rIns="91431" bIns="4571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28" name="Freeform 204"/>
          <p:cNvSpPr>
            <a:spLocks noChangeArrowheads="1"/>
          </p:cNvSpPr>
          <p:nvPr/>
        </p:nvSpPr>
        <p:spPr bwMode="auto">
          <a:xfrm>
            <a:off x="3630688" y="7857634"/>
            <a:ext cx="1100409" cy="1100409"/>
          </a:xfrm>
          <a:custGeom>
            <a:avLst/>
            <a:gdLst>
              <a:gd name="T0" fmla="*/ 309 w 634"/>
              <a:gd name="T1" fmla="*/ 398 h 634"/>
              <a:gd name="T2" fmla="*/ 309 w 634"/>
              <a:gd name="T3" fmla="*/ 398 h 634"/>
              <a:gd name="T4" fmla="*/ 338 w 634"/>
              <a:gd name="T5" fmla="*/ 368 h 634"/>
              <a:gd name="T6" fmla="*/ 338 w 634"/>
              <a:gd name="T7" fmla="*/ 132 h 634"/>
              <a:gd name="T8" fmla="*/ 309 w 634"/>
              <a:gd name="T9" fmla="*/ 118 h 634"/>
              <a:gd name="T10" fmla="*/ 294 w 634"/>
              <a:gd name="T11" fmla="*/ 132 h 634"/>
              <a:gd name="T12" fmla="*/ 294 w 634"/>
              <a:gd name="T13" fmla="*/ 368 h 634"/>
              <a:gd name="T14" fmla="*/ 309 w 634"/>
              <a:gd name="T15" fmla="*/ 398 h 634"/>
              <a:gd name="T16" fmla="*/ 426 w 634"/>
              <a:gd name="T17" fmla="*/ 398 h 634"/>
              <a:gd name="T18" fmla="*/ 426 w 634"/>
              <a:gd name="T19" fmla="*/ 398 h 634"/>
              <a:gd name="T20" fmla="*/ 456 w 634"/>
              <a:gd name="T21" fmla="*/ 368 h 634"/>
              <a:gd name="T22" fmla="*/ 456 w 634"/>
              <a:gd name="T23" fmla="*/ 191 h 634"/>
              <a:gd name="T24" fmla="*/ 426 w 634"/>
              <a:gd name="T25" fmla="*/ 177 h 634"/>
              <a:gd name="T26" fmla="*/ 412 w 634"/>
              <a:gd name="T27" fmla="*/ 191 h 634"/>
              <a:gd name="T28" fmla="*/ 412 w 634"/>
              <a:gd name="T29" fmla="*/ 368 h 634"/>
              <a:gd name="T30" fmla="*/ 426 w 634"/>
              <a:gd name="T31" fmla="*/ 398 h 634"/>
              <a:gd name="T32" fmla="*/ 191 w 634"/>
              <a:gd name="T33" fmla="*/ 398 h 634"/>
              <a:gd name="T34" fmla="*/ 191 w 634"/>
              <a:gd name="T35" fmla="*/ 398 h 634"/>
              <a:gd name="T36" fmla="*/ 221 w 634"/>
              <a:gd name="T37" fmla="*/ 368 h 634"/>
              <a:gd name="T38" fmla="*/ 221 w 634"/>
              <a:gd name="T39" fmla="*/ 294 h 634"/>
              <a:gd name="T40" fmla="*/ 191 w 634"/>
              <a:gd name="T41" fmla="*/ 280 h 634"/>
              <a:gd name="T42" fmla="*/ 176 w 634"/>
              <a:gd name="T43" fmla="*/ 294 h 634"/>
              <a:gd name="T44" fmla="*/ 176 w 634"/>
              <a:gd name="T45" fmla="*/ 368 h 634"/>
              <a:gd name="T46" fmla="*/ 191 w 634"/>
              <a:gd name="T47" fmla="*/ 398 h 634"/>
              <a:gd name="T48" fmla="*/ 0 w 634"/>
              <a:gd name="T49" fmla="*/ 0 h 634"/>
              <a:gd name="T50" fmla="*/ 0 w 634"/>
              <a:gd name="T51" fmla="*/ 0 h 634"/>
              <a:gd name="T52" fmla="*/ 0 w 634"/>
              <a:gd name="T53" fmla="*/ 44 h 634"/>
              <a:gd name="T54" fmla="*/ 44 w 634"/>
              <a:gd name="T55" fmla="*/ 44 h 634"/>
              <a:gd name="T56" fmla="*/ 44 w 634"/>
              <a:gd name="T57" fmla="*/ 412 h 634"/>
              <a:gd name="T58" fmla="*/ 117 w 634"/>
              <a:gd name="T59" fmla="*/ 486 h 634"/>
              <a:gd name="T60" fmla="*/ 235 w 634"/>
              <a:gd name="T61" fmla="*/ 486 h 634"/>
              <a:gd name="T62" fmla="*/ 162 w 634"/>
              <a:gd name="T63" fmla="*/ 633 h 634"/>
              <a:gd name="T64" fmla="*/ 221 w 634"/>
              <a:gd name="T65" fmla="*/ 633 h 634"/>
              <a:gd name="T66" fmla="*/ 294 w 634"/>
              <a:gd name="T67" fmla="*/ 486 h 634"/>
              <a:gd name="T68" fmla="*/ 338 w 634"/>
              <a:gd name="T69" fmla="*/ 486 h 634"/>
              <a:gd name="T70" fmla="*/ 412 w 634"/>
              <a:gd name="T71" fmla="*/ 633 h 634"/>
              <a:gd name="T72" fmla="*/ 471 w 634"/>
              <a:gd name="T73" fmla="*/ 633 h 634"/>
              <a:gd name="T74" fmla="*/ 397 w 634"/>
              <a:gd name="T75" fmla="*/ 486 h 634"/>
              <a:gd name="T76" fmla="*/ 515 w 634"/>
              <a:gd name="T77" fmla="*/ 486 h 634"/>
              <a:gd name="T78" fmla="*/ 588 w 634"/>
              <a:gd name="T79" fmla="*/ 412 h 634"/>
              <a:gd name="T80" fmla="*/ 588 w 634"/>
              <a:gd name="T81" fmla="*/ 44 h 634"/>
              <a:gd name="T82" fmla="*/ 633 w 634"/>
              <a:gd name="T83" fmla="*/ 44 h 634"/>
              <a:gd name="T84" fmla="*/ 633 w 634"/>
              <a:gd name="T85" fmla="*/ 0 h 634"/>
              <a:gd name="T86" fmla="*/ 0 w 634"/>
              <a:gd name="T87" fmla="*/ 0 h 634"/>
              <a:gd name="T88" fmla="*/ 544 w 634"/>
              <a:gd name="T89" fmla="*/ 412 h 634"/>
              <a:gd name="T90" fmla="*/ 544 w 634"/>
              <a:gd name="T91" fmla="*/ 412 h 634"/>
              <a:gd name="T92" fmla="*/ 515 w 634"/>
              <a:gd name="T93" fmla="*/ 456 h 634"/>
              <a:gd name="T94" fmla="*/ 117 w 634"/>
              <a:gd name="T95" fmla="*/ 456 h 634"/>
              <a:gd name="T96" fmla="*/ 73 w 634"/>
              <a:gd name="T97" fmla="*/ 412 h 634"/>
              <a:gd name="T98" fmla="*/ 73 w 634"/>
              <a:gd name="T99" fmla="*/ 44 h 634"/>
              <a:gd name="T100" fmla="*/ 544 w 634"/>
              <a:gd name="T101" fmla="*/ 44 h 634"/>
              <a:gd name="T102" fmla="*/ 544 w 634"/>
              <a:gd name="T103" fmla="*/ 412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34" h="634">
                <a:moveTo>
                  <a:pt x="309" y="398"/>
                </a:moveTo>
                <a:lnTo>
                  <a:pt x="309" y="398"/>
                </a:lnTo>
                <a:cubicBezTo>
                  <a:pt x="324" y="398"/>
                  <a:pt x="338" y="383"/>
                  <a:pt x="338" y="368"/>
                </a:cubicBezTo>
                <a:cubicBezTo>
                  <a:pt x="338" y="132"/>
                  <a:pt x="338" y="132"/>
                  <a:pt x="338" y="132"/>
                </a:cubicBezTo>
                <a:cubicBezTo>
                  <a:pt x="338" y="132"/>
                  <a:pt x="324" y="118"/>
                  <a:pt x="309" y="118"/>
                </a:cubicBezTo>
                <a:lnTo>
                  <a:pt x="294" y="132"/>
                </a:lnTo>
                <a:cubicBezTo>
                  <a:pt x="294" y="368"/>
                  <a:pt x="294" y="368"/>
                  <a:pt x="294" y="368"/>
                </a:cubicBezTo>
                <a:cubicBezTo>
                  <a:pt x="294" y="383"/>
                  <a:pt x="309" y="398"/>
                  <a:pt x="309" y="398"/>
                </a:cubicBezTo>
                <a:close/>
                <a:moveTo>
                  <a:pt x="426" y="398"/>
                </a:moveTo>
                <a:lnTo>
                  <a:pt x="426" y="398"/>
                </a:lnTo>
                <a:cubicBezTo>
                  <a:pt x="442" y="398"/>
                  <a:pt x="456" y="383"/>
                  <a:pt x="456" y="368"/>
                </a:cubicBezTo>
                <a:cubicBezTo>
                  <a:pt x="456" y="191"/>
                  <a:pt x="456" y="191"/>
                  <a:pt x="456" y="191"/>
                </a:cubicBezTo>
                <a:cubicBezTo>
                  <a:pt x="456" y="191"/>
                  <a:pt x="442" y="177"/>
                  <a:pt x="426" y="177"/>
                </a:cubicBezTo>
                <a:lnTo>
                  <a:pt x="412" y="191"/>
                </a:lnTo>
                <a:cubicBezTo>
                  <a:pt x="412" y="368"/>
                  <a:pt x="412" y="368"/>
                  <a:pt x="412" y="368"/>
                </a:cubicBezTo>
                <a:cubicBezTo>
                  <a:pt x="412" y="383"/>
                  <a:pt x="426" y="398"/>
                  <a:pt x="426" y="398"/>
                </a:cubicBezTo>
                <a:close/>
                <a:moveTo>
                  <a:pt x="191" y="398"/>
                </a:moveTo>
                <a:lnTo>
                  <a:pt x="191" y="398"/>
                </a:lnTo>
                <a:cubicBezTo>
                  <a:pt x="206" y="398"/>
                  <a:pt x="221" y="383"/>
                  <a:pt x="221" y="368"/>
                </a:cubicBezTo>
                <a:cubicBezTo>
                  <a:pt x="221" y="294"/>
                  <a:pt x="221" y="294"/>
                  <a:pt x="221" y="294"/>
                </a:cubicBezTo>
                <a:cubicBezTo>
                  <a:pt x="221" y="280"/>
                  <a:pt x="206" y="280"/>
                  <a:pt x="191" y="280"/>
                </a:cubicBezTo>
                <a:cubicBezTo>
                  <a:pt x="191" y="280"/>
                  <a:pt x="176" y="280"/>
                  <a:pt x="176" y="294"/>
                </a:cubicBezTo>
                <a:cubicBezTo>
                  <a:pt x="176" y="368"/>
                  <a:pt x="176" y="368"/>
                  <a:pt x="176" y="368"/>
                </a:cubicBezTo>
                <a:cubicBezTo>
                  <a:pt x="176" y="383"/>
                  <a:pt x="191" y="398"/>
                  <a:pt x="191" y="398"/>
                </a:cubicBezTo>
                <a:close/>
                <a:moveTo>
                  <a:pt x="0" y="0"/>
                </a:moveTo>
                <a:lnTo>
                  <a:pt x="0" y="0"/>
                </a:lnTo>
                <a:cubicBezTo>
                  <a:pt x="0" y="44"/>
                  <a:pt x="0" y="44"/>
                  <a:pt x="0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73"/>
                  <a:pt x="44" y="412"/>
                  <a:pt x="44" y="412"/>
                </a:cubicBezTo>
                <a:cubicBezTo>
                  <a:pt x="44" y="456"/>
                  <a:pt x="73" y="486"/>
                  <a:pt x="117" y="486"/>
                </a:cubicBezTo>
                <a:cubicBezTo>
                  <a:pt x="235" y="486"/>
                  <a:pt x="235" y="486"/>
                  <a:pt x="235" y="486"/>
                </a:cubicBezTo>
                <a:cubicBezTo>
                  <a:pt x="162" y="633"/>
                  <a:pt x="162" y="633"/>
                  <a:pt x="162" y="633"/>
                </a:cubicBezTo>
                <a:cubicBezTo>
                  <a:pt x="221" y="633"/>
                  <a:pt x="221" y="633"/>
                  <a:pt x="221" y="633"/>
                </a:cubicBezTo>
                <a:cubicBezTo>
                  <a:pt x="294" y="486"/>
                  <a:pt x="294" y="486"/>
                  <a:pt x="294" y="486"/>
                </a:cubicBezTo>
                <a:cubicBezTo>
                  <a:pt x="338" y="486"/>
                  <a:pt x="338" y="486"/>
                  <a:pt x="338" y="486"/>
                </a:cubicBezTo>
                <a:cubicBezTo>
                  <a:pt x="412" y="633"/>
                  <a:pt x="412" y="633"/>
                  <a:pt x="412" y="633"/>
                </a:cubicBezTo>
                <a:cubicBezTo>
                  <a:pt x="471" y="633"/>
                  <a:pt x="471" y="633"/>
                  <a:pt x="471" y="633"/>
                </a:cubicBezTo>
                <a:cubicBezTo>
                  <a:pt x="397" y="486"/>
                  <a:pt x="397" y="486"/>
                  <a:pt x="397" y="486"/>
                </a:cubicBezTo>
                <a:cubicBezTo>
                  <a:pt x="515" y="486"/>
                  <a:pt x="515" y="486"/>
                  <a:pt x="515" y="486"/>
                </a:cubicBezTo>
                <a:cubicBezTo>
                  <a:pt x="559" y="486"/>
                  <a:pt x="588" y="456"/>
                  <a:pt x="588" y="412"/>
                </a:cubicBezTo>
                <a:cubicBezTo>
                  <a:pt x="588" y="412"/>
                  <a:pt x="588" y="73"/>
                  <a:pt x="588" y="44"/>
                </a:cubicBezTo>
                <a:cubicBezTo>
                  <a:pt x="633" y="44"/>
                  <a:pt x="633" y="44"/>
                  <a:pt x="633" y="44"/>
                </a:cubicBezTo>
                <a:cubicBezTo>
                  <a:pt x="633" y="0"/>
                  <a:pt x="633" y="0"/>
                  <a:pt x="633" y="0"/>
                </a:cubicBezTo>
                <a:lnTo>
                  <a:pt x="0" y="0"/>
                </a:lnTo>
                <a:close/>
                <a:moveTo>
                  <a:pt x="544" y="412"/>
                </a:moveTo>
                <a:lnTo>
                  <a:pt x="544" y="412"/>
                </a:lnTo>
                <a:cubicBezTo>
                  <a:pt x="544" y="442"/>
                  <a:pt x="530" y="456"/>
                  <a:pt x="515" y="456"/>
                </a:cubicBezTo>
                <a:cubicBezTo>
                  <a:pt x="117" y="456"/>
                  <a:pt x="117" y="456"/>
                  <a:pt x="117" y="456"/>
                </a:cubicBezTo>
                <a:cubicBezTo>
                  <a:pt x="88" y="456"/>
                  <a:pt x="73" y="442"/>
                  <a:pt x="73" y="412"/>
                </a:cubicBezTo>
                <a:cubicBezTo>
                  <a:pt x="73" y="412"/>
                  <a:pt x="73" y="59"/>
                  <a:pt x="73" y="44"/>
                </a:cubicBezTo>
                <a:cubicBezTo>
                  <a:pt x="544" y="44"/>
                  <a:pt x="544" y="44"/>
                  <a:pt x="544" y="44"/>
                </a:cubicBezTo>
                <a:cubicBezTo>
                  <a:pt x="544" y="73"/>
                  <a:pt x="544" y="412"/>
                  <a:pt x="544" y="4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lIns="91431" tIns="45716" rIns="91431" bIns="4571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cxnSp>
        <p:nvCxnSpPr>
          <p:cNvPr id="330" name="Straight Connector 329"/>
          <p:cNvCxnSpPr/>
          <p:nvPr/>
        </p:nvCxnSpPr>
        <p:spPr>
          <a:xfrm rot="5400000">
            <a:off x="4217402" y="4490819"/>
            <a:ext cx="0" cy="1313401"/>
          </a:xfrm>
          <a:prstGeom prst="line">
            <a:avLst/>
          </a:prstGeom>
          <a:ln w="5715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rot="5400000">
            <a:off x="20811236" y="4512421"/>
            <a:ext cx="0" cy="1313401"/>
          </a:xfrm>
          <a:prstGeom prst="line">
            <a:avLst/>
          </a:prstGeom>
          <a:ln w="5715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 rot="5400000">
            <a:off x="4197744" y="8781668"/>
            <a:ext cx="0" cy="1313401"/>
          </a:xfrm>
          <a:prstGeom prst="line">
            <a:avLst/>
          </a:prstGeom>
          <a:ln w="5715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rot="5400000">
            <a:off x="20845365" y="8839129"/>
            <a:ext cx="0" cy="1313401"/>
          </a:xfrm>
          <a:prstGeom prst="line">
            <a:avLst/>
          </a:prstGeom>
          <a:ln w="57150" cmpd="sng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Freeform 334"/>
          <p:cNvSpPr/>
          <p:nvPr/>
        </p:nvSpPr>
        <p:spPr>
          <a:xfrm flipH="1">
            <a:off x="1920239" y="5138000"/>
            <a:ext cx="5600585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latin typeface="Lato Light"/>
              <a:cs typeface="Lato Light"/>
            </a:endParaRPr>
          </a:p>
        </p:txBody>
      </p:sp>
      <p:sp>
        <p:nvSpPr>
          <p:cNvPr id="336" name="Freeform 335"/>
          <p:cNvSpPr/>
          <p:nvPr/>
        </p:nvSpPr>
        <p:spPr>
          <a:xfrm flipH="1" flipV="1">
            <a:off x="1920238" y="8804825"/>
            <a:ext cx="5524714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latin typeface="Lato Light"/>
              <a:cs typeface="Lato Light"/>
            </a:endParaRPr>
          </a:p>
        </p:txBody>
      </p:sp>
      <p:sp>
        <p:nvSpPr>
          <p:cNvPr id="337" name="Freeform 336"/>
          <p:cNvSpPr/>
          <p:nvPr/>
        </p:nvSpPr>
        <p:spPr>
          <a:xfrm>
            <a:off x="17848369" y="5158071"/>
            <a:ext cx="5066495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>
              <a:latin typeface="Lato Light"/>
              <a:cs typeface="Lato Light"/>
            </a:endParaRPr>
          </a:p>
        </p:txBody>
      </p:sp>
      <p:sp>
        <p:nvSpPr>
          <p:cNvPr id="338" name="Freeform 337"/>
          <p:cNvSpPr/>
          <p:nvPr/>
        </p:nvSpPr>
        <p:spPr>
          <a:xfrm flipV="1">
            <a:off x="17759313" y="8867422"/>
            <a:ext cx="5155551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latin typeface="Lato Light"/>
              <a:cs typeface="Lato Light"/>
            </a:endParaRPr>
          </a:p>
        </p:txBody>
      </p:sp>
      <p:pic>
        <p:nvPicPr>
          <p:cNvPr id="334" name="Picture 33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0" y="3736675"/>
            <a:ext cx="11126570" cy="6344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6492678" y="11401134"/>
            <a:ext cx="12119343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rgbClr val="92D050"/>
                </a:solidFill>
                <a:cs typeface="Lato Light"/>
              </a:rPr>
              <a:t>Visually design </a:t>
            </a:r>
            <a:r>
              <a:rPr lang="en-US" dirty="0">
                <a:cs typeface="Lato Light"/>
              </a:rPr>
              <a:t>your API without coding knowledge </a:t>
            </a:r>
            <a:endParaRPr lang="en-US" dirty="0">
              <a:solidFill>
                <a:srgbClr val="FFC000"/>
              </a:solidFill>
              <a:latin typeface="Lato Black"/>
              <a:cs typeface="Lato Black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327" y="7744610"/>
            <a:ext cx="1120824" cy="1290251"/>
          </a:xfrm>
          <a:prstGeom prst="rect">
            <a:avLst/>
          </a:prstGeom>
        </p:spPr>
      </p:pic>
      <p:pic>
        <p:nvPicPr>
          <p:cNvPr id="320" name="Picture 31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9457" y="3370998"/>
            <a:ext cx="1486069" cy="148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4232" y="147397"/>
            <a:ext cx="23994241" cy="1132818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8" name="Group 7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216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7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8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9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0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1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2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3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4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5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6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7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8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9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0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1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2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3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4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5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6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7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8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9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0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1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2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3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4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5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6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7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8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9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0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1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2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3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4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5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7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8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9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0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1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2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3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4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5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6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7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8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9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0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1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2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3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4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5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6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7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8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9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0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1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2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3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4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5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6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7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8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9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0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1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2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3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4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5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6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7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8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9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0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1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2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3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4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5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6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7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8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9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0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1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2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3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4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5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6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7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8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9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11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5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6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7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8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9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0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1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2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3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4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5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6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7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8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4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5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6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7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8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9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0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1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2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3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4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5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6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7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8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9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0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1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2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3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4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5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6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7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8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9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0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1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2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3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4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5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6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7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8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9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0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1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2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3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4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5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6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7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8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9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0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1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2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3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4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5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6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7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8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9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0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1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2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3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4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5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8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9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0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1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2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3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4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5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6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7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8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0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1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2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3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4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5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7" name="Rectangle 56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8" name="Rectangle 57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9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0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1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2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3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4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5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6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7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8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9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1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2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</p:grpSp>
      <p:cxnSp>
        <p:nvCxnSpPr>
          <p:cNvPr id="5" name="Straight Connector 4"/>
          <p:cNvCxnSpPr/>
          <p:nvPr/>
        </p:nvCxnSpPr>
        <p:spPr>
          <a:xfrm rot="5400000">
            <a:off x="12234957" y="1377820"/>
            <a:ext cx="0" cy="1313401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540559" y="673624"/>
            <a:ext cx="5290231" cy="1144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cs typeface="Lato Light"/>
              </a:rPr>
              <a:t>Technologies </a:t>
            </a:r>
            <a:endParaRPr lang="en-US" sz="2800" dirty="0" smtClean="0">
              <a:cs typeface="Lato Light"/>
            </a:endParaRPr>
          </a:p>
          <a:p>
            <a:pPr algn="ctr">
              <a:lnSpc>
                <a:spcPct val="90000"/>
              </a:lnSpc>
            </a:pPr>
            <a:r>
              <a:rPr lang="en-US" sz="4800" dirty="0">
                <a:solidFill>
                  <a:schemeClr val="accent1"/>
                </a:solidFill>
                <a:cs typeface="Lato Light"/>
              </a:rPr>
              <a:t>Swagger </a:t>
            </a:r>
            <a:r>
              <a:rPr lang="en-US" sz="4800" dirty="0" err="1" smtClean="0">
                <a:solidFill>
                  <a:srgbClr val="0E80C9"/>
                </a:solidFill>
                <a:cs typeface="Lato Light"/>
              </a:rPr>
              <a:t>Codegen</a:t>
            </a:r>
            <a:endParaRPr lang="en-US" sz="48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3825446" y="3427872"/>
            <a:ext cx="5898441" cy="1323439"/>
          </a:xfrm>
          <a:prstGeom prst="rect">
            <a:avLst/>
          </a:prstGeom>
        </p:spPr>
        <p:txBody>
          <a:bodyPr wrap="square" lIns="182880">
            <a:spAutoFit/>
          </a:bodyPr>
          <a:lstStyle/>
          <a:p>
            <a:pPr algn="ctr"/>
            <a:r>
              <a:rPr lang="en-US" sz="4000" dirty="0" smtClean="0">
                <a:cs typeface="Lato Light"/>
              </a:rPr>
              <a:t>Generate </a:t>
            </a:r>
            <a:r>
              <a:rPr lang="en-US" sz="4000" b="1" dirty="0" smtClean="0">
                <a:cs typeface="Lato Light"/>
              </a:rPr>
              <a:t>Client</a:t>
            </a:r>
            <a:r>
              <a:rPr lang="en-US" sz="4000" dirty="0" smtClean="0">
                <a:cs typeface="Lato Light"/>
              </a:rPr>
              <a:t> </a:t>
            </a:r>
            <a:r>
              <a:rPr lang="en-US" sz="4000" dirty="0">
                <a:cs typeface="Lato Light"/>
              </a:rPr>
              <a:t>SDKs</a:t>
            </a:r>
          </a:p>
          <a:p>
            <a:pPr algn="ctr"/>
            <a:endParaRPr lang="en-US" sz="4000" dirty="0">
              <a:latin typeface="Lato Light"/>
              <a:cs typeface="Lato Light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14822505" y="3325346"/>
            <a:ext cx="5077235" cy="707886"/>
          </a:xfrm>
          <a:prstGeom prst="rect">
            <a:avLst/>
          </a:prstGeom>
        </p:spPr>
        <p:txBody>
          <a:bodyPr wrap="square" lIns="182880">
            <a:spAutoFit/>
          </a:bodyPr>
          <a:lstStyle/>
          <a:p>
            <a:pPr algn="ctr"/>
            <a:r>
              <a:rPr lang="en-US" sz="4000" dirty="0">
                <a:cs typeface="Lato Light"/>
              </a:rPr>
              <a:t>Generate </a:t>
            </a:r>
            <a:r>
              <a:rPr lang="en-US" sz="4000" b="1" dirty="0">
                <a:cs typeface="Lato Light"/>
              </a:rPr>
              <a:t>Servers</a:t>
            </a:r>
          </a:p>
        </p:txBody>
      </p:sp>
      <p:pic>
        <p:nvPicPr>
          <p:cNvPr id="334" name="Picture 33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726" y="4967898"/>
            <a:ext cx="10169595" cy="5838405"/>
          </a:xfrm>
          <a:prstGeom prst="rect">
            <a:avLst/>
          </a:prstGeom>
          <a:ln w="3175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39" name="Rectangle 338"/>
          <p:cNvSpPr/>
          <p:nvPr/>
        </p:nvSpPr>
        <p:spPr>
          <a:xfrm>
            <a:off x="5399979" y="11594126"/>
            <a:ext cx="13800188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cs typeface="Lato Light"/>
              </a:rPr>
              <a:t>Generating </a:t>
            </a:r>
            <a:r>
              <a:rPr lang="en-US" sz="4800" b="1" dirty="0">
                <a:solidFill>
                  <a:srgbClr val="92D050"/>
                </a:solidFill>
                <a:cs typeface="Lato Light"/>
              </a:rPr>
              <a:t>Server’s </a:t>
            </a:r>
            <a:r>
              <a:rPr lang="en-US" sz="4800" dirty="0">
                <a:cs typeface="Lato Light"/>
              </a:rPr>
              <a:t>and </a:t>
            </a:r>
            <a:r>
              <a:rPr lang="en-US" sz="4800" b="1" dirty="0">
                <a:solidFill>
                  <a:srgbClr val="92D050"/>
                </a:solidFill>
                <a:cs typeface="Lato Light"/>
              </a:rPr>
              <a:t>Client’s </a:t>
            </a:r>
            <a:r>
              <a:rPr lang="en-US" sz="4800" dirty="0">
                <a:cs typeface="Lato Light"/>
              </a:rPr>
              <a:t>code form spec</a:t>
            </a:r>
            <a:endParaRPr lang="en-US" sz="4800" dirty="0">
              <a:solidFill>
                <a:srgbClr val="FFC000"/>
              </a:solidFill>
              <a:latin typeface="Lato Black"/>
              <a:cs typeface="Lato Black"/>
            </a:endParaRPr>
          </a:p>
        </p:txBody>
      </p:sp>
      <p:pic>
        <p:nvPicPr>
          <p:cNvPr id="340" name="Picture 33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846" y="4967898"/>
            <a:ext cx="10022927" cy="5820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7" name="Rectangle 356"/>
          <p:cNvSpPr/>
          <p:nvPr/>
        </p:nvSpPr>
        <p:spPr>
          <a:xfrm>
            <a:off x="2851155" y="3144342"/>
            <a:ext cx="1138497" cy="12135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1</a:t>
            </a:r>
            <a:endParaRPr lang="en-US" sz="4800" b="1" dirty="0"/>
          </a:p>
        </p:txBody>
      </p:sp>
      <p:sp>
        <p:nvSpPr>
          <p:cNvPr id="358" name="Rectangle 357"/>
          <p:cNvSpPr/>
          <p:nvPr/>
        </p:nvSpPr>
        <p:spPr>
          <a:xfrm>
            <a:off x="14012105" y="3089261"/>
            <a:ext cx="1138497" cy="12135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2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5605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19619517" y="3113220"/>
            <a:ext cx="1591484" cy="1591899"/>
          </a:xfrm>
          <a:prstGeom prst="ellipse">
            <a:avLst/>
          </a:prstGeom>
          <a:noFill/>
          <a:ln w="762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9832167" y="7541121"/>
            <a:ext cx="1591484" cy="1591899"/>
          </a:xfrm>
          <a:prstGeom prst="ellipse">
            <a:avLst/>
          </a:prstGeom>
          <a:noFill/>
          <a:ln w="7620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167227" y="3113220"/>
            <a:ext cx="1591484" cy="1591899"/>
          </a:xfrm>
          <a:prstGeom prst="ellipse">
            <a:avLst/>
          </a:prstGeom>
          <a:noFill/>
          <a:ln w="762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167227" y="7541122"/>
            <a:ext cx="1591484" cy="1591899"/>
          </a:xfrm>
          <a:prstGeom prst="ellipse">
            <a:avLst/>
          </a:prstGeom>
          <a:noFill/>
          <a:ln w="762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45" name="Freeform 123"/>
          <p:cNvSpPr>
            <a:spLocks noChangeArrowheads="1"/>
          </p:cNvSpPr>
          <p:nvPr/>
        </p:nvSpPr>
        <p:spPr bwMode="auto">
          <a:xfrm>
            <a:off x="3516580" y="7868458"/>
            <a:ext cx="867548" cy="972662"/>
          </a:xfrm>
          <a:custGeom>
            <a:avLst/>
            <a:gdLst>
              <a:gd name="T0" fmla="*/ 275 w 452"/>
              <a:gd name="T1" fmla="*/ 301 h 462"/>
              <a:gd name="T2" fmla="*/ 275 w 452"/>
              <a:gd name="T3" fmla="*/ 301 h 462"/>
              <a:gd name="T4" fmla="*/ 434 w 452"/>
              <a:gd name="T5" fmla="*/ 26 h 462"/>
              <a:gd name="T6" fmla="*/ 434 w 452"/>
              <a:gd name="T7" fmla="*/ 18 h 462"/>
              <a:gd name="T8" fmla="*/ 425 w 452"/>
              <a:gd name="T9" fmla="*/ 18 h 462"/>
              <a:gd name="T10" fmla="*/ 159 w 452"/>
              <a:gd name="T11" fmla="*/ 178 h 462"/>
              <a:gd name="T12" fmla="*/ 9 w 452"/>
              <a:gd name="T13" fmla="*/ 301 h 462"/>
              <a:gd name="T14" fmla="*/ 35 w 452"/>
              <a:gd name="T15" fmla="*/ 328 h 462"/>
              <a:gd name="T16" fmla="*/ 88 w 452"/>
              <a:gd name="T17" fmla="*/ 310 h 462"/>
              <a:gd name="T18" fmla="*/ 151 w 452"/>
              <a:gd name="T19" fmla="*/ 372 h 462"/>
              <a:gd name="T20" fmla="*/ 133 w 452"/>
              <a:gd name="T21" fmla="*/ 425 h 462"/>
              <a:gd name="T22" fmla="*/ 151 w 452"/>
              <a:gd name="T23" fmla="*/ 452 h 462"/>
              <a:gd name="T24" fmla="*/ 275 w 452"/>
              <a:gd name="T25" fmla="*/ 301 h 462"/>
              <a:gd name="T26" fmla="*/ 301 w 452"/>
              <a:gd name="T27" fmla="*/ 150 h 462"/>
              <a:gd name="T28" fmla="*/ 301 w 452"/>
              <a:gd name="T29" fmla="*/ 150 h 462"/>
              <a:gd name="T30" fmla="*/ 301 w 452"/>
              <a:gd name="T31" fmla="*/ 97 h 462"/>
              <a:gd name="T32" fmla="*/ 354 w 452"/>
              <a:gd name="T33" fmla="*/ 97 h 462"/>
              <a:gd name="T34" fmla="*/ 354 w 452"/>
              <a:gd name="T35" fmla="*/ 150 h 462"/>
              <a:gd name="T36" fmla="*/ 301 w 452"/>
              <a:gd name="T37" fmla="*/ 15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121926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Lato Light"/>
              <a:ea typeface="+mn-ea"/>
              <a:cs typeface="Lato Ligh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167" y="2542350"/>
            <a:ext cx="10703630" cy="8750572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315347" y="5298070"/>
            <a:ext cx="5121414" cy="707886"/>
          </a:xfrm>
          <a:prstGeom prst="rect">
            <a:avLst/>
          </a:prstGeom>
        </p:spPr>
        <p:txBody>
          <a:bodyPr wrap="square" lIns="182880">
            <a:spAutoFit/>
          </a:bodyPr>
          <a:lstStyle/>
          <a:p>
            <a:pPr algn="ctr"/>
            <a:r>
              <a:rPr lang="en-US" sz="4000" dirty="0">
                <a:cs typeface="Lato Light"/>
              </a:rPr>
              <a:t>Human </a:t>
            </a:r>
            <a:r>
              <a:rPr lang="en-US" sz="4000" b="1" dirty="0">
                <a:cs typeface="Lato Light"/>
              </a:rPr>
              <a:t>Friendly</a:t>
            </a:r>
            <a:endParaRPr lang="en-US" sz="4000" b="1" dirty="0">
              <a:latin typeface="Lato Light"/>
              <a:cs typeface="Lato Ligh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09464" y="9675931"/>
            <a:ext cx="4635361" cy="707886"/>
          </a:xfrm>
          <a:prstGeom prst="rect">
            <a:avLst/>
          </a:prstGeom>
        </p:spPr>
        <p:txBody>
          <a:bodyPr wrap="square" lIns="182880">
            <a:spAutoFit/>
          </a:bodyPr>
          <a:lstStyle/>
          <a:p>
            <a:pPr algn="ctr"/>
            <a:r>
              <a:rPr lang="en-US" sz="4000" dirty="0">
                <a:cs typeface="Lato Light"/>
              </a:rPr>
              <a:t>Easy to </a:t>
            </a:r>
            <a:r>
              <a:rPr lang="en-US" sz="4000" b="1" dirty="0">
                <a:cs typeface="Lato Light"/>
              </a:rPr>
              <a:t>Navigate</a:t>
            </a:r>
            <a:endParaRPr lang="en-US" sz="4000" b="1" dirty="0">
              <a:latin typeface="Lato Light"/>
              <a:cs typeface="Lato 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8050638" y="5324560"/>
            <a:ext cx="5077235" cy="707886"/>
          </a:xfrm>
          <a:prstGeom prst="rect">
            <a:avLst/>
          </a:prstGeom>
        </p:spPr>
        <p:txBody>
          <a:bodyPr wrap="square" lIns="182880">
            <a:spAutoFit/>
          </a:bodyPr>
          <a:lstStyle/>
          <a:p>
            <a:pPr algn="ctr"/>
            <a:r>
              <a:rPr lang="en-US" sz="4000" dirty="0"/>
              <a:t>Dependency </a:t>
            </a:r>
            <a:r>
              <a:rPr lang="en-US" sz="4000" b="1" dirty="0" smtClean="0"/>
              <a:t>Free</a:t>
            </a:r>
            <a:endParaRPr lang="en-US" sz="4000" b="1" dirty="0"/>
          </a:p>
        </p:txBody>
      </p:sp>
      <p:sp>
        <p:nvSpPr>
          <p:cNvPr id="36" name="Rectangle 35"/>
          <p:cNvSpPr/>
          <p:nvPr/>
        </p:nvSpPr>
        <p:spPr>
          <a:xfrm>
            <a:off x="18212513" y="9716682"/>
            <a:ext cx="4978704" cy="707886"/>
          </a:xfrm>
          <a:prstGeom prst="rect">
            <a:avLst/>
          </a:prstGeom>
        </p:spPr>
        <p:txBody>
          <a:bodyPr wrap="square" lIns="182880">
            <a:spAutoFit/>
          </a:bodyPr>
          <a:lstStyle/>
          <a:p>
            <a:pPr algn="ctr"/>
            <a:r>
              <a:rPr lang="en-US" sz="4000" dirty="0">
                <a:cs typeface="Lato Light"/>
              </a:rPr>
              <a:t>All </a:t>
            </a:r>
            <a:r>
              <a:rPr lang="en-US" sz="4000" b="1" dirty="0">
                <a:cs typeface="Lato Light"/>
              </a:rPr>
              <a:t>Browser</a:t>
            </a:r>
            <a:r>
              <a:rPr lang="en-US" sz="4000" dirty="0">
                <a:cs typeface="Lato Light"/>
              </a:rPr>
              <a:t> </a:t>
            </a:r>
            <a:r>
              <a:rPr lang="en-US" sz="4000" dirty="0" smtClean="0">
                <a:cs typeface="Lato Light"/>
              </a:rPr>
              <a:t>Support</a:t>
            </a:r>
            <a:endParaRPr lang="en-US" sz="4000" dirty="0">
              <a:cs typeface="Lato Light"/>
            </a:endParaRPr>
          </a:p>
        </p:txBody>
      </p:sp>
      <p:sp>
        <p:nvSpPr>
          <p:cNvPr id="37" name="Freeform 176"/>
          <p:cNvSpPr>
            <a:spLocks noChangeArrowheads="1"/>
          </p:cNvSpPr>
          <p:nvPr/>
        </p:nvSpPr>
        <p:spPr bwMode="auto">
          <a:xfrm>
            <a:off x="3603595" y="3315025"/>
            <a:ext cx="716471" cy="1059319"/>
          </a:xfrm>
          <a:custGeom>
            <a:avLst/>
            <a:gdLst>
              <a:gd name="T0" fmla="*/ 354 w 428"/>
              <a:gd name="T1" fmla="*/ 324 h 634"/>
              <a:gd name="T2" fmla="*/ 354 w 428"/>
              <a:gd name="T3" fmla="*/ 324 h 634"/>
              <a:gd name="T4" fmla="*/ 398 w 428"/>
              <a:gd name="T5" fmla="*/ 191 h 634"/>
              <a:gd name="T6" fmla="*/ 221 w 428"/>
              <a:gd name="T7" fmla="*/ 0 h 634"/>
              <a:gd name="T8" fmla="*/ 45 w 428"/>
              <a:gd name="T9" fmla="*/ 191 h 634"/>
              <a:gd name="T10" fmla="*/ 74 w 428"/>
              <a:gd name="T11" fmla="*/ 324 h 634"/>
              <a:gd name="T12" fmla="*/ 0 w 428"/>
              <a:gd name="T13" fmla="*/ 427 h 634"/>
              <a:gd name="T14" fmla="*/ 0 w 428"/>
              <a:gd name="T15" fmla="*/ 515 h 634"/>
              <a:gd name="T16" fmla="*/ 118 w 428"/>
              <a:gd name="T17" fmla="*/ 633 h 634"/>
              <a:gd name="T18" fmla="*/ 309 w 428"/>
              <a:gd name="T19" fmla="*/ 633 h 634"/>
              <a:gd name="T20" fmla="*/ 427 w 428"/>
              <a:gd name="T21" fmla="*/ 515 h 634"/>
              <a:gd name="T22" fmla="*/ 427 w 428"/>
              <a:gd name="T23" fmla="*/ 427 h 634"/>
              <a:gd name="T24" fmla="*/ 354 w 428"/>
              <a:gd name="T25" fmla="*/ 324 h 634"/>
              <a:gd name="T26" fmla="*/ 74 w 428"/>
              <a:gd name="T27" fmla="*/ 191 h 634"/>
              <a:gd name="T28" fmla="*/ 74 w 428"/>
              <a:gd name="T29" fmla="*/ 191 h 634"/>
              <a:gd name="T30" fmla="*/ 221 w 428"/>
              <a:gd name="T31" fmla="*/ 44 h 634"/>
              <a:gd name="T32" fmla="*/ 354 w 428"/>
              <a:gd name="T33" fmla="*/ 191 h 634"/>
              <a:gd name="T34" fmla="*/ 221 w 428"/>
              <a:gd name="T35" fmla="*/ 353 h 634"/>
              <a:gd name="T36" fmla="*/ 74 w 428"/>
              <a:gd name="T37" fmla="*/ 191 h 634"/>
              <a:gd name="T38" fmla="*/ 398 w 428"/>
              <a:gd name="T39" fmla="*/ 501 h 634"/>
              <a:gd name="T40" fmla="*/ 398 w 428"/>
              <a:gd name="T41" fmla="*/ 501 h 634"/>
              <a:gd name="T42" fmla="*/ 295 w 428"/>
              <a:gd name="T43" fmla="*/ 589 h 634"/>
              <a:gd name="T44" fmla="*/ 133 w 428"/>
              <a:gd name="T45" fmla="*/ 589 h 634"/>
              <a:gd name="T46" fmla="*/ 45 w 428"/>
              <a:gd name="T47" fmla="*/ 501 h 634"/>
              <a:gd name="T48" fmla="*/ 45 w 428"/>
              <a:gd name="T49" fmla="*/ 442 h 634"/>
              <a:gd name="T50" fmla="*/ 118 w 428"/>
              <a:gd name="T51" fmla="*/ 353 h 634"/>
              <a:gd name="T52" fmla="*/ 221 w 428"/>
              <a:gd name="T53" fmla="*/ 398 h 634"/>
              <a:gd name="T54" fmla="*/ 325 w 428"/>
              <a:gd name="T55" fmla="*/ 353 h 634"/>
              <a:gd name="T56" fmla="*/ 398 w 428"/>
              <a:gd name="T57" fmla="*/ 442 h 634"/>
              <a:gd name="T58" fmla="*/ 398 w 428"/>
              <a:gd name="T59" fmla="*/ 501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28" h="634">
                <a:moveTo>
                  <a:pt x="354" y="324"/>
                </a:moveTo>
                <a:lnTo>
                  <a:pt x="354" y="324"/>
                </a:lnTo>
                <a:cubicBezTo>
                  <a:pt x="383" y="280"/>
                  <a:pt x="398" y="250"/>
                  <a:pt x="398" y="191"/>
                </a:cubicBezTo>
                <a:cubicBezTo>
                  <a:pt x="398" y="89"/>
                  <a:pt x="309" y="0"/>
                  <a:pt x="221" y="0"/>
                </a:cubicBezTo>
                <a:cubicBezTo>
                  <a:pt x="118" y="0"/>
                  <a:pt x="45" y="89"/>
                  <a:pt x="45" y="191"/>
                </a:cubicBezTo>
                <a:cubicBezTo>
                  <a:pt x="45" y="250"/>
                  <a:pt x="59" y="280"/>
                  <a:pt x="74" y="324"/>
                </a:cubicBezTo>
                <a:cubicBezTo>
                  <a:pt x="30" y="339"/>
                  <a:pt x="0" y="383"/>
                  <a:pt x="0" y="427"/>
                </a:cubicBezTo>
                <a:cubicBezTo>
                  <a:pt x="0" y="515"/>
                  <a:pt x="0" y="515"/>
                  <a:pt x="0" y="515"/>
                </a:cubicBezTo>
                <a:cubicBezTo>
                  <a:pt x="0" y="574"/>
                  <a:pt x="59" y="633"/>
                  <a:pt x="118" y="633"/>
                </a:cubicBezTo>
                <a:cubicBezTo>
                  <a:pt x="309" y="633"/>
                  <a:pt x="309" y="633"/>
                  <a:pt x="309" y="633"/>
                </a:cubicBezTo>
                <a:cubicBezTo>
                  <a:pt x="383" y="633"/>
                  <a:pt x="427" y="574"/>
                  <a:pt x="427" y="515"/>
                </a:cubicBezTo>
                <a:cubicBezTo>
                  <a:pt x="427" y="427"/>
                  <a:pt x="427" y="427"/>
                  <a:pt x="427" y="427"/>
                </a:cubicBezTo>
                <a:cubicBezTo>
                  <a:pt x="427" y="383"/>
                  <a:pt x="398" y="339"/>
                  <a:pt x="354" y="324"/>
                </a:cubicBezTo>
                <a:close/>
                <a:moveTo>
                  <a:pt x="74" y="191"/>
                </a:moveTo>
                <a:lnTo>
                  <a:pt x="74" y="191"/>
                </a:lnTo>
                <a:cubicBezTo>
                  <a:pt x="74" y="103"/>
                  <a:pt x="148" y="44"/>
                  <a:pt x="221" y="44"/>
                </a:cubicBezTo>
                <a:cubicBezTo>
                  <a:pt x="295" y="44"/>
                  <a:pt x="354" y="103"/>
                  <a:pt x="354" y="191"/>
                </a:cubicBezTo>
                <a:cubicBezTo>
                  <a:pt x="354" y="280"/>
                  <a:pt x="295" y="353"/>
                  <a:pt x="221" y="353"/>
                </a:cubicBezTo>
                <a:cubicBezTo>
                  <a:pt x="148" y="353"/>
                  <a:pt x="74" y="280"/>
                  <a:pt x="74" y="191"/>
                </a:cubicBezTo>
                <a:close/>
                <a:moveTo>
                  <a:pt x="398" y="501"/>
                </a:moveTo>
                <a:lnTo>
                  <a:pt x="398" y="501"/>
                </a:lnTo>
                <a:cubicBezTo>
                  <a:pt x="398" y="545"/>
                  <a:pt x="354" y="589"/>
                  <a:pt x="295" y="589"/>
                </a:cubicBezTo>
                <a:cubicBezTo>
                  <a:pt x="133" y="589"/>
                  <a:pt x="133" y="589"/>
                  <a:pt x="133" y="589"/>
                </a:cubicBezTo>
                <a:cubicBezTo>
                  <a:pt x="89" y="589"/>
                  <a:pt x="45" y="545"/>
                  <a:pt x="45" y="501"/>
                </a:cubicBezTo>
                <a:cubicBezTo>
                  <a:pt x="45" y="442"/>
                  <a:pt x="45" y="442"/>
                  <a:pt x="45" y="442"/>
                </a:cubicBezTo>
                <a:cubicBezTo>
                  <a:pt x="45" y="398"/>
                  <a:pt x="74" y="368"/>
                  <a:pt x="118" y="353"/>
                </a:cubicBezTo>
                <a:cubicBezTo>
                  <a:pt x="148" y="383"/>
                  <a:pt x="177" y="398"/>
                  <a:pt x="221" y="398"/>
                </a:cubicBezTo>
                <a:cubicBezTo>
                  <a:pt x="251" y="398"/>
                  <a:pt x="295" y="383"/>
                  <a:pt x="325" y="353"/>
                </a:cubicBezTo>
                <a:cubicBezTo>
                  <a:pt x="368" y="368"/>
                  <a:pt x="398" y="398"/>
                  <a:pt x="398" y="442"/>
                </a:cubicBezTo>
                <a:lnTo>
                  <a:pt x="398" y="50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  <a:effectLst/>
          <a:extLst/>
        </p:spPr>
        <p:txBody>
          <a:bodyPr wrap="none" lIns="91431" tIns="45716" rIns="91431" bIns="4571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8" name="Freeform 109"/>
          <p:cNvSpPr>
            <a:spLocks noChangeArrowheads="1"/>
          </p:cNvSpPr>
          <p:nvPr/>
        </p:nvSpPr>
        <p:spPr bwMode="auto">
          <a:xfrm>
            <a:off x="20153847" y="7847732"/>
            <a:ext cx="948123" cy="948123"/>
          </a:xfrm>
          <a:custGeom>
            <a:avLst/>
            <a:gdLst>
              <a:gd name="T0" fmla="*/ 324 w 634"/>
              <a:gd name="T1" fmla="*/ 0 h 634"/>
              <a:gd name="T2" fmla="*/ 324 w 634"/>
              <a:gd name="T3" fmla="*/ 633 h 634"/>
              <a:gd name="T4" fmla="*/ 324 w 634"/>
              <a:gd name="T5" fmla="*/ 0 h 634"/>
              <a:gd name="T6" fmla="*/ 545 w 634"/>
              <a:gd name="T7" fmla="*/ 162 h 634"/>
              <a:gd name="T8" fmla="*/ 442 w 634"/>
              <a:gd name="T9" fmla="*/ 294 h 634"/>
              <a:gd name="T10" fmla="*/ 545 w 634"/>
              <a:gd name="T11" fmla="*/ 162 h 634"/>
              <a:gd name="T12" fmla="*/ 516 w 634"/>
              <a:gd name="T13" fmla="*/ 133 h 634"/>
              <a:gd name="T14" fmla="*/ 383 w 634"/>
              <a:gd name="T15" fmla="*/ 59 h 634"/>
              <a:gd name="T16" fmla="*/ 236 w 634"/>
              <a:gd name="T17" fmla="*/ 294 h 634"/>
              <a:gd name="T18" fmla="*/ 251 w 634"/>
              <a:gd name="T19" fmla="*/ 192 h 634"/>
              <a:gd name="T20" fmla="*/ 383 w 634"/>
              <a:gd name="T21" fmla="*/ 192 h 634"/>
              <a:gd name="T22" fmla="*/ 236 w 634"/>
              <a:gd name="T23" fmla="*/ 294 h 634"/>
              <a:gd name="T24" fmla="*/ 398 w 634"/>
              <a:gd name="T25" fmla="*/ 339 h 634"/>
              <a:gd name="T26" fmla="*/ 324 w 634"/>
              <a:gd name="T27" fmla="*/ 442 h 634"/>
              <a:gd name="T28" fmla="*/ 236 w 634"/>
              <a:gd name="T29" fmla="*/ 339 h 634"/>
              <a:gd name="T30" fmla="*/ 295 w 634"/>
              <a:gd name="T31" fmla="*/ 44 h 634"/>
              <a:gd name="T32" fmla="*/ 324 w 634"/>
              <a:gd name="T33" fmla="*/ 44 h 634"/>
              <a:gd name="T34" fmla="*/ 383 w 634"/>
              <a:gd name="T35" fmla="*/ 162 h 634"/>
              <a:gd name="T36" fmla="*/ 265 w 634"/>
              <a:gd name="T37" fmla="*/ 162 h 634"/>
              <a:gd name="T38" fmla="*/ 251 w 634"/>
              <a:gd name="T39" fmla="*/ 59 h 634"/>
              <a:gd name="T40" fmla="*/ 221 w 634"/>
              <a:gd name="T41" fmla="*/ 147 h 634"/>
              <a:gd name="T42" fmla="*/ 251 w 634"/>
              <a:gd name="T43" fmla="*/ 59 h 634"/>
              <a:gd name="T44" fmla="*/ 89 w 634"/>
              <a:gd name="T45" fmla="*/ 162 h 634"/>
              <a:gd name="T46" fmla="*/ 207 w 634"/>
              <a:gd name="T47" fmla="*/ 294 h 634"/>
              <a:gd name="T48" fmla="*/ 89 w 634"/>
              <a:gd name="T49" fmla="*/ 162 h 634"/>
              <a:gd name="T50" fmla="*/ 89 w 634"/>
              <a:gd name="T51" fmla="*/ 471 h 634"/>
              <a:gd name="T52" fmla="*/ 207 w 634"/>
              <a:gd name="T53" fmla="*/ 339 h 634"/>
              <a:gd name="T54" fmla="*/ 89 w 634"/>
              <a:gd name="T55" fmla="*/ 471 h 634"/>
              <a:gd name="T56" fmla="*/ 118 w 634"/>
              <a:gd name="T57" fmla="*/ 501 h 634"/>
              <a:gd name="T58" fmla="*/ 251 w 634"/>
              <a:gd name="T59" fmla="*/ 589 h 634"/>
              <a:gd name="T60" fmla="*/ 339 w 634"/>
              <a:gd name="T61" fmla="*/ 589 h 634"/>
              <a:gd name="T62" fmla="*/ 324 w 634"/>
              <a:gd name="T63" fmla="*/ 589 h 634"/>
              <a:gd name="T64" fmla="*/ 265 w 634"/>
              <a:gd name="T65" fmla="*/ 471 h 634"/>
              <a:gd name="T66" fmla="*/ 383 w 634"/>
              <a:gd name="T67" fmla="*/ 471 h 634"/>
              <a:gd name="T68" fmla="*/ 383 w 634"/>
              <a:gd name="T69" fmla="*/ 589 h 634"/>
              <a:gd name="T70" fmla="*/ 412 w 634"/>
              <a:gd name="T71" fmla="*/ 486 h 634"/>
              <a:gd name="T72" fmla="*/ 383 w 634"/>
              <a:gd name="T73" fmla="*/ 589 h 634"/>
              <a:gd name="T74" fmla="*/ 545 w 634"/>
              <a:gd name="T75" fmla="*/ 471 h 634"/>
              <a:gd name="T76" fmla="*/ 442 w 634"/>
              <a:gd name="T77" fmla="*/ 339 h 634"/>
              <a:gd name="T78" fmla="*/ 545 w 634"/>
              <a:gd name="T79" fmla="*/ 471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34" h="634">
                <a:moveTo>
                  <a:pt x="324" y="0"/>
                </a:moveTo>
                <a:lnTo>
                  <a:pt x="324" y="0"/>
                </a:lnTo>
                <a:cubicBezTo>
                  <a:pt x="148" y="0"/>
                  <a:pt x="0" y="147"/>
                  <a:pt x="0" y="324"/>
                </a:cubicBezTo>
                <a:cubicBezTo>
                  <a:pt x="0" y="486"/>
                  <a:pt x="148" y="633"/>
                  <a:pt x="324" y="633"/>
                </a:cubicBezTo>
                <a:cubicBezTo>
                  <a:pt x="486" y="633"/>
                  <a:pt x="633" y="486"/>
                  <a:pt x="633" y="324"/>
                </a:cubicBezTo>
                <a:cubicBezTo>
                  <a:pt x="633" y="147"/>
                  <a:pt x="486" y="0"/>
                  <a:pt x="324" y="0"/>
                </a:cubicBezTo>
                <a:close/>
                <a:moveTo>
                  <a:pt x="545" y="162"/>
                </a:moveTo>
                <a:lnTo>
                  <a:pt x="545" y="162"/>
                </a:lnTo>
                <a:cubicBezTo>
                  <a:pt x="574" y="206"/>
                  <a:pt x="589" y="251"/>
                  <a:pt x="589" y="294"/>
                </a:cubicBezTo>
                <a:cubicBezTo>
                  <a:pt x="442" y="294"/>
                  <a:pt x="442" y="294"/>
                  <a:pt x="442" y="294"/>
                </a:cubicBezTo>
                <a:cubicBezTo>
                  <a:pt x="442" y="265"/>
                  <a:pt x="427" y="221"/>
                  <a:pt x="427" y="192"/>
                </a:cubicBezTo>
                <a:cubicBezTo>
                  <a:pt x="471" y="192"/>
                  <a:pt x="516" y="177"/>
                  <a:pt x="545" y="162"/>
                </a:cubicBezTo>
                <a:close/>
                <a:moveTo>
                  <a:pt x="516" y="133"/>
                </a:moveTo>
                <a:lnTo>
                  <a:pt x="516" y="133"/>
                </a:lnTo>
                <a:cubicBezTo>
                  <a:pt x="486" y="147"/>
                  <a:pt x="457" y="147"/>
                  <a:pt x="412" y="147"/>
                </a:cubicBezTo>
                <a:cubicBezTo>
                  <a:pt x="412" y="118"/>
                  <a:pt x="398" y="89"/>
                  <a:pt x="383" y="59"/>
                </a:cubicBezTo>
                <a:cubicBezTo>
                  <a:pt x="442" y="59"/>
                  <a:pt x="486" y="89"/>
                  <a:pt x="516" y="133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36" y="265"/>
                  <a:pt x="251" y="236"/>
                  <a:pt x="251" y="192"/>
                </a:cubicBezTo>
                <a:cubicBezTo>
                  <a:pt x="280" y="206"/>
                  <a:pt x="295" y="206"/>
                  <a:pt x="324" y="206"/>
                </a:cubicBezTo>
                <a:cubicBezTo>
                  <a:pt x="339" y="206"/>
                  <a:pt x="369" y="206"/>
                  <a:pt x="383" y="192"/>
                </a:cubicBezTo>
                <a:cubicBezTo>
                  <a:pt x="398" y="236"/>
                  <a:pt x="398" y="265"/>
                  <a:pt x="398" y="294"/>
                </a:cubicBezTo>
                <a:lnTo>
                  <a:pt x="236" y="294"/>
                </a:lnTo>
                <a:close/>
                <a:moveTo>
                  <a:pt x="398" y="339"/>
                </a:moveTo>
                <a:lnTo>
                  <a:pt x="398" y="339"/>
                </a:lnTo>
                <a:cubicBezTo>
                  <a:pt x="398" y="368"/>
                  <a:pt x="398" y="412"/>
                  <a:pt x="383" y="442"/>
                </a:cubicBezTo>
                <a:cubicBezTo>
                  <a:pt x="369" y="442"/>
                  <a:pt x="339" y="442"/>
                  <a:pt x="324" y="442"/>
                </a:cubicBezTo>
                <a:cubicBezTo>
                  <a:pt x="295" y="442"/>
                  <a:pt x="280" y="442"/>
                  <a:pt x="251" y="442"/>
                </a:cubicBezTo>
                <a:cubicBezTo>
                  <a:pt x="251" y="412"/>
                  <a:pt x="236" y="368"/>
                  <a:pt x="236" y="339"/>
                </a:cubicBezTo>
                <a:lnTo>
                  <a:pt x="398" y="339"/>
                </a:lnTo>
                <a:close/>
                <a:moveTo>
                  <a:pt x="295" y="44"/>
                </a:moveTo>
                <a:lnTo>
                  <a:pt x="295" y="44"/>
                </a:lnTo>
                <a:cubicBezTo>
                  <a:pt x="310" y="44"/>
                  <a:pt x="310" y="44"/>
                  <a:pt x="324" y="44"/>
                </a:cubicBezTo>
                <a:lnTo>
                  <a:pt x="339" y="44"/>
                </a:lnTo>
                <a:cubicBezTo>
                  <a:pt x="354" y="74"/>
                  <a:pt x="369" y="118"/>
                  <a:pt x="383" y="162"/>
                </a:cubicBezTo>
                <a:cubicBezTo>
                  <a:pt x="354" y="162"/>
                  <a:pt x="339" y="162"/>
                  <a:pt x="324" y="162"/>
                </a:cubicBezTo>
                <a:cubicBezTo>
                  <a:pt x="295" y="162"/>
                  <a:pt x="280" y="162"/>
                  <a:pt x="265" y="162"/>
                </a:cubicBezTo>
                <a:cubicBezTo>
                  <a:pt x="265" y="118"/>
                  <a:pt x="280" y="74"/>
                  <a:pt x="295" y="44"/>
                </a:cubicBezTo>
                <a:close/>
                <a:moveTo>
                  <a:pt x="251" y="59"/>
                </a:moveTo>
                <a:lnTo>
                  <a:pt x="251" y="59"/>
                </a:lnTo>
                <a:cubicBezTo>
                  <a:pt x="236" y="89"/>
                  <a:pt x="221" y="118"/>
                  <a:pt x="221" y="147"/>
                </a:cubicBezTo>
                <a:cubicBezTo>
                  <a:pt x="192" y="147"/>
                  <a:pt x="148" y="147"/>
                  <a:pt x="118" y="133"/>
                </a:cubicBezTo>
                <a:cubicBezTo>
                  <a:pt x="148" y="89"/>
                  <a:pt x="207" y="59"/>
                  <a:pt x="251" y="59"/>
                </a:cubicBezTo>
                <a:close/>
                <a:moveTo>
                  <a:pt x="89" y="162"/>
                </a:moveTo>
                <a:lnTo>
                  <a:pt x="89" y="162"/>
                </a:lnTo>
                <a:cubicBezTo>
                  <a:pt x="133" y="177"/>
                  <a:pt x="177" y="192"/>
                  <a:pt x="207" y="192"/>
                </a:cubicBezTo>
                <a:cubicBezTo>
                  <a:pt x="207" y="221"/>
                  <a:pt x="207" y="265"/>
                  <a:pt x="207" y="294"/>
                </a:cubicBezTo>
                <a:cubicBezTo>
                  <a:pt x="44" y="294"/>
                  <a:pt x="44" y="294"/>
                  <a:pt x="44" y="294"/>
                </a:cubicBezTo>
                <a:cubicBezTo>
                  <a:pt x="44" y="251"/>
                  <a:pt x="59" y="206"/>
                  <a:pt x="89" y="162"/>
                </a:cubicBezTo>
                <a:close/>
                <a:moveTo>
                  <a:pt x="89" y="471"/>
                </a:moveTo>
                <a:lnTo>
                  <a:pt x="89" y="471"/>
                </a:lnTo>
                <a:cubicBezTo>
                  <a:pt x="59" y="427"/>
                  <a:pt x="44" y="383"/>
                  <a:pt x="44" y="339"/>
                </a:cubicBezTo>
                <a:cubicBezTo>
                  <a:pt x="207" y="339"/>
                  <a:pt x="207" y="339"/>
                  <a:pt x="207" y="339"/>
                </a:cubicBezTo>
                <a:cubicBezTo>
                  <a:pt x="207" y="368"/>
                  <a:pt x="207" y="412"/>
                  <a:pt x="207" y="442"/>
                </a:cubicBezTo>
                <a:cubicBezTo>
                  <a:pt x="177" y="457"/>
                  <a:pt x="133" y="457"/>
                  <a:pt x="89" y="471"/>
                </a:cubicBezTo>
                <a:close/>
                <a:moveTo>
                  <a:pt x="118" y="501"/>
                </a:moveTo>
                <a:lnTo>
                  <a:pt x="118" y="501"/>
                </a:lnTo>
                <a:cubicBezTo>
                  <a:pt x="148" y="501"/>
                  <a:pt x="192" y="486"/>
                  <a:pt x="221" y="486"/>
                </a:cubicBezTo>
                <a:cubicBezTo>
                  <a:pt x="221" y="515"/>
                  <a:pt x="236" y="560"/>
                  <a:pt x="251" y="589"/>
                </a:cubicBezTo>
                <a:cubicBezTo>
                  <a:pt x="207" y="574"/>
                  <a:pt x="148" y="545"/>
                  <a:pt x="118" y="501"/>
                </a:cubicBezTo>
                <a:close/>
                <a:moveTo>
                  <a:pt x="339" y="589"/>
                </a:moveTo>
                <a:lnTo>
                  <a:pt x="339" y="589"/>
                </a:lnTo>
                <a:lnTo>
                  <a:pt x="324" y="589"/>
                </a:lnTo>
                <a:cubicBezTo>
                  <a:pt x="310" y="589"/>
                  <a:pt x="310" y="589"/>
                  <a:pt x="295" y="589"/>
                </a:cubicBezTo>
                <a:cubicBezTo>
                  <a:pt x="280" y="560"/>
                  <a:pt x="265" y="515"/>
                  <a:pt x="265" y="471"/>
                </a:cubicBezTo>
                <a:cubicBezTo>
                  <a:pt x="280" y="471"/>
                  <a:pt x="295" y="471"/>
                  <a:pt x="324" y="471"/>
                </a:cubicBezTo>
                <a:cubicBezTo>
                  <a:pt x="339" y="471"/>
                  <a:pt x="354" y="471"/>
                  <a:pt x="383" y="471"/>
                </a:cubicBezTo>
                <a:cubicBezTo>
                  <a:pt x="369" y="515"/>
                  <a:pt x="354" y="560"/>
                  <a:pt x="339" y="589"/>
                </a:cubicBezTo>
                <a:close/>
                <a:moveTo>
                  <a:pt x="383" y="589"/>
                </a:moveTo>
                <a:lnTo>
                  <a:pt x="383" y="589"/>
                </a:lnTo>
                <a:cubicBezTo>
                  <a:pt x="398" y="560"/>
                  <a:pt x="412" y="515"/>
                  <a:pt x="412" y="486"/>
                </a:cubicBezTo>
                <a:cubicBezTo>
                  <a:pt x="457" y="486"/>
                  <a:pt x="486" y="501"/>
                  <a:pt x="516" y="501"/>
                </a:cubicBezTo>
                <a:cubicBezTo>
                  <a:pt x="486" y="545"/>
                  <a:pt x="442" y="574"/>
                  <a:pt x="383" y="589"/>
                </a:cubicBezTo>
                <a:close/>
                <a:moveTo>
                  <a:pt x="545" y="471"/>
                </a:moveTo>
                <a:lnTo>
                  <a:pt x="545" y="471"/>
                </a:lnTo>
                <a:cubicBezTo>
                  <a:pt x="516" y="457"/>
                  <a:pt x="471" y="457"/>
                  <a:pt x="427" y="442"/>
                </a:cubicBezTo>
                <a:cubicBezTo>
                  <a:pt x="427" y="412"/>
                  <a:pt x="442" y="368"/>
                  <a:pt x="442" y="339"/>
                </a:cubicBezTo>
                <a:cubicBezTo>
                  <a:pt x="589" y="339"/>
                  <a:pt x="589" y="339"/>
                  <a:pt x="589" y="339"/>
                </a:cubicBezTo>
                <a:cubicBezTo>
                  <a:pt x="589" y="383"/>
                  <a:pt x="574" y="427"/>
                  <a:pt x="545" y="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9" name="Freeform 204"/>
          <p:cNvSpPr>
            <a:spLocks noChangeArrowheads="1"/>
          </p:cNvSpPr>
          <p:nvPr/>
        </p:nvSpPr>
        <p:spPr bwMode="auto">
          <a:xfrm>
            <a:off x="19908455" y="3427740"/>
            <a:ext cx="1013607" cy="1013607"/>
          </a:xfrm>
          <a:custGeom>
            <a:avLst/>
            <a:gdLst>
              <a:gd name="T0" fmla="*/ 309 w 634"/>
              <a:gd name="T1" fmla="*/ 398 h 634"/>
              <a:gd name="T2" fmla="*/ 309 w 634"/>
              <a:gd name="T3" fmla="*/ 398 h 634"/>
              <a:gd name="T4" fmla="*/ 338 w 634"/>
              <a:gd name="T5" fmla="*/ 368 h 634"/>
              <a:gd name="T6" fmla="*/ 338 w 634"/>
              <a:gd name="T7" fmla="*/ 132 h 634"/>
              <a:gd name="T8" fmla="*/ 309 w 634"/>
              <a:gd name="T9" fmla="*/ 118 h 634"/>
              <a:gd name="T10" fmla="*/ 294 w 634"/>
              <a:gd name="T11" fmla="*/ 132 h 634"/>
              <a:gd name="T12" fmla="*/ 294 w 634"/>
              <a:gd name="T13" fmla="*/ 368 h 634"/>
              <a:gd name="T14" fmla="*/ 309 w 634"/>
              <a:gd name="T15" fmla="*/ 398 h 634"/>
              <a:gd name="T16" fmla="*/ 426 w 634"/>
              <a:gd name="T17" fmla="*/ 398 h 634"/>
              <a:gd name="T18" fmla="*/ 426 w 634"/>
              <a:gd name="T19" fmla="*/ 398 h 634"/>
              <a:gd name="T20" fmla="*/ 456 w 634"/>
              <a:gd name="T21" fmla="*/ 368 h 634"/>
              <a:gd name="T22" fmla="*/ 456 w 634"/>
              <a:gd name="T23" fmla="*/ 191 h 634"/>
              <a:gd name="T24" fmla="*/ 426 w 634"/>
              <a:gd name="T25" fmla="*/ 177 h 634"/>
              <a:gd name="T26" fmla="*/ 412 w 634"/>
              <a:gd name="T27" fmla="*/ 191 h 634"/>
              <a:gd name="T28" fmla="*/ 412 w 634"/>
              <a:gd name="T29" fmla="*/ 368 h 634"/>
              <a:gd name="T30" fmla="*/ 426 w 634"/>
              <a:gd name="T31" fmla="*/ 398 h 634"/>
              <a:gd name="T32" fmla="*/ 191 w 634"/>
              <a:gd name="T33" fmla="*/ 398 h 634"/>
              <a:gd name="T34" fmla="*/ 191 w 634"/>
              <a:gd name="T35" fmla="*/ 398 h 634"/>
              <a:gd name="T36" fmla="*/ 221 w 634"/>
              <a:gd name="T37" fmla="*/ 368 h 634"/>
              <a:gd name="T38" fmla="*/ 221 w 634"/>
              <a:gd name="T39" fmla="*/ 294 h 634"/>
              <a:gd name="T40" fmla="*/ 191 w 634"/>
              <a:gd name="T41" fmla="*/ 280 h 634"/>
              <a:gd name="T42" fmla="*/ 176 w 634"/>
              <a:gd name="T43" fmla="*/ 294 h 634"/>
              <a:gd name="T44" fmla="*/ 176 w 634"/>
              <a:gd name="T45" fmla="*/ 368 h 634"/>
              <a:gd name="T46" fmla="*/ 191 w 634"/>
              <a:gd name="T47" fmla="*/ 398 h 634"/>
              <a:gd name="T48" fmla="*/ 0 w 634"/>
              <a:gd name="T49" fmla="*/ 0 h 634"/>
              <a:gd name="T50" fmla="*/ 0 w 634"/>
              <a:gd name="T51" fmla="*/ 0 h 634"/>
              <a:gd name="T52" fmla="*/ 0 w 634"/>
              <a:gd name="T53" fmla="*/ 44 h 634"/>
              <a:gd name="T54" fmla="*/ 44 w 634"/>
              <a:gd name="T55" fmla="*/ 44 h 634"/>
              <a:gd name="T56" fmla="*/ 44 w 634"/>
              <a:gd name="T57" fmla="*/ 412 h 634"/>
              <a:gd name="T58" fmla="*/ 117 w 634"/>
              <a:gd name="T59" fmla="*/ 486 h 634"/>
              <a:gd name="T60" fmla="*/ 235 w 634"/>
              <a:gd name="T61" fmla="*/ 486 h 634"/>
              <a:gd name="T62" fmla="*/ 162 w 634"/>
              <a:gd name="T63" fmla="*/ 633 h 634"/>
              <a:gd name="T64" fmla="*/ 221 w 634"/>
              <a:gd name="T65" fmla="*/ 633 h 634"/>
              <a:gd name="T66" fmla="*/ 294 w 634"/>
              <a:gd name="T67" fmla="*/ 486 h 634"/>
              <a:gd name="T68" fmla="*/ 338 w 634"/>
              <a:gd name="T69" fmla="*/ 486 h 634"/>
              <a:gd name="T70" fmla="*/ 412 w 634"/>
              <a:gd name="T71" fmla="*/ 633 h 634"/>
              <a:gd name="T72" fmla="*/ 471 w 634"/>
              <a:gd name="T73" fmla="*/ 633 h 634"/>
              <a:gd name="T74" fmla="*/ 397 w 634"/>
              <a:gd name="T75" fmla="*/ 486 h 634"/>
              <a:gd name="T76" fmla="*/ 515 w 634"/>
              <a:gd name="T77" fmla="*/ 486 h 634"/>
              <a:gd name="T78" fmla="*/ 588 w 634"/>
              <a:gd name="T79" fmla="*/ 412 h 634"/>
              <a:gd name="T80" fmla="*/ 588 w 634"/>
              <a:gd name="T81" fmla="*/ 44 h 634"/>
              <a:gd name="T82" fmla="*/ 633 w 634"/>
              <a:gd name="T83" fmla="*/ 44 h 634"/>
              <a:gd name="T84" fmla="*/ 633 w 634"/>
              <a:gd name="T85" fmla="*/ 0 h 634"/>
              <a:gd name="T86" fmla="*/ 0 w 634"/>
              <a:gd name="T87" fmla="*/ 0 h 634"/>
              <a:gd name="T88" fmla="*/ 544 w 634"/>
              <a:gd name="T89" fmla="*/ 412 h 634"/>
              <a:gd name="T90" fmla="*/ 544 w 634"/>
              <a:gd name="T91" fmla="*/ 412 h 634"/>
              <a:gd name="T92" fmla="*/ 515 w 634"/>
              <a:gd name="T93" fmla="*/ 456 h 634"/>
              <a:gd name="T94" fmla="*/ 117 w 634"/>
              <a:gd name="T95" fmla="*/ 456 h 634"/>
              <a:gd name="T96" fmla="*/ 73 w 634"/>
              <a:gd name="T97" fmla="*/ 412 h 634"/>
              <a:gd name="T98" fmla="*/ 73 w 634"/>
              <a:gd name="T99" fmla="*/ 44 h 634"/>
              <a:gd name="T100" fmla="*/ 544 w 634"/>
              <a:gd name="T101" fmla="*/ 44 h 634"/>
              <a:gd name="T102" fmla="*/ 544 w 634"/>
              <a:gd name="T103" fmla="*/ 412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34" h="634">
                <a:moveTo>
                  <a:pt x="309" y="398"/>
                </a:moveTo>
                <a:lnTo>
                  <a:pt x="309" y="398"/>
                </a:lnTo>
                <a:cubicBezTo>
                  <a:pt x="324" y="398"/>
                  <a:pt x="338" y="383"/>
                  <a:pt x="338" y="368"/>
                </a:cubicBezTo>
                <a:cubicBezTo>
                  <a:pt x="338" y="132"/>
                  <a:pt x="338" y="132"/>
                  <a:pt x="338" y="132"/>
                </a:cubicBezTo>
                <a:cubicBezTo>
                  <a:pt x="338" y="132"/>
                  <a:pt x="324" y="118"/>
                  <a:pt x="309" y="118"/>
                </a:cubicBezTo>
                <a:lnTo>
                  <a:pt x="294" y="132"/>
                </a:lnTo>
                <a:cubicBezTo>
                  <a:pt x="294" y="368"/>
                  <a:pt x="294" y="368"/>
                  <a:pt x="294" y="368"/>
                </a:cubicBezTo>
                <a:cubicBezTo>
                  <a:pt x="294" y="383"/>
                  <a:pt x="309" y="398"/>
                  <a:pt x="309" y="398"/>
                </a:cubicBezTo>
                <a:close/>
                <a:moveTo>
                  <a:pt x="426" y="398"/>
                </a:moveTo>
                <a:lnTo>
                  <a:pt x="426" y="398"/>
                </a:lnTo>
                <a:cubicBezTo>
                  <a:pt x="442" y="398"/>
                  <a:pt x="456" y="383"/>
                  <a:pt x="456" y="368"/>
                </a:cubicBezTo>
                <a:cubicBezTo>
                  <a:pt x="456" y="191"/>
                  <a:pt x="456" y="191"/>
                  <a:pt x="456" y="191"/>
                </a:cubicBezTo>
                <a:cubicBezTo>
                  <a:pt x="456" y="191"/>
                  <a:pt x="442" y="177"/>
                  <a:pt x="426" y="177"/>
                </a:cubicBezTo>
                <a:lnTo>
                  <a:pt x="412" y="191"/>
                </a:lnTo>
                <a:cubicBezTo>
                  <a:pt x="412" y="368"/>
                  <a:pt x="412" y="368"/>
                  <a:pt x="412" y="368"/>
                </a:cubicBezTo>
                <a:cubicBezTo>
                  <a:pt x="412" y="383"/>
                  <a:pt x="426" y="398"/>
                  <a:pt x="426" y="398"/>
                </a:cubicBezTo>
                <a:close/>
                <a:moveTo>
                  <a:pt x="191" y="398"/>
                </a:moveTo>
                <a:lnTo>
                  <a:pt x="191" y="398"/>
                </a:lnTo>
                <a:cubicBezTo>
                  <a:pt x="206" y="398"/>
                  <a:pt x="221" y="383"/>
                  <a:pt x="221" y="368"/>
                </a:cubicBezTo>
                <a:cubicBezTo>
                  <a:pt x="221" y="294"/>
                  <a:pt x="221" y="294"/>
                  <a:pt x="221" y="294"/>
                </a:cubicBezTo>
                <a:cubicBezTo>
                  <a:pt x="221" y="280"/>
                  <a:pt x="206" y="280"/>
                  <a:pt x="191" y="280"/>
                </a:cubicBezTo>
                <a:cubicBezTo>
                  <a:pt x="191" y="280"/>
                  <a:pt x="176" y="280"/>
                  <a:pt x="176" y="294"/>
                </a:cubicBezTo>
                <a:cubicBezTo>
                  <a:pt x="176" y="368"/>
                  <a:pt x="176" y="368"/>
                  <a:pt x="176" y="368"/>
                </a:cubicBezTo>
                <a:cubicBezTo>
                  <a:pt x="176" y="383"/>
                  <a:pt x="191" y="398"/>
                  <a:pt x="191" y="398"/>
                </a:cubicBezTo>
                <a:close/>
                <a:moveTo>
                  <a:pt x="0" y="0"/>
                </a:moveTo>
                <a:lnTo>
                  <a:pt x="0" y="0"/>
                </a:lnTo>
                <a:cubicBezTo>
                  <a:pt x="0" y="44"/>
                  <a:pt x="0" y="44"/>
                  <a:pt x="0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73"/>
                  <a:pt x="44" y="412"/>
                  <a:pt x="44" y="412"/>
                </a:cubicBezTo>
                <a:cubicBezTo>
                  <a:pt x="44" y="456"/>
                  <a:pt x="73" y="486"/>
                  <a:pt x="117" y="486"/>
                </a:cubicBezTo>
                <a:cubicBezTo>
                  <a:pt x="235" y="486"/>
                  <a:pt x="235" y="486"/>
                  <a:pt x="235" y="486"/>
                </a:cubicBezTo>
                <a:cubicBezTo>
                  <a:pt x="162" y="633"/>
                  <a:pt x="162" y="633"/>
                  <a:pt x="162" y="633"/>
                </a:cubicBezTo>
                <a:cubicBezTo>
                  <a:pt x="221" y="633"/>
                  <a:pt x="221" y="633"/>
                  <a:pt x="221" y="633"/>
                </a:cubicBezTo>
                <a:cubicBezTo>
                  <a:pt x="294" y="486"/>
                  <a:pt x="294" y="486"/>
                  <a:pt x="294" y="486"/>
                </a:cubicBezTo>
                <a:cubicBezTo>
                  <a:pt x="338" y="486"/>
                  <a:pt x="338" y="486"/>
                  <a:pt x="338" y="486"/>
                </a:cubicBezTo>
                <a:cubicBezTo>
                  <a:pt x="412" y="633"/>
                  <a:pt x="412" y="633"/>
                  <a:pt x="412" y="633"/>
                </a:cubicBezTo>
                <a:cubicBezTo>
                  <a:pt x="471" y="633"/>
                  <a:pt x="471" y="633"/>
                  <a:pt x="471" y="633"/>
                </a:cubicBezTo>
                <a:cubicBezTo>
                  <a:pt x="397" y="486"/>
                  <a:pt x="397" y="486"/>
                  <a:pt x="397" y="486"/>
                </a:cubicBezTo>
                <a:cubicBezTo>
                  <a:pt x="515" y="486"/>
                  <a:pt x="515" y="486"/>
                  <a:pt x="515" y="486"/>
                </a:cubicBezTo>
                <a:cubicBezTo>
                  <a:pt x="559" y="486"/>
                  <a:pt x="588" y="456"/>
                  <a:pt x="588" y="412"/>
                </a:cubicBezTo>
                <a:cubicBezTo>
                  <a:pt x="588" y="412"/>
                  <a:pt x="588" y="73"/>
                  <a:pt x="588" y="44"/>
                </a:cubicBezTo>
                <a:cubicBezTo>
                  <a:pt x="633" y="44"/>
                  <a:pt x="633" y="44"/>
                  <a:pt x="633" y="44"/>
                </a:cubicBezTo>
                <a:cubicBezTo>
                  <a:pt x="633" y="0"/>
                  <a:pt x="633" y="0"/>
                  <a:pt x="633" y="0"/>
                </a:cubicBezTo>
                <a:lnTo>
                  <a:pt x="0" y="0"/>
                </a:lnTo>
                <a:close/>
                <a:moveTo>
                  <a:pt x="544" y="412"/>
                </a:moveTo>
                <a:lnTo>
                  <a:pt x="544" y="412"/>
                </a:lnTo>
                <a:cubicBezTo>
                  <a:pt x="544" y="442"/>
                  <a:pt x="530" y="456"/>
                  <a:pt x="515" y="456"/>
                </a:cubicBezTo>
                <a:cubicBezTo>
                  <a:pt x="117" y="456"/>
                  <a:pt x="117" y="456"/>
                  <a:pt x="117" y="456"/>
                </a:cubicBezTo>
                <a:cubicBezTo>
                  <a:pt x="88" y="456"/>
                  <a:pt x="73" y="442"/>
                  <a:pt x="73" y="412"/>
                </a:cubicBezTo>
                <a:cubicBezTo>
                  <a:pt x="73" y="412"/>
                  <a:pt x="73" y="59"/>
                  <a:pt x="73" y="44"/>
                </a:cubicBezTo>
                <a:cubicBezTo>
                  <a:pt x="544" y="44"/>
                  <a:pt x="544" y="44"/>
                  <a:pt x="544" y="44"/>
                </a:cubicBezTo>
                <a:cubicBezTo>
                  <a:pt x="544" y="73"/>
                  <a:pt x="544" y="412"/>
                  <a:pt x="544" y="4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lIns="91431" tIns="45716" rIns="91431" bIns="4571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786537" y="147397"/>
            <a:ext cx="20714892" cy="1132818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46" name="Group 4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25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15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" name="Rectangle 93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" name="Rectangle 94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" name="Rectangle 95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</p:grpSp>
      <p:cxnSp>
        <p:nvCxnSpPr>
          <p:cNvPr id="358" name="Straight Connector 357"/>
          <p:cNvCxnSpPr/>
          <p:nvPr/>
        </p:nvCxnSpPr>
        <p:spPr>
          <a:xfrm rot="5400000">
            <a:off x="12234957" y="1377820"/>
            <a:ext cx="0" cy="1313401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9" name="TextBox 358"/>
          <p:cNvSpPr txBox="1"/>
          <p:nvPr/>
        </p:nvSpPr>
        <p:spPr>
          <a:xfrm>
            <a:off x="10483927" y="673624"/>
            <a:ext cx="3403496" cy="1144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cs typeface="Lato Light"/>
              </a:rPr>
              <a:t>Technologies </a:t>
            </a:r>
            <a:endParaRPr lang="en-US" sz="2800" dirty="0" smtClean="0">
              <a:cs typeface="Lato Light"/>
            </a:endParaRPr>
          </a:p>
          <a:p>
            <a:pPr algn="ctr">
              <a:lnSpc>
                <a:spcPct val="90000"/>
              </a:lnSpc>
            </a:pPr>
            <a:r>
              <a:rPr lang="en-US" sz="4800" dirty="0">
                <a:solidFill>
                  <a:schemeClr val="accent1"/>
                </a:solidFill>
                <a:cs typeface="Lato Light"/>
              </a:rPr>
              <a:t>Swagger </a:t>
            </a:r>
            <a:r>
              <a:rPr lang="en-US" sz="4800" dirty="0" smtClean="0">
                <a:solidFill>
                  <a:srgbClr val="0E80C9"/>
                </a:solidFill>
                <a:cs typeface="Lato Light"/>
              </a:rPr>
              <a:t>UI</a:t>
            </a:r>
            <a:endParaRPr lang="en-US" sz="48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360" name="Rectangle 359"/>
          <p:cNvSpPr/>
          <p:nvPr/>
        </p:nvSpPr>
        <p:spPr>
          <a:xfrm>
            <a:off x="6152431" y="11638154"/>
            <a:ext cx="13055369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dirty="0" smtClean="0">
                <a:solidFill>
                  <a:srgbClr val="92D050"/>
                </a:solidFill>
                <a:cs typeface="Lato Light"/>
              </a:rPr>
              <a:t>Automatically generated </a:t>
            </a:r>
            <a:r>
              <a:rPr lang="en-US" dirty="0" smtClean="0">
                <a:cs typeface="Lato Light"/>
              </a:rPr>
              <a:t>from your API Specification</a:t>
            </a:r>
            <a:endParaRPr lang="en-US" dirty="0">
              <a:solidFill>
                <a:srgbClr val="FFC000"/>
              </a:solidFill>
              <a:latin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9461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16414392" y="3015569"/>
            <a:ext cx="5595291" cy="1477285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r>
              <a:rPr lang="en-US" sz="4000" b="1" dirty="0">
                <a:cs typeface="Lato Light"/>
              </a:rPr>
              <a:t>Validate</a:t>
            </a:r>
            <a:r>
              <a:rPr lang="en-US" sz="4000" dirty="0">
                <a:cs typeface="Lato Light"/>
              </a:rPr>
              <a:t> Functionality </a:t>
            </a:r>
            <a:endParaRPr lang="en-US" sz="4000" dirty="0" smtClean="0">
              <a:cs typeface="Lato Light"/>
            </a:endParaRPr>
          </a:p>
          <a:p>
            <a:r>
              <a:rPr lang="en-US" sz="4000" dirty="0" smtClean="0">
                <a:cs typeface="Lato Light"/>
              </a:rPr>
              <a:t>During </a:t>
            </a:r>
            <a:r>
              <a:rPr lang="en-US" sz="4000" dirty="0">
                <a:cs typeface="Lato Light"/>
              </a:rPr>
              <a:t>Development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6293795" y="6322268"/>
            <a:ext cx="6106650" cy="861732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r>
              <a:rPr lang="en-US" sz="4000" b="1" dirty="0">
                <a:cs typeface="Lato Light"/>
              </a:rPr>
              <a:t>Explore</a:t>
            </a:r>
            <a:r>
              <a:rPr lang="en-US" sz="4000" dirty="0">
                <a:cs typeface="Lato Light"/>
              </a:rPr>
              <a:t> API Capabilities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6384107" y="8983471"/>
            <a:ext cx="6181542" cy="1477285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r>
              <a:rPr lang="en-US" sz="4000" b="1" dirty="0">
                <a:cs typeface="Lato Light"/>
              </a:rPr>
              <a:t>Automating</a:t>
            </a:r>
            <a:r>
              <a:rPr lang="en-US" sz="4000" dirty="0">
                <a:cs typeface="Lato Light"/>
              </a:rPr>
              <a:t> API Testing </a:t>
            </a:r>
            <a:endParaRPr lang="en-US" sz="4000" dirty="0" smtClean="0">
              <a:cs typeface="Lato Light"/>
            </a:endParaRPr>
          </a:p>
          <a:p>
            <a:r>
              <a:rPr lang="en-US" sz="4000" dirty="0" smtClean="0">
                <a:cs typeface="Lato Light"/>
              </a:rPr>
              <a:t>In </a:t>
            </a:r>
            <a:r>
              <a:rPr lang="en-US" sz="4000" dirty="0" err="1">
                <a:cs typeface="Lato Light"/>
              </a:rPr>
              <a:t>SoapUI</a:t>
            </a:r>
            <a:endParaRPr lang="en-US" sz="4000" dirty="0">
              <a:cs typeface="Lato Ligh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54232" y="147397"/>
            <a:ext cx="23994241" cy="1132818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3" name="Group 32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26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3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4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5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6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7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8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9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0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1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2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3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4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5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6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7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8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9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0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1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2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3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4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5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6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7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8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9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0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1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2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3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4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5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6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7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8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9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0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1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2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3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4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5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6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7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8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9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0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1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2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3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4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1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2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3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4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5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6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7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8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9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0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1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2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167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8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9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0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1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2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3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4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5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6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7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8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9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0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1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2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3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4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5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6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7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8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9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0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1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2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3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4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5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6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7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8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9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0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1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2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3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4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5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6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7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8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9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0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1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2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3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4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5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6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7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8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9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0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1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2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3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4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5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6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7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8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9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0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1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2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3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4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5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6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7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8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9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0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1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2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3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4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5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6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7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8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9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0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1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2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3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4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5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6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7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8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9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0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1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2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3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4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5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6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7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8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6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4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6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7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8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9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0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1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2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3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4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5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6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7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8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9" name="Rectangle 108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0" name="Rectangle 109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1" name="Rectangle 110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2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3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4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5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6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7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8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9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0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1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2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3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4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5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6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7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8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9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6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7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8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9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0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1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2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3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4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5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6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</p:grpSp>
      <p:cxnSp>
        <p:nvCxnSpPr>
          <p:cNvPr id="373" name="Straight Connector 372"/>
          <p:cNvCxnSpPr/>
          <p:nvPr/>
        </p:nvCxnSpPr>
        <p:spPr>
          <a:xfrm rot="5400000">
            <a:off x="12234957" y="1377820"/>
            <a:ext cx="0" cy="1313401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4" name="TextBox 373"/>
          <p:cNvSpPr txBox="1"/>
          <p:nvPr/>
        </p:nvSpPr>
        <p:spPr>
          <a:xfrm>
            <a:off x="9523727" y="673624"/>
            <a:ext cx="5323894" cy="1144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cs typeface="Lato Light"/>
              </a:rPr>
              <a:t>Technologies </a:t>
            </a:r>
            <a:endParaRPr lang="en-US" sz="2800" dirty="0" smtClean="0">
              <a:cs typeface="Lato Light"/>
            </a:endParaRPr>
          </a:p>
          <a:p>
            <a:pPr algn="ctr">
              <a:lnSpc>
                <a:spcPct val="90000"/>
              </a:lnSpc>
            </a:pPr>
            <a:r>
              <a:rPr lang="en-US" sz="4800" dirty="0">
                <a:solidFill>
                  <a:schemeClr val="accent1"/>
                </a:solidFill>
                <a:cs typeface="Lato Light"/>
              </a:rPr>
              <a:t>Swagger </a:t>
            </a:r>
            <a:r>
              <a:rPr lang="en-US" sz="4800" dirty="0">
                <a:solidFill>
                  <a:srgbClr val="0E80C9"/>
                </a:solidFill>
                <a:cs typeface="Lato Light"/>
              </a:rPr>
              <a:t>Inspector</a:t>
            </a:r>
            <a:endParaRPr lang="en-US" sz="48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pic>
        <p:nvPicPr>
          <p:cNvPr id="375" name="Picture 37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045" y="2836598"/>
            <a:ext cx="11597653" cy="7916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7953857" y="11352960"/>
            <a:ext cx="93914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92D050"/>
                </a:solidFill>
                <a:cs typeface="Lato Light"/>
              </a:rPr>
              <a:t>Test</a:t>
            </a:r>
            <a:r>
              <a:rPr lang="en-US" sz="4800" b="1" dirty="0" smtClean="0"/>
              <a:t> </a:t>
            </a:r>
            <a:r>
              <a:rPr lang="en-US" sz="4800" dirty="0" smtClean="0"/>
              <a:t>without </a:t>
            </a:r>
            <a:r>
              <a:rPr lang="en-US" sz="4800" dirty="0"/>
              <a:t>testing your patience</a:t>
            </a:r>
          </a:p>
        </p:txBody>
      </p:sp>
      <p:sp>
        <p:nvSpPr>
          <p:cNvPr id="378" name="Rectangle 377"/>
          <p:cNvSpPr/>
          <p:nvPr/>
        </p:nvSpPr>
        <p:spPr>
          <a:xfrm>
            <a:off x="15133621" y="3147440"/>
            <a:ext cx="1138497" cy="12135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1</a:t>
            </a:r>
            <a:endParaRPr lang="en-US" sz="4800" b="1" dirty="0"/>
          </a:p>
        </p:txBody>
      </p:sp>
      <p:sp>
        <p:nvSpPr>
          <p:cNvPr id="379" name="Rectangle 378"/>
          <p:cNvSpPr/>
          <p:nvPr/>
        </p:nvSpPr>
        <p:spPr>
          <a:xfrm>
            <a:off x="15214767" y="6188280"/>
            <a:ext cx="1138497" cy="12135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2</a:t>
            </a:r>
            <a:endParaRPr lang="en-US" sz="4800" b="1" dirty="0"/>
          </a:p>
        </p:txBody>
      </p:sp>
      <p:sp>
        <p:nvSpPr>
          <p:cNvPr id="380" name="Rectangle 379"/>
          <p:cNvSpPr/>
          <p:nvPr/>
        </p:nvSpPr>
        <p:spPr>
          <a:xfrm>
            <a:off x="15230367" y="9211384"/>
            <a:ext cx="1138497" cy="12135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3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4933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Q&amp;A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069183" y="147397"/>
            <a:ext cx="20562723" cy="1132818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18" name="Group 17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226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7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8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9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0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1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2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3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4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5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6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7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8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9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0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1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2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3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4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5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6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7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8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9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0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1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2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3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4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5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6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7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8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9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0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1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2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3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4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5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6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7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8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9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0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1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2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3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4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5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6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7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8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9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0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1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2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3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4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5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6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7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8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9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0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1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2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3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4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5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6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7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8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9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0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1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2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3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4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5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6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7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8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9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0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1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2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3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4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5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6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7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8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9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0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1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2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3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4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5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6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7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8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9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12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5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6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7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8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9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0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1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2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3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4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5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6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7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8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4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5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6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7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8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9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0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1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2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3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4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5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6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7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8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9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0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1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2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3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4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5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6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7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8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9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0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1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2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3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4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5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6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7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8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9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0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1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2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3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4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5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6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7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8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9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0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1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2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3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4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5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6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7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8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9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0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1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2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3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4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5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8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9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0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1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2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3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4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5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6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8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9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0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1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2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3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4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5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7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8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9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0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1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2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3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4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5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6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7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8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9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1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2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3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4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5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6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7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8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9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0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1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2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</p:grpSp>
      <p:sp>
        <p:nvSpPr>
          <p:cNvPr id="330" name="Rectangle 329"/>
          <p:cNvSpPr/>
          <p:nvPr/>
        </p:nvSpPr>
        <p:spPr>
          <a:xfrm>
            <a:off x="2039338" y="3865972"/>
            <a:ext cx="1138497" cy="121354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3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6485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About </a:t>
            </a:r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7204076"/>
            <a:ext cx="19502120" cy="3311524"/>
          </a:xfrm>
        </p:spPr>
        <p:txBody>
          <a:bodyPr>
            <a:normAutofit lnSpcReduction="10000"/>
          </a:bodyPr>
          <a:lstStyle/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US" dirty="0"/>
              <a:t>Name: </a:t>
            </a:r>
            <a:r>
              <a:rPr lang="en-US" b="1" dirty="0"/>
              <a:t>Ho Minh Chung</a:t>
            </a:r>
          </a:p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US" dirty="0"/>
              <a:t>Badge ID: 143714</a:t>
            </a:r>
          </a:p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US" dirty="0"/>
              <a:t>Group: Web Team-</a:t>
            </a:r>
            <a:r>
              <a:rPr lang="en-US" dirty="0" err="1"/>
              <a:t>AxS</a:t>
            </a:r>
            <a:r>
              <a:rPr lang="en-US" dirty="0"/>
              <a:t> Modelling-DC9-DG4</a:t>
            </a:r>
          </a:p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US" dirty="0"/>
              <a:t>Email: </a:t>
            </a:r>
            <a:r>
              <a:rPr lang="en-US" u="sng" dirty="0">
                <a:hlinkClick r:id="rId2"/>
              </a:rPr>
              <a:t>hmchung@tma.com.vn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840" y="2959728"/>
            <a:ext cx="5834095" cy="969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4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7204076"/>
            <a:ext cx="19502120" cy="3311524"/>
          </a:xfrm>
        </p:spPr>
        <p:txBody>
          <a:bodyPr/>
          <a:lstStyle/>
          <a:p>
            <a:pPr marL="914400" indent="-914400" algn="l">
              <a:buFont typeface="+mj-lt"/>
              <a:buAutoNum type="arabicPeriod"/>
            </a:pPr>
            <a:r>
              <a:rPr lang="en-US" b="1" dirty="0" smtClean="0"/>
              <a:t>Problems</a:t>
            </a:r>
            <a:r>
              <a:rPr lang="en-US" dirty="0" smtClean="0"/>
              <a:t> </a:t>
            </a:r>
            <a:r>
              <a:rPr lang="en-US" dirty="0"/>
              <a:t>in API </a:t>
            </a:r>
            <a:r>
              <a:rPr lang="en-US" dirty="0" smtClean="0"/>
              <a:t>development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dirty="0"/>
              <a:t>How to </a:t>
            </a:r>
            <a:r>
              <a:rPr lang="en-US" b="1" dirty="0"/>
              <a:t>Resolve</a:t>
            </a:r>
            <a:r>
              <a:rPr lang="en-US" dirty="0"/>
              <a:t> the problem</a:t>
            </a:r>
            <a:r>
              <a:rPr lang="en-US" dirty="0" smtClean="0"/>
              <a:t>?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dirty="0"/>
              <a:t>Q&amp;A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021824" y="1316736"/>
            <a:ext cx="12270061" cy="10386370"/>
            <a:chOff x="4862513" y="2489200"/>
            <a:chExt cx="6827838" cy="5337176"/>
          </a:xfrm>
        </p:grpSpPr>
        <p:sp>
          <p:nvSpPr>
            <p:cNvPr id="6" name="Freeform 35"/>
            <p:cNvSpPr>
              <a:spLocks/>
            </p:cNvSpPr>
            <p:nvPr/>
          </p:nvSpPr>
          <p:spPr bwMode="auto">
            <a:xfrm>
              <a:off x="9093200" y="7537450"/>
              <a:ext cx="292100" cy="277813"/>
            </a:xfrm>
            <a:custGeom>
              <a:avLst/>
              <a:gdLst>
                <a:gd name="T0" fmla="*/ 78 w 78"/>
                <a:gd name="T1" fmla="*/ 68 h 74"/>
                <a:gd name="T2" fmla="*/ 47 w 78"/>
                <a:gd name="T3" fmla="*/ 0 h 74"/>
                <a:gd name="T4" fmla="*/ 0 w 78"/>
                <a:gd name="T5" fmla="*/ 47 h 74"/>
                <a:gd name="T6" fmla="*/ 58 w 78"/>
                <a:gd name="T7" fmla="*/ 74 h 74"/>
                <a:gd name="T8" fmla="*/ 78 w 78"/>
                <a:gd name="T9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4">
                  <a:moveTo>
                    <a:pt x="78" y="68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64" y="72"/>
                    <a:pt x="71" y="70"/>
                    <a:pt x="78" y="6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48590" tIns="74296" rIns="148590" bIns="74296" numCol="1" anchor="t" anchorCtr="0" compatLnSpc="1">
              <a:prstTxWarp prst="textNoShape">
                <a:avLst/>
              </a:prstTxWarp>
            </a:bodyPr>
            <a:lstStyle/>
            <a:p>
              <a:endParaRPr lang="en-US" sz="2282"/>
            </a:p>
          </p:txBody>
        </p:sp>
        <p:sp>
          <p:nvSpPr>
            <p:cNvPr id="7" name="Freeform 66"/>
            <p:cNvSpPr>
              <a:spLocks/>
            </p:cNvSpPr>
            <p:nvPr/>
          </p:nvSpPr>
          <p:spPr bwMode="auto">
            <a:xfrm>
              <a:off x="9374188" y="2489200"/>
              <a:ext cx="357188" cy="242888"/>
            </a:xfrm>
            <a:custGeom>
              <a:avLst/>
              <a:gdLst>
                <a:gd name="T0" fmla="*/ 0 w 225"/>
                <a:gd name="T1" fmla="*/ 0 h 153"/>
                <a:gd name="T2" fmla="*/ 225 w 225"/>
                <a:gd name="T3" fmla="*/ 38 h 153"/>
                <a:gd name="T4" fmla="*/ 33 w 225"/>
                <a:gd name="T5" fmla="*/ 153 h 153"/>
                <a:gd name="T6" fmla="*/ 0 w 225"/>
                <a:gd name="T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153">
                  <a:moveTo>
                    <a:pt x="0" y="0"/>
                  </a:moveTo>
                  <a:lnTo>
                    <a:pt x="225" y="38"/>
                  </a:lnTo>
                  <a:lnTo>
                    <a:pt x="33" y="1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48590" tIns="74296" rIns="148590" bIns="74296" numCol="1" anchor="t" anchorCtr="0" compatLnSpc="1">
              <a:prstTxWarp prst="textNoShape">
                <a:avLst/>
              </a:prstTxWarp>
            </a:bodyPr>
            <a:lstStyle/>
            <a:p>
              <a:endParaRPr lang="en-US" sz="2282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862513" y="2574925"/>
              <a:ext cx="6827838" cy="5251451"/>
              <a:chOff x="4862513" y="2574925"/>
              <a:chExt cx="6827838" cy="5251451"/>
            </a:xfrm>
          </p:grpSpPr>
          <p:sp>
            <p:nvSpPr>
              <p:cNvPr id="9" name="Freeform 18"/>
              <p:cNvSpPr>
                <a:spLocks/>
              </p:cNvSpPr>
              <p:nvPr/>
            </p:nvSpPr>
            <p:spPr bwMode="auto">
              <a:xfrm>
                <a:off x="10425113" y="5738813"/>
                <a:ext cx="615950" cy="1857375"/>
              </a:xfrm>
              <a:custGeom>
                <a:avLst/>
                <a:gdLst>
                  <a:gd name="T0" fmla="*/ 162 w 164"/>
                  <a:gd name="T1" fmla="*/ 470 h 495"/>
                  <a:gd name="T2" fmla="*/ 149 w 164"/>
                  <a:gd name="T3" fmla="*/ 492 h 495"/>
                  <a:gd name="T4" fmla="*/ 148 w 164"/>
                  <a:gd name="T5" fmla="*/ 493 h 495"/>
                  <a:gd name="T6" fmla="*/ 126 w 164"/>
                  <a:gd name="T7" fmla="*/ 480 h 495"/>
                  <a:gd name="T8" fmla="*/ 2 w 164"/>
                  <a:gd name="T9" fmla="*/ 25 h 495"/>
                  <a:gd name="T10" fmla="*/ 15 w 164"/>
                  <a:gd name="T11" fmla="*/ 3 h 495"/>
                  <a:gd name="T12" fmla="*/ 16 w 164"/>
                  <a:gd name="T13" fmla="*/ 3 h 495"/>
                  <a:gd name="T14" fmla="*/ 38 w 164"/>
                  <a:gd name="T15" fmla="*/ 16 h 495"/>
                  <a:gd name="T16" fmla="*/ 162 w 164"/>
                  <a:gd name="T17" fmla="*/ 47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4" h="495">
                    <a:moveTo>
                      <a:pt x="162" y="470"/>
                    </a:moveTo>
                    <a:cubicBezTo>
                      <a:pt x="164" y="480"/>
                      <a:pt x="159" y="490"/>
                      <a:pt x="149" y="492"/>
                    </a:cubicBezTo>
                    <a:cubicBezTo>
                      <a:pt x="148" y="493"/>
                      <a:pt x="148" y="493"/>
                      <a:pt x="148" y="493"/>
                    </a:cubicBezTo>
                    <a:cubicBezTo>
                      <a:pt x="138" y="495"/>
                      <a:pt x="129" y="490"/>
                      <a:pt x="126" y="480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16"/>
                      <a:pt x="5" y="6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26" y="0"/>
                      <a:pt x="35" y="6"/>
                      <a:pt x="38" y="16"/>
                    </a:cubicBezTo>
                    <a:cubicBezTo>
                      <a:pt x="162" y="470"/>
                      <a:pt x="162" y="470"/>
                      <a:pt x="162" y="470"/>
                    </a:cubicBezTo>
                  </a:path>
                </a:pathLst>
              </a:custGeom>
              <a:solidFill>
                <a:srgbClr val="5E41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4862513" y="2574925"/>
                <a:ext cx="6827838" cy="5251451"/>
                <a:chOff x="4862513" y="2574925"/>
                <a:chExt cx="6827838" cy="5251451"/>
              </a:xfrm>
            </p:grpSpPr>
            <p:sp>
              <p:nvSpPr>
                <p:cNvPr id="11" name="Freeform 72"/>
                <p:cNvSpPr>
                  <a:spLocks noEditPoints="1"/>
                </p:cNvSpPr>
                <p:nvPr/>
              </p:nvSpPr>
              <p:spPr bwMode="auto">
                <a:xfrm>
                  <a:off x="4862513" y="5149850"/>
                  <a:ext cx="6657975" cy="1609725"/>
                </a:xfrm>
                <a:custGeom>
                  <a:avLst/>
                  <a:gdLst>
                    <a:gd name="T0" fmla="*/ 1143 w 1774"/>
                    <a:gd name="T1" fmla="*/ 411 h 429"/>
                    <a:gd name="T2" fmla="*/ 1057 w 1774"/>
                    <a:gd name="T3" fmla="*/ 414 h 429"/>
                    <a:gd name="T4" fmla="*/ 969 w 1774"/>
                    <a:gd name="T5" fmla="*/ 413 h 429"/>
                    <a:gd name="T6" fmla="*/ 912 w 1774"/>
                    <a:gd name="T7" fmla="*/ 410 h 429"/>
                    <a:gd name="T8" fmla="*/ 969 w 1774"/>
                    <a:gd name="T9" fmla="*/ 429 h 429"/>
                    <a:gd name="T10" fmla="*/ 1053 w 1774"/>
                    <a:gd name="T11" fmla="*/ 429 h 429"/>
                    <a:gd name="T12" fmla="*/ 1101 w 1774"/>
                    <a:gd name="T13" fmla="*/ 427 h 429"/>
                    <a:gd name="T14" fmla="*/ 1162 w 1774"/>
                    <a:gd name="T15" fmla="*/ 424 h 429"/>
                    <a:gd name="T16" fmla="*/ 1531 w 1774"/>
                    <a:gd name="T17" fmla="*/ 355 h 429"/>
                    <a:gd name="T18" fmla="*/ 1344 w 1774"/>
                    <a:gd name="T19" fmla="*/ 390 h 429"/>
                    <a:gd name="T20" fmla="*/ 1306 w 1774"/>
                    <a:gd name="T21" fmla="*/ 395 h 429"/>
                    <a:gd name="T22" fmla="*/ 1208 w 1774"/>
                    <a:gd name="T23" fmla="*/ 406 h 429"/>
                    <a:gd name="T24" fmla="*/ 1268 w 1774"/>
                    <a:gd name="T25" fmla="*/ 413 h 429"/>
                    <a:gd name="T26" fmla="*/ 1435 w 1774"/>
                    <a:gd name="T27" fmla="*/ 385 h 429"/>
                    <a:gd name="T28" fmla="*/ 1533 w 1774"/>
                    <a:gd name="T29" fmla="*/ 363 h 429"/>
                    <a:gd name="T30" fmla="*/ 1571 w 1774"/>
                    <a:gd name="T31" fmla="*/ 346 h 429"/>
                    <a:gd name="T32" fmla="*/ 1569 w 1774"/>
                    <a:gd name="T33" fmla="*/ 353 h 429"/>
                    <a:gd name="T34" fmla="*/ 1571 w 1774"/>
                    <a:gd name="T35" fmla="*/ 346 h 429"/>
                    <a:gd name="T36" fmla="*/ 1696 w 1774"/>
                    <a:gd name="T37" fmla="*/ 312 h 429"/>
                    <a:gd name="T38" fmla="*/ 1607 w 1774"/>
                    <a:gd name="T39" fmla="*/ 336 h 429"/>
                    <a:gd name="T40" fmla="*/ 1655 w 1774"/>
                    <a:gd name="T41" fmla="*/ 329 h 429"/>
                    <a:gd name="T42" fmla="*/ 1774 w 1774"/>
                    <a:gd name="T43" fmla="*/ 290 h 429"/>
                    <a:gd name="T44" fmla="*/ 13 w 1774"/>
                    <a:gd name="T45" fmla="*/ 17 h 429"/>
                    <a:gd name="T46" fmla="*/ 122 w 1774"/>
                    <a:gd name="T47" fmla="*/ 126 h 429"/>
                    <a:gd name="T48" fmla="*/ 345 w 1774"/>
                    <a:gd name="T49" fmla="*/ 273 h 429"/>
                    <a:gd name="T50" fmla="*/ 380 w 1774"/>
                    <a:gd name="T51" fmla="*/ 291 h 429"/>
                    <a:gd name="T52" fmla="*/ 454 w 1774"/>
                    <a:gd name="T53" fmla="*/ 324 h 429"/>
                    <a:gd name="T54" fmla="*/ 493 w 1774"/>
                    <a:gd name="T55" fmla="*/ 339 h 429"/>
                    <a:gd name="T56" fmla="*/ 574 w 1774"/>
                    <a:gd name="T57" fmla="*/ 366 h 429"/>
                    <a:gd name="T58" fmla="*/ 616 w 1774"/>
                    <a:gd name="T59" fmla="*/ 378 h 429"/>
                    <a:gd name="T60" fmla="*/ 702 w 1774"/>
                    <a:gd name="T61" fmla="*/ 398 h 429"/>
                    <a:gd name="T62" fmla="*/ 790 w 1774"/>
                    <a:gd name="T63" fmla="*/ 413 h 429"/>
                    <a:gd name="T64" fmla="*/ 807 w 1774"/>
                    <a:gd name="T65" fmla="*/ 416 h 429"/>
                    <a:gd name="T66" fmla="*/ 835 w 1774"/>
                    <a:gd name="T67" fmla="*/ 419 h 429"/>
                    <a:gd name="T68" fmla="*/ 902 w 1774"/>
                    <a:gd name="T69" fmla="*/ 425 h 429"/>
                    <a:gd name="T70" fmla="*/ 888 w 1774"/>
                    <a:gd name="T71" fmla="*/ 408 h 429"/>
                    <a:gd name="T72" fmla="*/ 837 w 1774"/>
                    <a:gd name="T73" fmla="*/ 403 h 429"/>
                    <a:gd name="T74" fmla="*/ 809 w 1774"/>
                    <a:gd name="T75" fmla="*/ 400 h 429"/>
                    <a:gd name="T76" fmla="*/ 792 w 1774"/>
                    <a:gd name="T77" fmla="*/ 397 h 429"/>
                    <a:gd name="T78" fmla="*/ 705 w 1774"/>
                    <a:gd name="T79" fmla="*/ 382 h 429"/>
                    <a:gd name="T80" fmla="*/ 620 w 1774"/>
                    <a:gd name="T81" fmla="*/ 363 h 429"/>
                    <a:gd name="T82" fmla="*/ 578 w 1774"/>
                    <a:gd name="T83" fmla="*/ 352 h 429"/>
                    <a:gd name="T84" fmla="*/ 498 w 1774"/>
                    <a:gd name="T85" fmla="*/ 326 h 429"/>
                    <a:gd name="T86" fmla="*/ 459 w 1774"/>
                    <a:gd name="T87" fmla="*/ 311 h 429"/>
                    <a:gd name="T88" fmla="*/ 385 w 1774"/>
                    <a:gd name="T89" fmla="*/ 280 h 429"/>
                    <a:gd name="T90" fmla="*/ 350 w 1774"/>
                    <a:gd name="T91" fmla="*/ 263 h 429"/>
                    <a:gd name="T92" fmla="*/ 198 w 1774"/>
                    <a:gd name="T93" fmla="*/ 174 h 429"/>
                    <a:gd name="T94" fmla="*/ 160 w 1774"/>
                    <a:gd name="T95" fmla="*/ 147 h 429"/>
                    <a:gd name="T96" fmla="*/ 126 w 1774"/>
                    <a:gd name="T97" fmla="*/ 121 h 429"/>
                    <a:gd name="T98" fmla="*/ 13 w 1774"/>
                    <a:gd name="T99" fmla="*/ 16 h 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74" h="429">
                      <a:moveTo>
                        <a:pt x="1167" y="409"/>
                      </a:moveTo>
                      <a:cubicBezTo>
                        <a:pt x="1159" y="410"/>
                        <a:pt x="1151" y="411"/>
                        <a:pt x="1143" y="411"/>
                      </a:cubicBezTo>
                      <a:cubicBezTo>
                        <a:pt x="1129" y="411"/>
                        <a:pt x="1114" y="412"/>
                        <a:pt x="1100" y="412"/>
                      </a:cubicBezTo>
                      <a:cubicBezTo>
                        <a:pt x="1086" y="413"/>
                        <a:pt x="1071" y="413"/>
                        <a:pt x="1057" y="414"/>
                      </a:cubicBezTo>
                      <a:cubicBezTo>
                        <a:pt x="1042" y="414"/>
                        <a:pt x="1028" y="414"/>
                        <a:pt x="1013" y="413"/>
                      </a:cubicBezTo>
                      <a:cubicBezTo>
                        <a:pt x="999" y="413"/>
                        <a:pt x="984" y="413"/>
                        <a:pt x="969" y="413"/>
                      </a:cubicBezTo>
                      <a:cubicBezTo>
                        <a:pt x="955" y="412"/>
                        <a:pt x="940" y="411"/>
                        <a:pt x="925" y="410"/>
                      </a:cubicBezTo>
                      <a:cubicBezTo>
                        <a:pt x="912" y="410"/>
                        <a:pt x="912" y="410"/>
                        <a:pt x="912" y="410"/>
                      </a:cubicBezTo>
                      <a:cubicBezTo>
                        <a:pt x="929" y="426"/>
                        <a:pt x="929" y="426"/>
                        <a:pt x="929" y="426"/>
                      </a:cubicBezTo>
                      <a:cubicBezTo>
                        <a:pt x="942" y="427"/>
                        <a:pt x="956" y="428"/>
                        <a:pt x="969" y="429"/>
                      </a:cubicBezTo>
                      <a:cubicBezTo>
                        <a:pt x="984" y="429"/>
                        <a:pt x="998" y="429"/>
                        <a:pt x="1013" y="429"/>
                      </a:cubicBezTo>
                      <a:cubicBezTo>
                        <a:pt x="1027" y="429"/>
                        <a:pt x="1040" y="429"/>
                        <a:pt x="1053" y="429"/>
                      </a:cubicBezTo>
                      <a:cubicBezTo>
                        <a:pt x="1055" y="429"/>
                        <a:pt x="1056" y="429"/>
                        <a:pt x="1057" y="429"/>
                      </a:cubicBezTo>
                      <a:cubicBezTo>
                        <a:pt x="1072" y="429"/>
                        <a:pt x="1086" y="428"/>
                        <a:pt x="1101" y="427"/>
                      </a:cubicBezTo>
                      <a:cubicBezTo>
                        <a:pt x="1115" y="427"/>
                        <a:pt x="1129" y="426"/>
                        <a:pt x="1144" y="425"/>
                      </a:cubicBezTo>
                      <a:cubicBezTo>
                        <a:pt x="1150" y="425"/>
                        <a:pt x="1156" y="425"/>
                        <a:pt x="1162" y="424"/>
                      </a:cubicBezTo>
                      <a:cubicBezTo>
                        <a:pt x="1167" y="409"/>
                        <a:pt x="1167" y="409"/>
                        <a:pt x="1167" y="409"/>
                      </a:cubicBezTo>
                      <a:moveTo>
                        <a:pt x="1531" y="355"/>
                      </a:moveTo>
                      <a:cubicBezTo>
                        <a:pt x="1517" y="358"/>
                        <a:pt x="1502" y="361"/>
                        <a:pt x="1486" y="364"/>
                      </a:cubicBezTo>
                      <a:cubicBezTo>
                        <a:pt x="1443" y="375"/>
                        <a:pt x="1395" y="382"/>
                        <a:pt x="1344" y="390"/>
                      </a:cubicBezTo>
                      <a:cubicBezTo>
                        <a:pt x="1338" y="391"/>
                        <a:pt x="1332" y="392"/>
                        <a:pt x="1325" y="393"/>
                      </a:cubicBezTo>
                      <a:cubicBezTo>
                        <a:pt x="1319" y="394"/>
                        <a:pt x="1312" y="394"/>
                        <a:pt x="1306" y="395"/>
                      </a:cubicBezTo>
                      <a:cubicBezTo>
                        <a:pt x="1293" y="397"/>
                        <a:pt x="1280" y="398"/>
                        <a:pt x="1266" y="400"/>
                      </a:cubicBezTo>
                      <a:cubicBezTo>
                        <a:pt x="1247" y="403"/>
                        <a:pt x="1228" y="404"/>
                        <a:pt x="1208" y="406"/>
                      </a:cubicBezTo>
                      <a:cubicBezTo>
                        <a:pt x="1203" y="420"/>
                        <a:pt x="1203" y="420"/>
                        <a:pt x="1203" y="420"/>
                      </a:cubicBezTo>
                      <a:cubicBezTo>
                        <a:pt x="1225" y="418"/>
                        <a:pt x="1247" y="417"/>
                        <a:pt x="1268" y="413"/>
                      </a:cubicBezTo>
                      <a:cubicBezTo>
                        <a:pt x="1280" y="411"/>
                        <a:pt x="1292" y="410"/>
                        <a:pt x="1304" y="408"/>
                      </a:cubicBezTo>
                      <a:cubicBezTo>
                        <a:pt x="1348" y="398"/>
                        <a:pt x="1392" y="390"/>
                        <a:pt x="1435" y="385"/>
                      </a:cubicBezTo>
                      <a:cubicBezTo>
                        <a:pt x="1453" y="381"/>
                        <a:pt x="1471" y="378"/>
                        <a:pt x="1488" y="373"/>
                      </a:cubicBezTo>
                      <a:cubicBezTo>
                        <a:pt x="1504" y="370"/>
                        <a:pt x="1519" y="366"/>
                        <a:pt x="1533" y="363"/>
                      </a:cubicBezTo>
                      <a:cubicBezTo>
                        <a:pt x="1531" y="355"/>
                        <a:pt x="1531" y="355"/>
                        <a:pt x="1531" y="355"/>
                      </a:cubicBezTo>
                      <a:moveTo>
                        <a:pt x="1571" y="346"/>
                      </a:moveTo>
                      <a:cubicBezTo>
                        <a:pt x="1570" y="346"/>
                        <a:pt x="1568" y="346"/>
                        <a:pt x="1567" y="346"/>
                      </a:cubicBezTo>
                      <a:cubicBezTo>
                        <a:pt x="1569" y="353"/>
                        <a:pt x="1569" y="353"/>
                        <a:pt x="1569" y="353"/>
                      </a:cubicBezTo>
                      <a:cubicBezTo>
                        <a:pt x="1571" y="353"/>
                        <a:pt x="1572" y="352"/>
                        <a:pt x="1573" y="352"/>
                      </a:cubicBezTo>
                      <a:cubicBezTo>
                        <a:pt x="1571" y="346"/>
                        <a:pt x="1571" y="346"/>
                        <a:pt x="1571" y="346"/>
                      </a:cubicBezTo>
                      <a:moveTo>
                        <a:pt x="1774" y="290"/>
                      </a:moveTo>
                      <a:cubicBezTo>
                        <a:pt x="1774" y="290"/>
                        <a:pt x="1746" y="298"/>
                        <a:pt x="1696" y="312"/>
                      </a:cubicBezTo>
                      <a:cubicBezTo>
                        <a:pt x="1683" y="316"/>
                        <a:pt x="1669" y="320"/>
                        <a:pt x="1654" y="325"/>
                      </a:cubicBezTo>
                      <a:cubicBezTo>
                        <a:pt x="1640" y="328"/>
                        <a:pt x="1624" y="332"/>
                        <a:pt x="1607" y="336"/>
                      </a:cubicBezTo>
                      <a:cubicBezTo>
                        <a:pt x="1609" y="342"/>
                        <a:pt x="1609" y="342"/>
                        <a:pt x="1609" y="342"/>
                      </a:cubicBezTo>
                      <a:cubicBezTo>
                        <a:pt x="1626" y="337"/>
                        <a:pt x="1641" y="333"/>
                        <a:pt x="1655" y="329"/>
                      </a:cubicBezTo>
                      <a:cubicBezTo>
                        <a:pt x="1670" y="324"/>
                        <a:pt x="1684" y="319"/>
                        <a:pt x="1697" y="315"/>
                      </a:cubicBezTo>
                      <a:cubicBezTo>
                        <a:pt x="1746" y="299"/>
                        <a:pt x="1774" y="290"/>
                        <a:pt x="1774" y="290"/>
                      </a:cubicBezTo>
                      <a:moveTo>
                        <a:pt x="0" y="0"/>
                      </a:moveTo>
                      <a:cubicBezTo>
                        <a:pt x="0" y="0"/>
                        <a:pt x="4" y="6"/>
                        <a:pt x="13" y="17"/>
                      </a:cubicBezTo>
                      <a:cubicBezTo>
                        <a:pt x="22" y="27"/>
                        <a:pt x="35" y="43"/>
                        <a:pt x="53" y="62"/>
                      </a:cubicBezTo>
                      <a:cubicBezTo>
                        <a:pt x="72" y="80"/>
                        <a:pt x="95" y="102"/>
                        <a:pt x="122" y="126"/>
                      </a:cubicBezTo>
                      <a:cubicBezTo>
                        <a:pt x="150" y="149"/>
                        <a:pt x="183" y="175"/>
                        <a:pt x="220" y="200"/>
                      </a:cubicBezTo>
                      <a:cubicBezTo>
                        <a:pt x="257" y="225"/>
                        <a:pt x="299" y="250"/>
                        <a:pt x="345" y="273"/>
                      </a:cubicBezTo>
                      <a:cubicBezTo>
                        <a:pt x="350" y="276"/>
                        <a:pt x="356" y="279"/>
                        <a:pt x="362" y="283"/>
                      </a:cubicBezTo>
                      <a:cubicBezTo>
                        <a:pt x="368" y="285"/>
                        <a:pt x="374" y="288"/>
                        <a:pt x="380" y="291"/>
                      </a:cubicBezTo>
                      <a:cubicBezTo>
                        <a:pt x="392" y="297"/>
                        <a:pt x="404" y="302"/>
                        <a:pt x="416" y="308"/>
                      </a:cubicBezTo>
                      <a:cubicBezTo>
                        <a:pt x="429" y="313"/>
                        <a:pt x="441" y="318"/>
                        <a:pt x="454" y="324"/>
                      </a:cubicBezTo>
                      <a:cubicBezTo>
                        <a:pt x="460" y="326"/>
                        <a:pt x="467" y="329"/>
                        <a:pt x="473" y="332"/>
                      </a:cubicBezTo>
                      <a:cubicBezTo>
                        <a:pt x="480" y="334"/>
                        <a:pt x="486" y="336"/>
                        <a:pt x="493" y="339"/>
                      </a:cubicBezTo>
                      <a:cubicBezTo>
                        <a:pt x="506" y="343"/>
                        <a:pt x="519" y="348"/>
                        <a:pt x="533" y="353"/>
                      </a:cubicBezTo>
                      <a:cubicBezTo>
                        <a:pt x="546" y="357"/>
                        <a:pt x="560" y="362"/>
                        <a:pt x="574" y="366"/>
                      </a:cubicBezTo>
                      <a:cubicBezTo>
                        <a:pt x="581" y="368"/>
                        <a:pt x="588" y="370"/>
                        <a:pt x="595" y="372"/>
                      </a:cubicBezTo>
                      <a:cubicBezTo>
                        <a:pt x="602" y="374"/>
                        <a:pt x="609" y="376"/>
                        <a:pt x="616" y="378"/>
                      </a:cubicBezTo>
                      <a:cubicBezTo>
                        <a:pt x="630" y="381"/>
                        <a:pt x="644" y="385"/>
                        <a:pt x="659" y="389"/>
                      </a:cubicBezTo>
                      <a:cubicBezTo>
                        <a:pt x="673" y="392"/>
                        <a:pt x="688" y="395"/>
                        <a:pt x="702" y="398"/>
                      </a:cubicBezTo>
                      <a:cubicBezTo>
                        <a:pt x="717" y="401"/>
                        <a:pt x="731" y="404"/>
                        <a:pt x="746" y="406"/>
                      </a:cubicBezTo>
                      <a:cubicBezTo>
                        <a:pt x="761" y="408"/>
                        <a:pt x="775" y="411"/>
                        <a:pt x="790" y="413"/>
                      </a:cubicBezTo>
                      <a:cubicBezTo>
                        <a:pt x="801" y="415"/>
                        <a:pt x="801" y="415"/>
                        <a:pt x="801" y="415"/>
                      </a:cubicBezTo>
                      <a:cubicBezTo>
                        <a:pt x="807" y="416"/>
                        <a:pt x="807" y="416"/>
                        <a:pt x="807" y="416"/>
                      </a:cubicBezTo>
                      <a:cubicBezTo>
                        <a:pt x="812" y="416"/>
                        <a:pt x="812" y="416"/>
                        <a:pt x="812" y="416"/>
                      </a:cubicBezTo>
                      <a:cubicBezTo>
                        <a:pt x="835" y="419"/>
                        <a:pt x="835" y="419"/>
                        <a:pt x="835" y="419"/>
                      </a:cubicBezTo>
                      <a:cubicBezTo>
                        <a:pt x="850" y="420"/>
                        <a:pt x="865" y="422"/>
                        <a:pt x="879" y="423"/>
                      </a:cubicBezTo>
                      <a:cubicBezTo>
                        <a:pt x="887" y="424"/>
                        <a:pt x="894" y="424"/>
                        <a:pt x="902" y="425"/>
                      </a:cubicBezTo>
                      <a:cubicBezTo>
                        <a:pt x="903" y="425"/>
                        <a:pt x="904" y="425"/>
                        <a:pt x="905" y="425"/>
                      </a:cubicBezTo>
                      <a:cubicBezTo>
                        <a:pt x="888" y="408"/>
                        <a:pt x="888" y="408"/>
                        <a:pt x="888" y="408"/>
                      </a:cubicBezTo>
                      <a:cubicBezTo>
                        <a:pt x="886" y="408"/>
                        <a:pt x="883" y="408"/>
                        <a:pt x="881" y="407"/>
                      </a:cubicBezTo>
                      <a:cubicBezTo>
                        <a:pt x="866" y="406"/>
                        <a:pt x="851" y="404"/>
                        <a:pt x="837" y="403"/>
                      </a:cubicBezTo>
                      <a:cubicBezTo>
                        <a:pt x="814" y="400"/>
                        <a:pt x="814" y="400"/>
                        <a:pt x="814" y="400"/>
                      </a:cubicBezTo>
                      <a:cubicBezTo>
                        <a:pt x="809" y="400"/>
                        <a:pt x="809" y="400"/>
                        <a:pt x="809" y="400"/>
                      </a:cubicBezTo>
                      <a:cubicBezTo>
                        <a:pt x="803" y="399"/>
                        <a:pt x="803" y="399"/>
                        <a:pt x="803" y="399"/>
                      </a:cubicBezTo>
                      <a:cubicBezTo>
                        <a:pt x="792" y="397"/>
                        <a:pt x="792" y="397"/>
                        <a:pt x="792" y="397"/>
                      </a:cubicBezTo>
                      <a:cubicBezTo>
                        <a:pt x="778" y="395"/>
                        <a:pt x="763" y="393"/>
                        <a:pt x="749" y="391"/>
                      </a:cubicBezTo>
                      <a:cubicBezTo>
                        <a:pt x="734" y="389"/>
                        <a:pt x="720" y="385"/>
                        <a:pt x="705" y="382"/>
                      </a:cubicBezTo>
                      <a:cubicBezTo>
                        <a:pt x="691" y="379"/>
                        <a:pt x="676" y="377"/>
                        <a:pt x="662" y="374"/>
                      </a:cubicBezTo>
                      <a:cubicBezTo>
                        <a:pt x="648" y="370"/>
                        <a:pt x="634" y="366"/>
                        <a:pt x="620" y="363"/>
                      </a:cubicBezTo>
                      <a:cubicBezTo>
                        <a:pt x="613" y="361"/>
                        <a:pt x="606" y="359"/>
                        <a:pt x="599" y="358"/>
                      </a:cubicBezTo>
                      <a:cubicBezTo>
                        <a:pt x="592" y="356"/>
                        <a:pt x="585" y="354"/>
                        <a:pt x="578" y="352"/>
                      </a:cubicBezTo>
                      <a:cubicBezTo>
                        <a:pt x="564" y="347"/>
                        <a:pt x="551" y="343"/>
                        <a:pt x="537" y="339"/>
                      </a:cubicBezTo>
                      <a:cubicBezTo>
                        <a:pt x="524" y="335"/>
                        <a:pt x="511" y="330"/>
                        <a:pt x="498" y="326"/>
                      </a:cubicBezTo>
                      <a:cubicBezTo>
                        <a:pt x="491" y="323"/>
                        <a:pt x="485" y="321"/>
                        <a:pt x="478" y="319"/>
                      </a:cubicBezTo>
                      <a:cubicBezTo>
                        <a:pt x="472" y="316"/>
                        <a:pt x="465" y="314"/>
                        <a:pt x="459" y="311"/>
                      </a:cubicBezTo>
                      <a:cubicBezTo>
                        <a:pt x="446" y="306"/>
                        <a:pt x="434" y="301"/>
                        <a:pt x="421" y="296"/>
                      </a:cubicBezTo>
                      <a:cubicBezTo>
                        <a:pt x="409" y="291"/>
                        <a:pt x="397" y="285"/>
                        <a:pt x="385" y="280"/>
                      </a:cubicBezTo>
                      <a:cubicBezTo>
                        <a:pt x="379" y="277"/>
                        <a:pt x="373" y="274"/>
                        <a:pt x="367" y="272"/>
                      </a:cubicBezTo>
                      <a:cubicBezTo>
                        <a:pt x="361" y="269"/>
                        <a:pt x="356" y="266"/>
                        <a:pt x="350" y="263"/>
                      </a:cubicBezTo>
                      <a:cubicBezTo>
                        <a:pt x="304" y="241"/>
                        <a:pt x="263" y="216"/>
                        <a:pt x="225" y="192"/>
                      </a:cubicBezTo>
                      <a:cubicBezTo>
                        <a:pt x="216" y="186"/>
                        <a:pt x="207" y="180"/>
                        <a:pt x="198" y="174"/>
                      </a:cubicBezTo>
                      <a:cubicBezTo>
                        <a:pt x="189" y="168"/>
                        <a:pt x="181" y="162"/>
                        <a:pt x="172" y="156"/>
                      </a:cubicBezTo>
                      <a:cubicBezTo>
                        <a:pt x="168" y="153"/>
                        <a:pt x="164" y="150"/>
                        <a:pt x="160" y="147"/>
                      </a:cubicBezTo>
                      <a:cubicBezTo>
                        <a:pt x="156" y="144"/>
                        <a:pt x="152" y="141"/>
                        <a:pt x="148" y="139"/>
                      </a:cubicBezTo>
                      <a:cubicBezTo>
                        <a:pt x="141" y="133"/>
                        <a:pt x="133" y="127"/>
                        <a:pt x="126" y="121"/>
                      </a:cubicBezTo>
                      <a:cubicBezTo>
                        <a:pt x="98" y="99"/>
                        <a:pt x="74" y="78"/>
                        <a:pt x="56" y="60"/>
                      </a:cubicBezTo>
                      <a:cubicBezTo>
                        <a:pt x="37" y="41"/>
                        <a:pt x="23" y="27"/>
                        <a:pt x="13" y="16"/>
                      </a:cubicBezTo>
                      <a:cubicBezTo>
                        <a:pt x="4" y="6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7F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48590" tIns="74296" rIns="148590" bIns="7429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82"/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7392988" y="2574925"/>
                  <a:ext cx="4297363" cy="5251451"/>
                  <a:chOff x="7392988" y="2574925"/>
                  <a:chExt cx="4297363" cy="5251451"/>
                </a:xfrm>
              </p:grpSpPr>
              <p:sp>
                <p:nvSpPr>
                  <p:cNvPr id="13" name="Freeform 7"/>
                  <p:cNvSpPr>
                    <a:spLocks/>
                  </p:cNvSpPr>
                  <p:nvPr/>
                </p:nvSpPr>
                <p:spPr bwMode="auto">
                  <a:xfrm>
                    <a:off x="8920163" y="6572250"/>
                    <a:ext cx="2770188" cy="1114425"/>
                  </a:xfrm>
                  <a:custGeom>
                    <a:avLst/>
                    <a:gdLst>
                      <a:gd name="T0" fmla="*/ 457 w 738"/>
                      <a:gd name="T1" fmla="*/ 0 h 297"/>
                      <a:gd name="T2" fmla="*/ 354 w 738"/>
                      <a:gd name="T3" fmla="*/ 6 h 297"/>
                      <a:gd name="T4" fmla="*/ 265 w 738"/>
                      <a:gd name="T5" fmla="*/ 23 h 297"/>
                      <a:gd name="T6" fmla="*/ 246 w 738"/>
                      <a:gd name="T7" fmla="*/ 26 h 297"/>
                      <a:gd name="T8" fmla="*/ 227 w 738"/>
                      <a:gd name="T9" fmla="*/ 29 h 297"/>
                      <a:gd name="T10" fmla="*/ 223 w 738"/>
                      <a:gd name="T11" fmla="*/ 29 h 297"/>
                      <a:gd name="T12" fmla="*/ 115 w 738"/>
                      <a:gd name="T13" fmla="*/ 60 h 297"/>
                      <a:gd name="T14" fmla="*/ 91 w 738"/>
                      <a:gd name="T15" fmla="*/ 123 h 297"/>
                      <a:gd name="T16" fmla="*/ 74 w 738"/>
                      <a:gd name="T17" fmla="*/ 134 h 297"/>
                      <a:gd name="T18" fmla="*/ 68 w 738"/>
                      <a:gd name="T19" fmla="*/ 133 h 297"/>
                      <a:gd name="T20" fmla="*/ 66 w 738"/>
                      <a:gd name="T21" fmla="*/ 133 h 297"/>
                      <a:gd name="T22" fmla="*/ 56 w 738"/>
                      <a:gd name="T23" fmla="*/ 110 h 297"/>
                      <a:gd name="T24" fmla="*/ 69 w 738"/>
                      <a:gd name="T25" fmla="*/ 77 h 297"/>
                      <a:gd name="T26" fmla="*/ 51 w 738"/>
                      <a:gd name="T27" fmla="*/ 84 h 297"/>
                      <a:gd name="T28" fmla="*/ 136 w 738"/>
                      <a:gd name="T29" fmla="*/ 228 h 297"/>
                      <a:gd name="T30" fmla="*/ 457 w 738"/>
                      <a:gd name="T31" fmla="*/ 297 h 297"/>
                      <a:gd name="T32" fmla="*/ 733 w 738"/>
                      <a:gd name="T33" fmla="*/ 160 h 297"/>
                      <a:gd name="T34" fmla="*/ 652 w 738"/>
                      <a:gd name="T35" fmla="*/ 47 h 297"/>
                      <a:gd name="T36" fmla="*/ 548 w 738"/>
                      <a:gd name="T37" fmla="*/ 9 h 297"/>
                      <a:gd name="T38" fmla="*/ 597 w 738"/>
                      <a:gd name="T39" fmla="*/ 130 h 297"/>
                      <a:gd name="T40" fmla="*/ 588 w 738"/>
                      <a:gd name="T41" fmla="*/ 153 h 297"/>
                      <a:gd name="T42" fmla="*/ 586 w 738"/>
                      <a:gd name="T43" fmla="*/ 154 h 297"/>
                      <a:gd name="T44" fmla="*/ 579 w 738"/>
                      <a:gd name="T45" fmla="*/ 155 h 297"/>
                      <a:gd name="T46" fmla="*/ 563 w 738"/>
                      <a:gd name="T47" fmla="*/ 144 h 297"/>
                      <a:gd name="T48" fmla="*/ 504 w 738"/>
                      <a:gd name="T49" fmla="*/ 1 h 297"/>
                      <a:gd name="T50" fmla="*/ 495 w 738"/>
                      <a:gd name="T51" fmla="*/ 0 h 297"/>
                      <a:gd name="T52" fmla="*/ 563 w 738"/>
                      <a:gd name="T53" fmla="*/ 248 h 297"/>
                      <a:gd name="T54" fmla="*/ 550 w 738"/>
                      <a:gd name="T55" fmla="*/ 270 h 297"/>
                      <a:gd name="T56" fmla="*/ 549 w 738"/>
                      <a:gd name="T57" fmla="*/ 271 h 297"/>
                      <a:gd name="T58" fmla="*/ 544 w 738"/>
                      <a:gd name="T59" fmla="*/ 271 h 297"/>
                      <a:gd name="T60" fmla="*/ 527 w 738"/>
                      <a:gd name="T61" fmla="*/ 258 h 297"/>
                      <a:gd name="T62" fmla="*/ 457 w 738"/>
                      <a:gd name="T63" fmla="*/ 0 h 2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38" h="297">
                        <a:moveTo>
                          <a:pt x="457" y="0"/>
                        </a:moveTo>
                        <a:cubicBezTo>
                          <a:pt x="424" y="0"/>
                          <a:pt x="390" y="2"/>
                          <a:pt x="354" y="6"/>
                        </a:cubicBezTo>
                        <a:cubicBezTo>
                          <a:pt x="326" y="12"/>
                          <a:pt x="296" y="17"/>
                          <a:pt x="265" y="23"/>
                        </a:cubicBezTo>
                        <a:cubicBezTo>
                          <a:pt x="259" y="24"/>
                          <a:pt x="253" y="25"/>
                          <a:pt x="246" y="26"/>
                        </a:cubicBezTo>
                        <a:cubicBezTo>
                          <a:pt x="240" y="27"/>
                          <a:pt x="233" y="28"/>
                          <a:pt x="227" y="29"/>
                        </a:cubicBezTo>
                        <a:cubicBezTo>
                          <a:pt x="225" y="29"/>
                          <a:pt x="224" y="29"/>
                          <a:pt x="223" y="29"/>
                        </a:cubicBezTo>
                        <a:cubicBezTo>
                          <a:pt x="186" y="38"/>
                          <a:pt x="150" y="48"/>
                          <a:pt x="115" y="60"/>
                        </a:cubicBezTo>
                        <a:cubicBezTo>
                          <a:pt x="91" y="123"/>
                          <a:pt x="91" y="123"/>
                          <a:pt x="91" y="123"/>
                        </a:cubicBezTo>
                        <a:cubicBezTo>
                          <a:pt x="88" y="130"/>
                          <a:pt x="81" y="134"/>
                          <a:pt x="74" y="134"/>
                        </a:cubicBezTo>
                        <a:cubicBezTo>
                          <a:pt x="72" y="134"/>
                          <a:pt x="70" y="134"/>
                          <a:pt x="68" y="133"/>
                        </a:cubicBezTo>
                        <a:cubicBezTo>
                          <a:pt x="66" y="133"/>
                          <a:pt x="66" y="133"/>
                          <a:pt x="66" y="133"/>
                        </a:cubicBezTo>
                        <a:cubicBezTo>
                          <a:pt x="57" y="129"/>
                          <a:pt x="52" y="119"/>
                          <a:pt x="56" y="110"/>
                        </a:cubicBezTo>
                        <a:cubicBezTo>
                          <a:pt x="69" y="77"/>
                          <a:pt x="69" y="77"/>
                          <a:pt x="69" y="77"/>
                        </a:cubicBezTo>
                        <a:cubicBezTo>
                          <a:pt x="63" y="79"/>
                          <a:pt x="57" y="81"/>
                          <a:pt x="51" y="84"/>
                        </a:cubicBezTo>
                        <a:cubicBezTo>
                          <a:pt x="0" y="105"/>
                          <a:pt x="75" y="200"/>
                          <a:pt x="136" y="228"/>
                        </a:cubicBezTo>
                        <a:cubicBezTo>
                          <a:pt x="226" y="263"/>
                          <a:pt x="346" y="297"/>
                          <a:pt x="457" y="297"/>
                        </a:cubicBezTo>
                        <a:cubicBezTo>
                          <a:pt x="570" y="297"/>
                          <a:pt x="675" y="262"/>
                          <a:pt x="733" y="160"/>
                        </a:cubicBezTo>
                        <a:cubicBezTo>
                          <a:pt x="738" y="118"/>
                          <a:pt x="707" y="78"/>
                          <a:pt x="652" y="47"/>
                        </a:cubicBezTo>
                        <a:cubicBezTo>
                          <a:pt x="621" y="35"/>
                          <a:pt x="586" y="19"/>
                          <a:pt x="548" y="9"/>
                        </a:cubicBezTo>
                        <a:cubicBezTo>
                          <a:pt x="597" y="130"/>
                          <a:pt x="597" y="130"/>
                          <a:pt x="597" y="130"/>
                        </a:cubicBezTo>
                        <a:cubicBezTo>
                          <a:pt x="601" y="139"/>
                          <a:pt x="597" y="150"/>
                          <a:pt x="588" y="153"/>
                        </a:cubicBezTo>
                        <a:cubicBezTo>
                          <a:pt x="586" y="154"/>
                          <a:pt x="586" y="154"/>
                          <a:pt x="586" y="154"/>
                        </a:cubicBezTo>
                        <a:cubicBezTo>
                          <a:pt x="584" y="155"/>
                          <a:pt x="582" y="155"/>
                          <a:pt x="579" y="155"/>
                        </a:cubicBezTo>
                        <a:cubicBezTo>
                          <a:pt x="572" y="155"/>
                          <a:pt x="566" y="151"/>
                          <a:pt x="563" y="144"/>
                        </a:cubicBezTo>
                        <a:cubicBezTo>
                          <a:pt x="504" y="1"/>
                          <a:pt x="504" y="1"/>
                          <a:pt x="504" y="1"/>
                        </a:cubicBezTo>
                        <a:cubicBezTo>
                          <a:pt x="501" y="1"/>
                          <a:pt x="498" y="1"/>
                          <a:pt x="495" y="0"/>
                        </a:cubicBezTo>
                        <a:cubicBezTo>
                          <a:pt x="563" y="248"/>
                          <a:pt x="563" y="248"/>
                          <a:pt x="563" y="248"/>
                        </a:cubicBezTo>
                        <a:cubicBezTo>
                          <a:pt x="565" y="258"/>
                          <a:pt x="560" y="268"/>
                          <a:pt x="550" y="270"/>
                        </a:cubicBezTo>
                        <a:cubicBezTo>
                          <a:pt x="549" y="271"/>
                          <a:pt x="549" y="271"/>
                          <a:pt x="549" y="271"/>
                        </a:cubicBezTo>
                        <a:cubicBezTo>
                          <a:pt x="547" y="271"/>
                          <a:pt x="546" y="271"/>
                          <a:pt x="544" y="271"/>
                        </a:cubicBezTo>
                        <a:cubicBezTo>
                          <a:pt x="536" y="271"/>
                          <a:pt x="529" y="266"/>
                          <a:pt x="527" y="258"/>
                        </a:cubicBezTo>
                        <a:cubicBezTo>
                          <a:pt x="457" y="0"/>
                          <a:pt x="457" y="0"/>
                          <a:pt x="457" y="0"/>
                        </a:cubicBezTo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14" name="Freeform 8"/>
                  <p:cNvSpPr>
                    <a:spLocks/>
                  </p:cNvSpPr>
                  <p:nvPr/>
                </p:nvSpPr>
                <p:spPr bwMode="auto">
                  <a:xfrm>
                    <a:off x="10345738" y="5375275"/>
                    <a:ext cx="830263" cy="1790700"/>
                  </a:xfrm>
                  <a:custGeom>
                    <a:avLst/>
                    <a:gdLst>
                      <a:gd name="T0" fmla="*/ 183 w 221"/>
                      <a:gd name="T1" fmla="*/ 463 h 477"/>
                      <a:gd name="T2" fmla="*/ 206 w 221"/>
                      <a:gd name="T3" fmla="*/ 473 h 477"/>
                      <a:gd name="T4" fmla="*/ 208 w 221"/>
                      <a:gd name="T5" fmla="*/ 472 h 477"/>
                      <a:gd name="T6" fmla="*/ 217 w 221"/>
                      <a:gd name="T7" fmla="*/ 449 h 477"/>
                      <a:gd name="T8" fmla="*/ 38 w 221"/>
                      <a:gd name="T9" fmla="*/ 13 h 477"/>
                      <a:gd name="T10" fmla="*/ 14 w 221"/>
                      <a:gd name="T11" fmla="*/ 4 h 477"/>
                      <a:gd name="T12" fmla="*/ 13 w 221"/>
                      <a:gd name="T13" fmla="*/ 4 h 477"/>
                      <a:gd name="T14" fmla="*/ 3 w 221"/>
                      <a:gd name="T15" fmla="*/ 27 h 477"/>
                      <a:gd name="T16" fmla="*/ 183 w 221"/>
                      <a:gd name="T17" fmla="*/ 463 h 4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1" h="477">
                        <a:moveTo>
                          <a:pt x="183" y="463"/>
                        </a:moveTo>
                        <a:cubicBezTo>
                          <a:pt x="187" y="472"/>
                          <a:pt x="197" y="477"/>
                          <a:pt x="206" y="473"/>
                        </a:cubicBezTo>
                        <a:cubicBezTo>
                          <a:pt x="208" y="472"/>
                          <a:pt x="208" y="472"/>
                          <a:pt x="208" y="472"/>
                        </a:cubicBezTo>
                        <a:cubicBezTo>
                          <a:pt x="217" y="469"/>
                          <a:pt x="221" y="458"/>
                          <a:pt x="217" y="449"/>
                        </a:cubicBezTo>
                        <a:cubicBezTo>
                          <a:pt x="38" y="13"/>
                          <a:pt x="38" y="13"/>
                          <a:pt x="38" y="13"/>
                        </a:cubicBezTo>
                        <a:cubicBezTo>
                          <a:pt x="34" y="4"/>
                          <a:pt x="24" y="0"/>
                          <a:pt x="14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4" y="8"/>
                          <a:pt x="0" y="18"/>
                          <a:pt x="3" y="27"/>
                        </a:cubicBezTo>
                        <a:cubicBezTo>
                          <a:pt x="183" y="463"/>
                          <a:pt x="183" y="463"/>
                          <a:pt x="183" y="463"/>
                        </a:cubicBezTo>
                      </a:path>
                    </a:pathLst>
                  </a:custGeom>
                  <a:solidFill>
                    <a:srgbClr val="4731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15" name="Freeform 9"/>
                  <p:cNvSpPr>
                    <a:spLocks/>
                  </p:cNvSpPr>
                  <p:nvPr/>
                </p:nvSpPr>
                <p:spPr bwMode="auto">
                  <a:xfrm>
                    <a:off x="9115425" y="5281613"/>
                    <a:ext cx="792163" cy="1804988"/>
                  </a:xfrm>
                  <a:custGeom>
                    <a:avLst/>
                    <a:gdLst>
                      <a:gd name="T0" fmla="*/ 4 w 211"/>
                      <a:gd name="T1" fmla="*/ 454 h 481"/>
                      <a:gd name="T2" fmla="*/ 14 w 211"/>
                      <a:gd name="T3" fmla="*/ 477 h 481"/>
                      <a:gd name="T4" fmla="*/ 16 w 211"/>
                      <a:gd name="T5" fmla="*/ 477 h 481"/>
                      <a:gd name="T6" fmla="*/ 39 w 211"/>
                      <a:gd name="T7" fmla="*/ 467 h 481"/>
                      <a:gd name="T8" fmla="*/ 207 w 211"/>
                      <a:gd name="T9" fmla="*/ 27 h 481"/>
                      <a:gd name="T10" fmla="*/ 197 w 211"/>
                      <a:gd name="T11" fmla="*/ 4 h 481"/>
                      <a:gd name="T12" fmla="*/ 196 w 211"/>
                      <a:gd name="T13" fmla="*/ 3 h 481"/>
                      <a:gd name="T14" fmla="*/ 173 w 211"/>
                      <a:gd name="T15" fmla="*/ 13 h 481"/>
                      <a:gd name="T16" fmla="*/ 4 w 211"/>
                      <a:gd name="T17" fmla="*/ 454 h 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11" h="481">
                        <a:moveTo>
                          <a:pt x="4" y="454"/>
                        </a:moveTo>
                        <a:cubicBezTo>
                          <a:pt x="0" y="463"/>
                          <a:pt x="5" y="473"/>
                          <a:pt x="14" y="477"/>
                        </a:cubicBezTo>
                        <a:cubicBezTo>
                          <a:pt x="16" y="477"/>
                          <a:pt x="16" y="477"/>
                          <a:pt x="16" y="477"/>
                        </a:cubicBezTo>
                        <a:cubicBezTo>
                          <a:pt x="25" y="481"/>
                          <a:pt x="35" y="476"/>
                          <a:pt x="39" y="467"/>
                        </a:cubicBezTo>
                        <a:cubicBezTo>
                          <a:pt x="207" y="27"/>
                          <a:pt x="207" y="27"/>
                          <a:pt x="207" y="27"/>
                        </a:cubicBezTo>
                        <a:cubicBezTo>
                          <a:pt x="211" y="17"/>
                          <a:pt x="206" y="7"/>
                          <a:pt x="197" y="4"/>
                        </a:cubicBezTo>
                        <a:cubicBezTo>
                          <a:pt x="196" y="3"/>
                          <a:pt x="196" y="3"/>
                          <a:pt x="196" y="3"/>
                        </a:cubicBezTo>
                        <a:cubicBezTo>
                          <a:pt x="187" y="0"/>
                          <a:pt x="176" y="4"/>
                          <a:pt x="173" y="13"/>
                        </a:cubicBezTo>
                        <a:cubicBezTo>
                          <a:pt x="4" y="454"/>
                          <a:pt x="4" y="454"/>
                          <a:pt x="4" y="454"/>
                        </a:cubicBezTo>
                      </a:path>
                    </a:pathLst>
                  </a:custGeom>
                  <a:solidFill>
                    <a:srgbClr val="5E412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16" name="Freeform 10"/>
                  <p:cNvSpPr>
                    <a:spLocks/>
                  </p:cNvSpPr>
                  <p:nvPr/>
                </p:nvSpPr>
                <p:spPr bwMode="auto">
                  <a:xfrm>
                    <a:off x="9478963" y="2968625"/>
                    <a:ext cx="1554163" cy="3074988"/>
                  </a:xfrm>
                  <a:custGeom>
                    <a:avLst/>
                    <a:gdLst>
                      <a:gd name="T0" fmla="*/ 414 w 414"/>
                      <a:gd name="T1" fmla="*/ 408 h 819"/>
                      <a:gd name="T2" fmla="*/ 221 w 414"/>
                      <a:gd name="T3" fmla="*/ 816 h 819"/>
                      <a:gd name="T4" fmla="*/ 116 w 414"/>
                      <a:gd name="T5" fmla="*/ 816 h 819"/>
                      <a:gd name="T6" fmla="*/ 0 w 414"/>
                      <a:gd name="T7" fmla="*/ 408 h 819"/>
                      <a:gd name="T8" fmla="*/ 115 w 414"/>
                      <a:gd name="T9" fmla="*/ 0 h 819"/>
                      <a:gd name="T10" fmla="*/ 207 w 414"/>
                      <a:gd name="T11" fmla="*/ 0 h 819"/>
                      <a:gd name="T12" fmla="*/ 414 w 414"/>
                      <a:gd name="T13" fmla="*/ 408 h 8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14" h="819">
                        <a:moveTo>
                          <a:pt x="414" y="408"/>
                        </a:moveTo>
                        <a:cubicBezTo>
                          <a:pt x="414" y="633"/>
                          <a:pt x="335" y="807"/>
                          <a:pt x="221" y="816"/>
                        </a:cubicBezTo>
                        <a:cubicBezTo>
                          <a:pt x="209" y="817"/>
                          <a:pt x="125" y="819"/>
                          <a:pt x="116" y="816"/>
                        </a:cubicBezTo>
                        <a:cubicBezTo>
                          <a:pt x="89" y="767"/>
                          <a:pt x="0" y="614"/>
                          <a:pt x="0" y="408"/>
                        </a:cubicBezTo>
                        <a:cubicBezTo>
                          <a:pt x="0" y="241"/>
                          <a:pt x="115" y="0"/>
                          <a:pt x="115" y="0"/>
                        </a:cubicBezTo>
                        <a:cubicBezTo>
                          <a:pt x="115" y="0"/>
                          <a:pt x="146" y="0"/>
                          <a:pt x="207" y="0"/>
                        </a:cubicBezTo>
                        <a:cubicBezTo>
                          <a:pt x="321" y="0"/>
                          <a:pt x="414" y="183"/>
                          <a:pt x="414" y="408"/>
                        </a:cubicBezTo>
                        <a:close/>
                      </a:path>
                    </a:pathLst>
                  </a:custGeom>
                  <a:solidFill>
                    <a:srgbClr val="B8CC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17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9167813" y="2968625"/>
                    <a:ext cx="1550988" cy="3063875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18" name="Freeform 12"/>
                  <p:cNvSpPr>
                    <a:spLocks/>
                  </p:cNvSpPr>
                  <p:nvPr/>
                </p:nvSpPr>
                <p:spPr bwMode="auto">
                  <a:xfrm>
                    <a:off x="9910763" y="5394325"/>
                    <a:ext cx="990600" cy="649288"/>
                  </a:xfrm>
                  <a:custGeom>
                    <a:avLst/>
                    <a:gdLst>
                      <a:gd name="T0" fmla="*/ 174 w 264"/>
                      <a:gd name="T1" fmla="*/ 7 h 173"/>
                      <a:gd name="T2" fmla="*/ 9 w 264"/>
                      <a:gd name="T3" fmla="*/ 170 h 173"/>
                      <a:gd name="T4" fmla="*/ 0 w 264"/>
                      <a:gd name="T5" fmla="*/ 170 h 173"/>
                      <a:gd name="T6" fmla="*/ 1 w 264"/>
                      <a:gd name="T7" fmla="*/ 170 h 173"/>
                      <a:gd name="T8" fmla="*/ 106 w 264"/>
                      <a:gd name="T9" fmla="*/ 170 h 173"/>
                      <a:gd name="T10" fmla="*/ 264 w 264"/>
                      <a:gd name="T11" fmla="*/ 0 h 173"/>
                      <a:gd name="T12" fmla="*/ 174 w 264"/>
                      <a:gd name="T13" fmla="*/ 7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64" h="173">
                        <a:moveTo>
                          <a:pt x="174" y="7"/>
                        </a:moveTo>
                        <a:cubicBezTo>
                          <a:pt x="136" y="106"/>
                          <a:pt x="76" y="170"/>
                          <a:pt x="9" y="170"/>
                        </a:cubicBezTo>
                        <a:cubicBezTo>
                          <a:pt x="6" y="170"/>
                          <a:pt x="3" y="170"/>
                          <a:pt x="0" y="170"/>
                        </a:cubicBezTo>
                        <a:cubicBezTo>
                          <a:pt x="1" y="170"/>
                          <a:pt x="1" y="170"/>
                          <a:pt x="1" y="170"/>
                        </a:cubicBezTo>
                        <a:cubicBezTo>
                          <a:pt x="10" y="173"/>
                          <a:pt x="94" y="171"/>
                          <a:pt x="106" y="170"/>
                        </a:cubicBezTo>
                        <a:cubicBezTo>
                          <a:pt x="175" y="165"/>
                          <a:pt x="230" y="100"/>
                          <a:pt x="264" y="0"/>
                        </a:cubicBezTo>
                        <a:cubicBezTo>
                          <a:pt x="234" y="3"/>
                          <a:pt x="204" y="6"/>
                          <a:pt x="174" y="7"/>
                        </a:cubicBezTo>
                        <a:close/>
                      </a:path>
                    </a:pathLst>
                  </a:custGeom>
                  <a:solidFill>
                    <a:srgbClr val="8A99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19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9239250" y="3268663"/>
                    <a:ext cx="1246188" cy="2462213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20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9321800" y="3570288"/>
                    <a:ext cx="941388" cy="1860550"/>
                  </a:xfrm>
                  <a:prstGeom prst="ellipse">
                    <a:avLst/>
                  </a:prstGeom>
                  <a:solidFill>
                    <a:srgbClr val="E8EEF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21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9374188" y="3787775"/>
                    <a:ext cx="698500" cy="1381125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22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9475788" y="4008438"/>
                    <a:ext cx="450850" cy="890588"/>
                  </a:xfrm>
                  <a:prstGeom prst="ellipse">
                    <a:avLst/>
                  </a:prstGeom>
                  <a:solidFill>
                    <a:srgbClr val="E8EEF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23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9572625" y="4252913"/>
                    <a:ext cx="206375" cy="401638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24" name="Freeform 19"/>
                  <p:cNvSpPr>
                    <a:spLocks noEditPoints="1"/>
                  </p:cNvSpPr>
                  <p:nvPr/>
                </p:nvSpPr>
                <p:spPr bwMode="auto">
                  <a:xfrm>
                    <a:off x="8108950" y="5859463"/>
                    <a:ext cx="912813" cy="134938"/>
                  </a:xfrm>
                  <a:custGeom>
                    <a:avLst/>
                    <a:gdLst>
                      <a:gd name="T0" fmla="*/ 240 w 243"/>
                      <a:gd name="T1" fmla="*/ 20 h 36"/>
                      <a:gd name="T2" fmla="*/ 241 w 243"/>
                      <a:gd name="T3" fmla="*/ 24 h 36"/>
                      <a:gd name="T4" fmla="*/ 240 w 243"/>
                      <a:gd name="T5" fmla="*/ 24 h 36"/>
                      <a:gd name="T6" fmla="*/ 240 w 243"/>
                      <a:gd name="T7" fmla="*/ 24 h 36"/>
                      <a:gd name="T8" fmla="*/ 240 w 243"/>
                      <a:gd name="T9" fmla="*/ 24 h 36"/>
                      <a:gd name="T10" fmla="*/ 240 w 243"/>
                      <a:gd name="T11" fmla="*/ 24 h 36"/>
                      <a:gd name="T12" fmla="*/ 235 w 243"/>
                      <a:gd name="T13" fmla="*/ 28 h 36"/>
                      <a:gd name="T14" fmla="*/ 235 w 243"/>
                      <a:gd name="T15" fmla="*/ 27 h 36"/>
                      <a:gd name="T16" fmla="*/ 224 w 243"/>
                      <a:gd name="T17" fmla="*/ 36 h 36"/>
                      <a:gd name="T18" fmla="*/ 242 w 243"/>
                      <a:gd name="T19" fmla="*/ 27 h 36"/>
                      <a:gd name="T20" fmla="*/ 240 w 243"/>
                      <a:gd name="T21" fmla="*/ 20 h 36"/>
                      <a:gd name="T22" fmla="*/ 0 w 243"/>
                      <a:gd name="T23" fmla="*/ 0 h 36"/>
                      <a:gd name="T24" fmla="*/ 189 w 243"/>
                      <a:gd name="T25" fmla="*/ 30 h 36"/>
                      <a:gd name="T26" fmla="*/ 213 w 243"/>
                      <a:gd name="T27" fmla="*/ 36 h 36"/>
                      <a:gd name="T28" fmla="*/ 196 w 243"/>
                      <a:gd name="T29" fmla="*/ 25 h 36"/>
                      <a:gd name="T30" fmla="*/ 204 w 243"/>
                      <a:gd name="T31" fmla="*/ 19 h 36"/>
                      <a:gd name="T32" fmla="*/ 192 w 243"/>
                      <a:gd name="T33" fmla="*/ 22 h 36"/>
                      <a:gd name="T34" fmla="*/ 0 w 243"/>
                      <a:gd name="T35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43" h="36">
                        <a:moveTo>
                          <a:pt x="240" y="20"/>
                        </a:moveTo>
                        <a:cubicBezTo>
                          <a:pt x="241" y="24"/>
                          <a:pt x="241" y="24"/>
                          <a:pt x="241" y="24"/>
                        </a:cubicBezTo>
                        <a:cubicBezTo>
                          <a:pt x="241" y="24"/>
                          <a:pt x="240" y="24"/>
                          <a:pt x="240" y="24"/>
                        </a:cubicBezTo>
                        <a:cubicBezTo>
                          <a:pt x="240" y="24"/>
                          <a:pt x="240" y="24"/>
                          <a:pt x="240" y="24"/>
                        </a:cubicBezTo>
                        <a:cubicBezTo>
                          <a:pt x="240" y="24"/>
                          <a:pt x="240" y="24"/>
                          <a:pt x="240" y="24"/>
                        </a:cubicBezTo>
                        <a:cubicBezTo>
                          <a:pt x="240" y="24"/>
                          <a:pt x="240" y="24"/>
                          <a:pt x="240" y="24"/>
                        </a:cubicBezTo>
                        <a:cubicBezTo>
                          <a:pt x="238" y="25"/>
                          <a:pt x="237" y="27"/>
                          <a:pt x="235" y="28"/>
                        </a:cubicBezTo>
                        <a:cubicBezTo>
                          <a:pt x="235" y="28"/>
                          <a:pt x="235" y="27"/>
                          <a:pt x="235" y="27"/>
                        </a:cubicBezTo>
                        <a:cubicBezTo>
                          <a:pt x="232" y="30"/>
                          <a:pt x="228" y="33"/>
                          <a:pt x="224" y="36"/>
                        </a:cubicBezTo>
                        <a:cubicBezTo>
                          <a:pt x="243" y="36"/>
                          <a:pt x="242" y="32"/>
                          <a:pt x="242" y="27"/>
                        </a:cubicBezTo>
                        <a:cubicBezTo>
                          <a:pt x="242" y="24"/>
                          <a:pt x="242" y="22"/>
                          <a:pt x="240" y="20"/>
                        </a:cubicBezTo>
                        <a:moveTo>
                          <a:pt x="0" y="0"/>
                        </a:moveTo>
                        <a:cubicBezTo>
                          <a:pt x="189" y="30"/>
                          <a:pt x="189" y="30"/>
                          <a:pt x="189" y="30"/>
                        </a:cubicBezTo>
                        <a:cubicBezTo>
                          <a:pt x="193" y="32"/>
                          <a:pt x="202" y="35"/>
                          <a:pt x="213" y="36"/>
                        </a:cubicBezTo>
                        <a:cubicBezTo>
                          <a:pt x="196" y="25"/>
                          <a:pt x="196" y="25"/>
                          <a:pt x="196" y="25"/>
                        </a:cubicBezTo>
                        <a:cubicBezTo>
                          <a:pt x="204" y="19"/>
                          <a:pt x="204" y="19"/>
                          <a:pt x="204" y="19"/>
                        </a:cubicBezTo>
                        <a:cubicBezTo>
                          <a:pt x="199" y="20"/>
                          <a:pt x="195" y="21"/>
                          <a:pt x="192" y="22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solidFill>
                    <a:srgbClr val="9CC9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25" name="Freeform 20"/>
                  <p:cNvSpPr>
                    <a:spLocks/>
                  </p:cNvSpPr>
                  <p:nvPr/>
                </p:nvSpPr>
                <p:spPr bwMode="auto">
                  <a:xfrm>
                    <a:off x="8124825" y="4946650"/>
                    <a:ext cx="217488" cy="247650"/>
                  </a:xfrm>
                  <a:custGeom>
                    <a:avLst/>
                    <a:gdLst>
                      <a:gd name="T0" fmla="*/ 45 w 58"/>
                      <a:gd name="T1" fmla="*/ 0 h 66"/>
                      <a:gd name="T2" fmla="*/ 48 w 58"/>
                      <a:gd name="T3" fmla="*/ 6 h 66"/>
                      <a:gd name="T4" fmla="*/ 50 w 58"/>
                      <a:gd name="T5" fmla="*/ 13 h 66"/>
                      <a:gd name="T6" fmla="*/ 54 w 58"/>
                      <a:gd name="T7" fmla="*/ 26 h 66"/>
                      <a:gd name="T8" fmla="*/ 57 w 58"/>
                      <a:gd name="T9" fmla="*/ 53 h 66"/>
                      <a:gd name="T10" fmla="*/ 58 w 58"/>
                      <a:gd name="T11" fmla="*/ 66 h 66"/>
                      <a:gd name="T12" fmla="*/ 47 w 58"/>
                      <a:gd name="T13" fmla="*/ 61 h 66"/>
                      <a:gd name="T14" fmla="*/ 23 w 58"/>
                      <a:gd name="T15" fmla="*/ 51 h 66"/>
                      <a:gd name="T16" fmla="*/ 11 w 58"/>
                      <a:gd name="T17" fmla="*/ 44 h 66"/>
                      <a:gd name="T18" fmla="*/ 5 w 58"/>
                      <a:gd name="T19" fmla="*/ 40 h 66"/>
                      <a:gd name="T20" fmla="*/ 0 w 58"/>
                      <a:gd name="T21" fmla="*/ 36 h 66"/>
                      <a:gd name="T22" fmla="*/ 7 w 58"/>
                      <a:gd name="T23" fmla="*/ 36 h 66"/>
                      <a:gd name="T24" fmla="*/ 14 w 58"/>
                      <a:gd name="T25" fmla="*/ 37 h 66"/>
                      <a:gd name="T26" fmla="*/ 27 w 58"/>
                      <a:gd name="T27" fmla="*/ 39 h 66"/>
                      <a:gd name="T28" fmla="*/ 52 w 58"/>
                      <a:gd name="T29" fmla="*/ 46 h 66"/>
                      <a:gd name="T30" fmla="*/ 41 w 58"/>
                      <a:gd name="T31" fmla="*/ 54 h 66"/>
                      <a:gd name="T32" fmla="*/ 41 w 58"/>
                      <a:gd name="T33" fmla="*/ 27 h 66"/>
                      <a:gd name="T34" fmla="*/ 42 w 58"/>
                      <a:gd name="T35" fmla="*/ 13 h 66"/>
                      <a:gd name="T36" fmla="*/ 43 w 58"/>
                      <a:gd name="T37" fmla="*/ 7 h 66"/>
                      <a:gd name="T38" fmla="*/ 45 w 58"/>
                      <a:gd name="T39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58" h="66">
                        <a:moveTo>
                          <a:pt x="45" y="0"/>
                        </a:moveTo>
                        <a:cubicBezTo>
                          <a:pt x="46" y="2"/>
                          <a:pt x="47" y="4"/>
                          <a:pt x="48" y="6"/>
                        </a:cubicBezTo>
                        <a:cubicBezTo>
                          <a:pt x="49" y="8"/>
                          <a:pt x="49" y="11"/>
                          <a:pt x="50" y="13"/>
                        </a:cubicBezTo>
                        <a:cubicBezTo>
                          <a:pt x="52" y="17"/>
                          <a:pt x="53" y="22"/>
                          <a:pt x="54" y="26"/>
                        </a:cubicBezTo>
                        <a:cubicBezTo>
                          <a:pt x="55" y="35"/>
                          <a:pt x="57" y="44"/>
                          <a:pt x="57" y="53"/>
                        </a:cubicBezTo>
                        <a:cubicBezTo>
                          <a:pt x="58" y="66"/>
                          <a:pt x="58" y="66"/>
                          <a:pt x="58" y="66"/>
                        </a:cubicBezTo>
                        <a:cubicBezTo>
                          <a:pt x="47" y="61"/>
                          <a:pt x="47" y="61"/>
                          <a:pt x="47" y="61"/>
                        </a:cubicBezTo>
                        <a:cubicBezTo>
                          <a:pt x="38" y="58"/>
                          <a:pt x="30" y="55"/>
                          <a:pt x="23" y="51"/>
                        </a:cubicBezTo>
                        <a:cubicBezTo>
                          <a:pt x="19" y="49"/>
                          <a:pt x="15" y="46"/>
                          <a:pt x="11" y="44"/>
                        </a:cubicBezTo>
                        <a:cubicBezTo>
                          <a:pt x="9" y="43"/>
                          <a:pt x="7" y="42"/>
                          <a:pt x="5" y="40"/>
                        </a:cubicBezTo>
                        <a:cubicBezTo>
                          <a:pt x="4" y="39"/>
                          <a:pt x="2" y="37"/>
                          <a:pt x="0" y="36"/>
                        </a:cubicBezTo>
                        <a:cubicBezTo>
                          <a:pt x="2" y="36"/>
                          <a:pt x="5" y="36"/>
                          <a:pt x="7" y="36"/>
                        </a:cubicBezTo>
                        <a:cubicBezTo>
                          <a:pt x="9" y="36"/>
                          <a:pt x="11" y="37"/>
                          <a:pt x="14" y="37"/>
                        </a:cubicBezTo>
                        <a:cubicBezTo>
                          <a:pt x="18" y="37"/>
                          <a:pt x="23" y="38"/>
                          <a:pt x="27" y="39"/>
                        </a:cubicBezTo>
                        <a:cubicBezTo>
                          <a:pt x="35" y="41"/>
                          <a:pt x="44" y="43"/>
                          <a:pt x="52" y="46"/>
                        </a:cubicBezTo>
                        <a:cubicBezTo>
                          <a:pt x="41" y="54"/>
                          <a:pt x="41" y="54"/>
                          <a:pt x="41" y="54"/>
                        </a:cubicBezTo>
                        <a:cubicBezTo>
                          <a:pt x="41" y="45"/>
                          <a:pt x="40" y="36"/>
                          <a:pt x="41" y="27"/>
                        </a:cubicBezTo>
                        <a:cubicBezTo>
                          <a:pt x="41" y="23"/>
                          <a:pt x="42" y="18"/>
                          <a:pt x="42" y="13"/>
                        </a:cubicBezTo>
                        <a:cubicBezTo>
                          <a:pt x="43" y="11"/>
                          <a:pt x="43" y="9"/>
                          <a:pt x="43" y="7"/>
                        </a:cubicBezTo>
                        <a:cubicBezTo>
                          <a:pt x="44" y="4"/>
                          <a:pt x="44" y="2"/>
                          <a:pt x="45" y="0"/>
                        </a:cubicBezTo>
                        <a:close/>
                      </a:path>
                    </a:pathLst>
                  </a:custGeom>
                  <a:solidFill>
                    <a:srgbClr val="6463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26" name="Freeform 21"/>
                  <p:cNvSpPr>
                    <a:spLocks/>
                  </p:cNvSpPr>
                  <p:nvPr/>
                </p:nvSpPr>
                <p:spPr bwMode="auto">
                  <a:xfrm>
                    <a:off x="8056563" y="4857750"/>
                    <a:ext cx="217488" cy="247650"/>
                  </a:xfrm>
                  <a:custGeom>
                    <a:avLst/>
                    <a:gdLst>
                      <a:gd name="T0" fmla="*/ 45 w 58"/>
                      <a:gd name="T1" fmla="*/ 0 h 66"/>
                      <a:gd name="T2" fmla="*/ 48 w 58"/>
                      <a:gd name="T3" fmla="*/ 7 h 66"/>
                      <a:gd name="T4" fmla="*/ 50 w 58"/>
                      <a:gd name="T5" fmla="*/ 14 h 66"/>
                      <a:gd name="T6" fmla="*/ 53 w 58"/>
                      <a:gd name="T7" fmla="*/ 27 h 66"/>
                      <a:gd name="T8" fmla="*/ 57 w 58"/>
                      <a:gd name="T9" fmla="*/ 54 h 66"/>
                      <a:gd name="T10" fmla="*/ 58 w 58"/>
                      <a:gd name="T11" fmla="*/ 66 h 66"/>
                      <a:gd name="T12" fmla="*/ 46 w 58"/>
                      <a:gd name="T13" fmla="*/ 62 h 66"/>
                      <a:gd name="T14" fmla="*/ 22 w 58"/>
                      <a:gd name="T15" fmla="*/ 51 h 66"/>
                      <a:gd name="T16" fmla="*/ 11 w 58"/>
                      <a:gd name="T17" fmla="*/ 45 h 66"/>
                      <a:gd name="T18" fmla="*/ 5 w 58"/>
                      <a:gd name="T19" fmla="*/ 41 h 66"/>
                      <a:gd name="T20" fmla="*/ 0 w 58"/>
                      <a:gd name="T21" fmla="*/ 37 h 66"/>
                      <a:gd name="T22" fmla="*/ 7 w 58"/>
                      <a:gd name="T23" fmla="*/ 37 h 66"/>
                      <a:gd name="T24" fmla="*/ 13 w 58"/>
                      <a:gd name="T25" fmla="*/ 37 h 66"/>
                      <a:gd name="T26" fmla="*/ 27 w 58"/>
                      <a:gd name="T27" fmla="*/ 40 h 66"/>
                      <a:gd name="T28" fmla="*/ 52 w 58"/>
                      <a:gd name="T29" fmla="*/ 47 h 66"/>
                      <a:gd name="T30" fmla="*/ 41 w 58"/>
                      <a:gd name="T31" fmla="*/ 55 h 66"/>
                      <a:gd name="T32" fmla="*/ 41 w 58"/>
                      <a:gd name="T33" fmla="*/ 28 h 66"/>
                      <a:gd name="T34" fmla="*/ 42 w 58"/>
                      <a:gd name="T35" fmla="*/ 14 h 66"/>
                      <a:gd name="T36" fmla="*/ 43 w 58"/>
                      <a:gd name="T37" fmla="*/ 7 h 66"/>
                      <a:gd name="T38" fmla="*/ 45 w 58"/>
                      <a:gd name="T39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58" h="66">
                        <a:moveTo>
                          <a:pt x="45" y="0"/>
                        </a:moveTo>
                        <a:cubicBezTo>
                          <a:pt x="46" y="2"/>
                          <a:pt x="47" y="5"/>
                          <a:pt x="48" y="7"/>
                        </a:cubicBezTo>
                        <a:cubicBezTo>
                          <a:pt x="48" y="9"/>
                          <a:pt x="49" y="11"/>
                          <a:pt x="50" y="14"/>
                        </a:cubicBezTo>
                        <a:cubicBezTo>
                          <a:pt x="51" y="18"/>
                          <a:pt x="52" y="22"/>
                          <a:pt x="53" y="27"/>
                        </a:cubicBezTo>
                        <a:cubicBezTo>
                          <a:pt x="55" y="36"/>
                          <a:pt x="56" y="45"/>
                          <a:pt x="57" y="54"/>
                        </a:cubicBezTo>
                        <a:cubicBezTo>
                          <a:pt x="58" y="66"/>
                          <a:pt x="58" y="66"/>
                          <a:pt x="58" y="66"/>
                        </a:cubicBezTo>
                        <a:cubicBezTo>
                          <a:pt x="46" y="62"/>
                          <a:pt x="46" y="62"/>
                          <a:pt x="46" y="62"/>
                        </a:cubicBezTo>
                        <a:cubicBezTo>
                          <a:pt x="38" y="59"/>
                          <a:pt x="30" y="55"/>
                          <a:pt x="22" y="51"/>
                        </a:cubicBezTo>
                        <a:cubicBezTo>
                          <a:pt x="18" y="49"/>
                          <a:pt x="15" y="47"/>
                          <a:pt x="11" y="45"/>
                        </a:cubicBezTo>
                        <a:cubicBezTo>
                          <a:pt x="9" y="43"/>
                          <a:pt x="7" y="42"/>
                          <a:pt x="5" y="41"/>
                        </a:cubicBezTo>
                        <a:cubicBezTo>
                          <a:pt x="3" y="39"/>
                          <a:pt x="2" y="38"/>
                          <a:pt x="0" y="37"/>
                        </a:cubicBezTo>
                        <a:cubicBezTo>
                          <a:pt x="2" y="36"/>
                          <a:pt x="4" y="37"/>
                          <a:pt x="7" y="37"/>
                        </a:cubicBezTo>
                        <a:cubicBezTo>
                          <a:pt x="9" y="37"/>
                          <a:pt x="11" y="37"/>
                          <a:pt x="13" y="37"/>
                        </a:cubicBezTo>
                        <a:cubicBezTo>
                          <a:pt x="18" y="38"/>
                          <a:pt x="22" y="39"/>
                          <a:pt x="27" y="40"/>
                        </a:cubicBezTo>
                        <a:cubicBezTo>
                          <a:pt x="35" y="42"/>
                          <a:pt x="44" y="44"/>
                          <a:pt x="52" y="47"/>
                        </a:cubicBezTo>
                        <a:cubicBezTo>
                          <a:pt x="41" y="55"/>
                          <a:pt x="41" y="55"/>
                          <a:pt x="41" y="55"/>
                        </a:cubicBezTo>
                        <a:cubicBezTo>
                          <a:pt x="40" y="46"/>
                          <a:pt x="40" y="37"/>
                          <a:pt x="41" y="28"/>
                        </a:cubicBezTo>
                        <a:cubicBezTo>
                          <a:pt x="41" y="23"/>
                          <a:pt x="41" y="19"/>
                          <a:pt x="42" y="14"/>
                        </a:cubicBezTo>
                        <a:cubicBezTo>
                          <a:pt x="42" y="12"/>
                          <a:pt x="43" y="10"/>
                          <a:pt x="43" y="7"/>
                        </a:cubicBezTo>
                        <a:cubicBezTo>
                          <a:pt x="44" y="5"/>
                          <a:pt x="44" y="3"/>
                          <a:pt x="45" y="0"/>
                        </a:cubicBezTo>
                        <a:close/>
                      </a:path>
                    </a:pathLst>
                  </a:custGeom>
                  <a:solidFill>
                    <a:srgbClr val="6463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27" name="Freeform 22"/>
                  <p:cNvSpPr>
                    <a:spLocks/>
                  </p:cNvSpPr>
                  <p:nvPr/>
                </p:nvSpPr>
                <p:spPr bwMode="auto">
                  <a:xfrm>
                    <a:off x="7989888" y="4770438"/>
                    <a:ext cx="217488" cy="247650"/>
                  </a:xfrm>
                  <a:custGeom>
                    <a:avLst/>
                    <a:gdLst>
                      <a:gd name="T0" fmla="*/ 45 w 58"/>
                      <a:gd name="T1" fmla="*/ 0 h 66"/>
                      <a:gd name="T2" fmla="*/ 47 w 58"/>
                      <a:gd name="T3" fmla="*/ 7 h 66"/>
                      <a:gd name="T4" fmla="*/ 50 w 58"/>
                      <a:gd name="T5" fmla="*/ 13 h 66"/>
                      <a:gd name="T6" fmla="*/ 53 w 58"/>
                      <a:gd name="T7" fmla="*/ 27 h 66"/>
                      <a:gd name="T8" fmla="*/ 57 w 58"/>
                      <a:gd name="T9" fmla="*/ 54 h 66"/>
                      <a:gd name="T10" fmla="*/ 58 w 58"/>
                      <a:gd name="T11" fmla="*/ 66 h 66"/>
                      <a:gd name="T12" fmla="*/ 46 w 58"/>
                      <a:gd name="T13" fmla="*/ 62 h 66"/>
                      <a:gd name="T14" fmla="*/ 22 w 58"/>
                      <a:gd name="T15" fmla="*/ 51 h 66"/>
                      <a:gd name="T16" fmla="*/ 10 w 58"/>
                      <a:gd name="T17" fmla="*/ 44 h 66"/>
                      <a:gd name="T18" fmla="*/ 5 w 58"/>
                      <a:gd name="T19" fmla="*/ 41 h 66"/>
                      <a:gd name="T20" fmla="*/ 0 w 58"/>
                      <a:gd name="T21" fmla="*/ 36 h 66"/>
                      <a:gd name="T22" fmla="*/ 6 w 58"/>
                      <a:gd name="T23" fmla="*/ 36 h 66"/>
                      <a:gd name="T24" fmla="*/ 13 w 58"/>
                      <a:gd name="T25" fmla="*/ 37 h 66"/>
                      <a:gd name="T26" fmla="*/ 26 w 58"/>
                      <a:gd name="T27" fmla="*/ 39 h 66"/>
                      <a:gd name="T28" fmla="*/ 52 w 58"/>
                      <a:gd name="T29" fmla="*/ 47 h 66"/>
                      <a:gd name="T30" fmla="*/ 41 w 58"/>
                      <a:gd name="T31" fmla="*/ 55 h 66"/>
                      <a:gd name="T32" fmla="*/ 40 w 58"/>
                      <a:gd name="T33" fmla="*/ 28 h 66"/>
                      <a:gd name="T34" fmla="*/ 42 w 58"/>
                      <a:gd name="T35" fmla="*/ 14 h 66"/>
                      <a:gd name="T36" fmla="*/ 43 w 58"/>
                      <a:gd name="T37" fmla="*/ 7 h 66"/>
                      <a:gd name="T38" fmla="*/ 45 w 58"/>
                      <a:gd name="T39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58" h="66">
                        <a:moveTo>
                          <a:pt x="45" y="0"/>
                        </a:moveTo>
                        <a:cubicBezTo>
                          <a:pt x="46" y="2"/>
                          <a:pt x="47" y="4"/>
                          <a:pt x="47" y="7"/>
                        </a:cubicBezTo>
                        <a:cubicBezTo>
                          <a:pt x="48" y="9"/>
                          <a:pt x="49" y="11"/>
                          <a:pt x="50" y="13"/>
                        </a:cubicBezTo>
                        <a:cubicBezTo>
                          <a:pt x="51" y="18"/>
                          <a:pt x="52" y="22"/>
                          <a:pt x="53" y="27"/>
                        </a:cubicBezTo>
                        <a:cubicBezTo>
                          <a:pt x="55" y="36"/>
                          <a:pt x="56" y="45"/>
                          <a:pt x="57" y="54"/>
                        </a:cubicBezTo>
                        <a:cubicBezTo>
                          <a:pt x="58" y="66"/>
                          <a:pt x="58" y="66"/>
                          <a:pt x="58" y="66"/>
                        </a:cubicBezTo>
                        <a:cubicBezTo>
                          <a:pt x="46" y="62"/>
                          <a:pt x="46" y="62"/>
                          <a:pt x="46" y="62"/>
                        </a:cubicBezTo>
                        <a:cubicBezTo>
                          <a:pt x="38" y="59"/>
                          <a:pt x="30" y="55"/>
                          <a:pt x="22" y="51"/>
                        </a:cubicBezTo>
                        <a:cubicBezTo>
                          <a:pt x="18" y="49"/>
                          <a:pt x="14" y="47"/>
                          <a:pt x="10" y="44"/>
                        </a:cubicBezTo>
                        <a:cubicBezTo>
                          <a:pt x="9" y="43"/>
                          <a:pt x="7" y="42"/>
                          <a:pt x="5" y="41"/>
                        </a:cubicBezTo>
                        <a:cubicBezTo>
                          <a:pt x="3" y="39"/>
                          <a:pt x="1" y="38"/>
                          <a:pt x="0" y="36"/>
                        </a:cubicBezTo>
                        <a:cubicBezTo>
                          <a:pt x="2" y="36"/>
                          <a:pt x="4" y="36"/>
                          <a:pt x="6" y="36"/>
                        </a:cubicBezTo>
                        <a:cubicBezTo>
                          <a:pt x="9" y="37"/>
                          <a:pt x="11" y="37"/>
                          <a:pt x="13" y="37"/>
                        </a:cubicBezTo>
                        <a:cubicBezTo>
                          <a:pt x="18" y="38"/>
                          <a:pt x="22" y="38"/>
                          <a:pt x="26" y="39"/>
                        </a:cubicBezTo>
                        <a:cubicBezTo>
                          <a:pt x="35" y="41"/>
                          <a:pt x="43" y="44"/>
                          <a:pt x="52" y="47"/>
                        </a:cubicBezTo>
                        <a:cubicBezTo>
                          <a:pt x="41" y="55"/>
                          <a:pt x="41" y="55"/>
                          <a:pt x="41" y="55"/>
                        </a:cubicBezTo>
                        <a:cubicBezTo>
                          <a:pt x="40" y="46"/>
                          <a:pt x="40" y="37"/>
                          <a:pt x="40" y="28"/>
                        </a:cubicBezTo>
                        <a:cubicBezTo>
                          <a:pt x="41" y="23"/>
                          <a:pt x="41" y="18"/>
                          <a:pt x="42" y="14"/>
                        </a:cubicBezTo>
                        <a:cubicBezTo>
                          <a:pt x="42" y="12"/>
                          <a:pt x="42" y="9"/>
                          <a:pt x="43" y="7"/>
                        </a:cubicBezTo>
                        <a:cubicBezTo>
                          <a:pt x="43" y="5"/>
                          <a:pt x="44" y="2"/>
                          <a:pt x="45" y="0"/>
                        </a:cubicBezTo>
                        <a:close/>
                      </a:path>
                    </a:pathLst>
                  </a:custGeom>
                  <a:solidFill>
                    <a:srgbClr val="6463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28" name="Freeform 23"/>
                  <p:cNvSpPr>
                    <a:spLocks/>
                  </p:cNvSpPr>
                  <p:nvPr/>
                </p:nvSpPr>
                <p:spPr bwMode="auto">
                  <a:xfrm>
                    <a:off x="8135938" y="4921250"/>
                    <a:ext cx="803275" cy="1012825"/>
                  </a:xfrm>
                  <a:custGeom>
                    <a:avLst/>
                    <a:gdLst>
                      <a:gd name="T0" fmla="*/ 0 w 506"/>
                      <a:gd name="T1" fmla="*/ 12 h 638"/>
                      <a:gd name="T2" fmla="*/ 492 w 506"/>
                      <a:gd name="T3" fmla="*/ 638 h 638"/>
                      <a:gd name="T4" fmla="*/ 506 w 506"/>
                      <a:gd name="T5" fmla="*/ 626 h 638"/>
                      <a:gd name="T6" fmla="*/ 14 w 506"/>
                      <a:gd name="T7" fmla="*/ 0 h 638"/>
                      <a:gd name="T8" fmla="*/ 0 w 506"/>
                      <a:gd name="T9" fmla="*/ 12 h 6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6" h="638">
                        <a:moveTo>
                          <a:pt x="0" y="12"/>
                        </a:moveTo>
                        <a:lnTo>
                          <a:pt x="492" y="638"/>
                        </a:lnTo>
                        <a:lnTo>
                          <a:pt x="506" y="626"/>
                        </a:lnTo>
                        <a:lnTo>
                          <a:pt x="14" y="0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2F211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29" name="Freeform 24"/>
                  <p:cNvSpPr>
                    <a:spLocks/>
                  </p:cNvSpPr>
                  <p:nvPr/>
                </p:nvSpPr>
                <p:spPr bwMode="auto">
                  <a:xfrm>
                    <a:off x="8135938" y="4921250"/>
                    <a:ext cx="803275" cy="1012825"/>
                  </a:xfrm>
                  <a:custGeom>
                    <a:avLst/>
                    <a:gdLst>
                      <a:gd name="T0" fmla="*/ 0 w 506"/>
                      <a:gd name="T1" fmla="*/ 12 h 638"/>
                      <a:gd name="T2" fmla="*/ 492 w 506"/>
                      <a:gd name="T3" fmla="*/ 638 h 638"/>
                      <a:gd name="T4" fmla="*/ 506 w 506"/>
                      <a:gd name="T5" fmla="*/ 626 h 638"/>
                      <a:gd name="T6" fmla="*/ 14 w 506"/>
                      <a:gd name="T7" fmla="*/ 0 h 6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06" h="638">
                        <a:moveTo>
                          <a:pt x="0" y="12"/>
                        </a:moveTo>
                        <a:lnTo>
                          <a:pt x="492" y="638"/>
                        </a:lnTo>
                        <a:lnTo>
                          <a:pt x="506" y="626"/>
                        </a:lnTo>
                        <a:lnTo>
                          <a:pt x="14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30" name="Freeform 25"/>
                  <p:cNvSpPr>
                    <a:spLocks/>
                  </p:cNvSpPr>
                  <p:nvPr/>
                </p:nvSpPr>
                <p:spPr bwMode="auto">
                  <a:xfrm>
                    <a:off x="8845550" y="5848350"/>
                    <a:ext cx="165100" cy="160338"/>
                  </a:xfrm>
                  <a:custGeom>
                    <a:avLst/>
                    <a:gdLst>
                      <a:gd name="T0" fmla="*/ 44 w 44"/>
                      <a:gd name="T1" fmla="*/ 27 h 43"/>
                      <a:gd name="T2" fmla="*/ 44 w 44"/>
                      <a:gd name="T3" fmla="*/ 27 h 43"/>
                      <a:gd name="T4" fmla="*/ 36 w 44"/>
                      <a:gd name="T5" fmla="*/ 0 h 43"/>
                      <a:gd name="T6" fmla="*/ 0 w 44"/>
                      <a:gd name="T7" fmla="*/ 28 h 43"/>
                      <a:gd name="T8" fmla="*/ 24 w 44"/>
                      <a:gd name="T9" fmla="*/ 43 h 43"/>
                      <a:gd name="T10" fmla="*/ 44 w 44"/>
                      <a:gd name="T11" fmla="*/ 27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4" h="43">
                        <a:moveTo>
                          <a:pt x="44" y="27"/>
                        </a:moveTo>
                        <a:cubicBezTo>
                          <a:pt x="44" y="27"/>
                          <a:pt x="44" y="27"/>
                          <a:pt x="44" y="27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24" y="43"/>
                          <a:pt x="24" y="43"/>
                          <a:pt x="24" y="43"/>
                        </a:cubicBezTo>
                        <a:cubicBezTo>
                          <a:pt x="30" y="38"/>
                          <a:pt x="37" y="32"/>
                          <a:pt x="44" y="27"/>
                        </a:cubicBezTo>
                      </a:path>
                    </a:pathLst>
                  </a:custGeom>
                  <a:solidFill>
                    <a:srgbClr val="59595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31" name="Freeform 26"/>
                  <p:cNvSpPr>
                    <a:spLocks/>
                  </p:cNvSpPr>
                  <p:nvPr/>
                </p:nvSpPr>
                <p:spPr bwMode="auto">
                  <a:xfrm>
                    <a:off x="8980488" y="5848350"/>
                    <a:ext cx="30163" cy="85725"/>
                  </a:xfrm>
                  <a:custGeom>
                    <a:avLst/>
                    <a:gdLst>
                      <a:gd name="T0" fmla="*/ 1 w 8"/>
                      <a:gd name="T1" fmla="*/ 0 h 23"/>
                      <a:gd name="T2" fmla="*/ 0 w 8"/>
                      <a:gd name="T3" fmla="*/ 0 h 23"/>
                      <a:gd name="T4" fmla="*/ 6 w 8"/>
                      <a:gd name="T5" fmla="*/ 22 h 23"/>
                      <a:gd name="T6" fmla="*/ 8 w 8"/>
                      <a:gd name="T7" fmla="*/ 23 h 23"/>
                      <a:gd name="T8" fmla="*/ 1 w 8"/>
                      <a:gd name="T9" fmla="*/ 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3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6" y="22"/>
                          <a:pt x="6" y="22"/>
                          <a:pt x="6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solidFill>
                    <a:srgbClr val="B3E0F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32" name="Freeform 27"/>
                  <p:cNvSpPr>
                    <a:spLocks noEditPoints="1"/>
                  </p:cNvSpPr>
                  <p:nvPr/>
                </p:nvSpPr>
                <p:spPr bwMode="auto">
                  <a:xfrm>
                    <a:off x="8991600" y="5930900"/>
                    <a:ext cx="22225" cy="33338"/>
                  </a:xfrm>
                  <a:custGeom>
                    <a:avLst/>
                    <a:gdLst>
                      <a:gd name="T0" fmla="*/ 5 w 6"/>
                      <a:gd name="T1" fmla="*/ 5 h 9"/>
                      <a:gd name="T2" fmla="*/ 0 w 6"/>
                      <a:gd name="T3" fmla="*/ 8 h 9"/>
                      <a:gd name="T4" fmla="*/ 0 w 6"/>
                      <a:gd name="T5" fmla="*/ 9 h 9"/>
                      <a:gd name="T6" fmla="*/ 5 w 6"/>
                      <a:gd name="T7" fmla="*/ 5 h 9"/>
                      <a:gd name="T8" fmla="*/ 3 w 6"/>
                      <a:gd name="T9" fmla="*/ 0 h 9"/>
                      <a:gd name="T10" fmla="*/ 5 w 6"/>
                      <a:gd name="T11" fmla="*/ 5 h 9"/>
                      <a:gd name="T12" fmla="*/ 6 w 6"/>
                      <a:gd name="T13" fmla="*/ 5 h 9"/>
                      <a:gd name="T14" fmla="*/ 5 w 6"/>
                      <a:gd name="T15" fmla="*/ 1 h 9"/>
                      <a:gd name="T16" fmla="*/ 3 w 6"/>
                      <a:gd name="T17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9">
                        <a:moveTo>
                          <a:pt x="5" y="5"/>
                        </a:moveTo>
                        <a:cubicBezTo>
                          <a:pt x="3" y="6"/>
                          <a:pt x="2" y="7"/>
                          <a:pt x="0" y="8"/>
                        </a:cubicBezTo>
                        <a:cubicBezTo>
                          <a:pt x="0" y="8"/>
                          <a:pt x="0" y="9"/>
                          <a:pt x="0" y="9"/>
                        </a:cubicBezTo>
                        <a:cubicBezTo>
                          <a:pt x="2" y="8"/>
                          <a:pt x="3" y="6"/>
                          <a:pt x="5" y="5"/>
                        </a:cubicBezTo>
                        <a:moveTo>
                          <a:pt x="3" y="0"/>
                        </a:move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6" y="5"/>
                          <a:pt x="6" y="5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4" y="0"/>
                          <a:pt x="3" y="0"/>
                        </a:cubicBezTo>
                      </a:path>
                    </a:pathLst>
                  </a:custGeom>
                  <a:solidFill>
                    <a:srgbClr val="A3CB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33" name="Freeform 28"/>
                  <p:cNvSpPr>
                    <a:spLocks/>
                  </p:cNvSpPr>
                  <p:nvPr/>
                </p:nvSpPr>
                <p:spPr bwMode="auto">
                  <a:xfrm>
                    <a:off x="8972550" y="5848350"/>
                    <a:ext cx="38100" cy="112713"/>
                  </a:xfrm>
                  <a:custGeom>
                    <a:avLst/>
                    <a:gdLst>
                      <a:gd name="T0" fmla="*/ 2 w 10"/>
                      <a:gd name="T1" fmla="*/ 0 h 30"/>
                      <a:gd name="T2" fmla="*/ 0 w 10"/>
                      <a:gd name="T3" fmla="*/ 2 h 30"/>
                      <a:gd name="T4" fmla="*/ 5 w 10"/>
                      <a:gd name="T5" fmla="*/ 30 h 30"/>
                      <a:gd name="T6" fmla="*/ 10 w 10"/>
                      <a:gd name="T7" fmla="*/ 27 h 30"/>
                      <a:gd name="T8" fmla="*/ 10 w 10"/>
                      <a:gd name="T9" fmla="*/ 27 h 30"/>
                      <a:gd name="T10" fmla="*/ 10 w 10"/>
                      <a:gd name="T11" fmla="*/ 27 h 30"/>
                      <a:gd name="T12" fmla="*/ 8 w 10"/>
                      <a:gd name="T13" fmla="*/ 22 h 30"/>
                      <a:gd name="T14" fmla="*/ 2 w 10"/>
                      <a:gd name="T15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" h="30">
                        <a:moveTo>
                          <a:pt x="2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11"/>
                          <a:pt x="4" y="21"/>
                          <a:pt x="5" y="30"/>
                        </a:cubicBezTo>
                        <a:cubicBezTo>
                          <a:pt x="7" y="29"/>
                          <a:pt x="8" y="28"/>
                          <a:pt x="10" y="27"/>
                        </a:cubicBezTo>
                        <a:cubicBezTo>
                          <a:pt x="10" y="27"/>
                          <a:pt x="10" y="27"/>
                          <a:pt x="10" y="27"/>
                        </a:cubicBezTo>
                        <a:cubicBezTo>
                          <a:pt x="10" y="27"/>
                          <a:pt x="10" y="27"/>
                          <a:pt x="10" y="27"/>
                        </a:cubicBezTo>
                        <a:cubicBezTo>
                          <a:pt x="8" y="22"/>
                          <a:pt x="8" y="22"/>
                          <a:pt x="8" y="22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solidFill>
                    <a:srgbClr val="6767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34" name="Freeform 29"/>
                  <p:cNvSpPr>
                    <a:spLocks noEditPoints="1"/>
                  </p:cNvSpPr>
                  <p:nvPr/>
                </p:nvSpPr>
                <p:spPr bwMode="auto">
                  <a:xfrm>
                    <a:off x="7580313" y="7554913"/>
                    <a:ext cx="1816100" cy="271463"/>
                  </a:xfrm>
                  <a:custGeom>
                    <a:avLst/>
                    <a:gdLst>
                      <a:gd name="T0" fmla="*/ 471 w 484"/>
                      <a:gd name="T1" fmla="*/ 37 h 72"/>
                      <a:gd name="T2" fmla="*/ 482 w 484"/>
                      <a:gd name="T3" fmla="*/ 62 h 72"/>
                      <a:gd name="T4" fmla="*/ 483 w 484"/>
                      <a:gd name="T5" fmla="*/ 53 h 72"/>
                      <a:gd name="T6" fmla="*/ 471 w 484"/>
                      <a:gd name="T7" fmla="*/ 37 h 72"/>
                      <a:gd name="T8" fmla="*/ 0 w 484"/>
                      <a:gd name="T9" fmla="*/ 0 h 72"/>
                      <a:gd name="T10" fmla="*/ 377 w 484"/>
                      <a:gd name="T11" fmla="*/ 59 h 72"/>
                      <a:gd name="T12" fmla="*/ 445 w 484"/>
                      <a:gd name="T13" fmla="*/ 72 h 72"/>
                      <a:gd name="T14" fmla="*/ 482 w 484"/>
                      <a:gd name="T15" fmla="*/ 62 h 72"/>
                      <a:gd name="T16" fmla="*/ 482 w 484"/>
                      <a:gd name="T17" fmla="*/ 62 h 72"/>
                      <a:gd name="T18" fmla="*/ 467 w 484"/>
                      <a:gd name="T19" fmla="*/ 67 h 72"/>
                      <a:gd name="T20" fmla="*/ 467 w 484"/>
                      <a:gd name="T21" fmla="*/ 67 h 72"/>
                      <a:gd name="T22" fmla="*/ 461 w 484"/>
                      <a:gd name="T23" fmla="*/ 69 h 72"/>
                      <a:gd name="T24" fmla="*/ 403 w 484"/>
                      <a:gd name="T25" fmla="*/ 42 h 72"/>
                      <a:gd name="T26" fmla="*/ 408 w 484"/>
                      <a:gd name="T27" fmla="*/ 37 h 72"/>
                      <a:gd name="T28" fmla="*/ 383 w 484"/>
                      <a:gd name="T29" fmla="*/ 44 h 72"/>
                      <a:gd name="T30" fmla="*/ 0 w 484"/>
                      <a:gd name="T31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84" h="72">
                        <a:moveTo>
                          <a:pt x="471" y="37"/>
                        </a:moveTo>
                        <a:cubicBezTo>
                          <a:pt x="482" y="62"/>
                          <a:pt x="482" y="62"/>
                          <a:pt x="482" y="62"/>
                        </a:cubicBezTo>
                        <a:cubicBezTo>
                          <a:pt x="483" y="59"/>
                          <a:pt x="483" y="56"/>
                          <a:pt x="483" y="53"/>
                        </a:cubicBezTo>
                        <a:cubicBezTo>
                          <a:pt x="483" y="46"/>
                          <a:pt x="484" y="40"/>
                          <a:pt x="471" y="37"/>
                        </a:cubicBezTo>
                        <a:moveTo>
                          <a:pt x="0" y="0"/>
                        </a:moveTo>
                        <a:cubicBezTo>
                          <a:pt x="377" y="59"/>
                          <a:pt x="377" y="59"/>
                          <a:pt x="377" y="59"/>
                        </a:cubicBezTo>
                        <a:cubicBezTo>
                          <a:pt x="386" y="67"/>
                          <a:pt x="413" y="72"/>
                          <a:pt x="445" y="72"/>
                        </a:cubicBezTo>
                        <a:cubicBezTo>
                          <a:pt x="472" y="72"/>
                          <a:pt x="480" y="68"/>
                          <a:pt x="482" y="62"/>
                        </a:cubicBezTo>
                        <a:cubicBezTo>
                          <a:pt x="482" y="62"/>
                          <a:pt x="482" y="62"/>
                          <a:pt x="482" y="62"/>
                        </a:cubicBezTo>
                        <a:cubicBezTo>
                          <a:pt x="477" y="64"/>
                          <a:pt x="472" y="65"/>
                          <a:pt x="467" y="67"/>
                        </a:cubicBezTo>
                        <a:cubicBezTo>
                          <a:pt x="467" y="67"/>
                          <a:pt x="467" y="67"/>
                          <a:pt x="467" y="67"/>
                        </a:cubicBezTo>
                        <a:cubicBezTo>
                          <a:pt x="465" y="68"/>
                          <a:pt x="463" y="68"/>
                          <a:pt x="461" y="69"/>
                        </a:cubicBezTo>
                        <a:cubicBezTo>
                          <a:pt x="403" y="42"/>
                          <a:pt x="403" y="42"/>
                          <a:pt x="403" y="42"/>
                        </a:cubicBezTo>
                        <a:cubicBezTo>
                          <a:pt x="408" y="37"/>
                          <a:pt x="408" y="37"/>
                          <a:pt x="408" y="37"/>
                        </a:cubicBezTo>
                        <a:cubicBezTo>
                          <a:pt x="398" y="39"/>
                          <a:pt x="389" y="41"/>
                          <a:pt x="383" y="44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solidFill>
                    <a:srgbClr val="9CC9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35" name="Freeform 30"/>
                  <p:cNvSpPr>
                    <a:spLocks/>
                  </p:cNvSpPr>
                  <p:nvPr/>
                </p:nvSpPr>
                <p:spPr bwMode="auto">
                  <a:xfrm>
                    <a:off x="7880350" y="6321425"/>
                    <a:ext cx="319088" cy="336550"/>
                  </a:xfrm>
                  <a:custGeom>
                    <a:avLst/>
                    <a:gdLst>
                      <a:gd name="T0" fmla="*/ 59 w 85"/>
                      <a:gd name="T1" fmla="*/ 0 h 90"/>
                      <a:gd name="T2" fmla="*/ 63 w 85"/>
                      <a:gd name="T3" fmla="*/ 10 h 90"/>
                      <a:gd name="T4" fmla="*/ 67 w 85"/>
                      <a:gd name="T5" fmla="*/ 19 h 90"/>
                      <a:gd name="T6" fmla="*/ 73 w 85"/>
                      <a:gd name="T7" fmla="*/ 39 h 90"/>
                      <a:gd name="T8" fmla="*/ 83 w 85"/>
                      <a:gd name="T9" fmla="*/ 78 h 90"/>
                      <a:gd name="T10" fmla="*/ 85 w 85"/>
                      <a:gd name="T11" fmla="*/ 90 h 90"/>
                      <a:gd name="T12" fmla="*/ 73 w 85"/>
                      <a:gd name="T13" fmla="*/ 88 h 90"/>
                      <a:gd name="T14" fmla="*/ 36 w 85"/>
                      <a:gd name="T15" fmla="*/ 77 h 90"/>
                      <a:gd name="T16" fmla="*/ 18 w 85"/>
                      <a:gd name="T17" fmla="*/ 70 h 90"/>
                      <a:gd name="T18" fmla="*/ 9 w 85"/>
                      <a:gd name="T19" fmla="*/ 66 h 90"/>
                      <a:gd name="T20" fmla="*/ 0 w 85"/>
                      <a:gd name="T21" fmla="*/ 62 h 90"/>
                      <a:gd name="T22" fmla="*/ 10 w 85"/>
                      <a:gd name="T23" fmla="*/ 62 h 90"/>
                      <a:gd name="T24" fmla="*/ 19 w 85"/>
                      <a:gd name="T25" fmla="*/ 63 h 90"/>
                      <a:gd name="T26" fmla="*/ 39 w 85"/>
                      <a:gd name="T27" fmla="*/ 65 h 90"/>
                      <a:gd name="T28" fmla="*/ 77 w 85"/>
                      <a:gd name="T29" fmla="*/ 72 h 90"/>
                      <a:gd name="T30" fmla="*/ 67 w 85"/>
                      <a:gd name="T31" fmla="*/ 81 h 90"/>
                      <a:gd name="T32" fmla="*/ 61 w 85"/>
                      <a:gd name="T33" fmla="*/ 41 h 90"/>
                      <a:gd name="T34" fmla="*/ 59 w 85"/>
                      <a:gd name="T35" fmla="*/ 21 h 90"/>
                      <a:gd name="T36" fmla="*/ 59 w 85"/>
                      <a:gd name="T37" fmla="*/ 11 h 90"/>
                      <a:gd name="T38" fmla="*/ 59 w 85"/>
                      <a:gd name="T39" fmla="*/ 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5" h="90">
                        <a:moveTo>
                          <a:pt x="59" y="0"/>
                        </a:moveTo>
                        <a:cubicBezTo>
                          <a:pt x="61" y="3"/>
                          <a:pt x="62" y="6"/>
                          <a:pt x="63" y="10"/>
                        </a:cubicBezTo>
                        <a:cubicBezTo>
                          <a:pt x="65" y="13"/>
                          <a:pt x="66" y="16"/>
                          <a:pt x="67" y="19"/>
                        </a:cubicBezTo>
                        <a:cubicBezTo>
                          <a:pt x="69" y="26"/>
                          <a:pt x="71" y="32"/>
                          <a:pt x="73" y="39"/>
                        </a:cubicBezTo>
                        <a:cubicBezTo>
                          <a:pt x="77" y="52"/>
                          <a:pt x="80" y="65"/>
                          <a:pt x="83" y="78"/>
                        </a:cubicBezTo>
                        <a:cubicBezTo>
                          <a:pt x="85" y="90"/>
                          <a:pt x="85" y="90"/>
                          <a:pt x="85" y="90"/>
                        </a:cubicBezTo>
                        <a:cubicBezTo>
                          <a:pt x="73" y="88"/>
                          <a:pt x="73" y="88"/>
                          <a:pt x="73" y="88"/>
                        </a:cubicBezTo>
                        <a:cubicBezTo>
                          <a:pt x="61" y="85"/>
                          <a:pt x="48" y="81"/>
                          <a:pt x="36" y="77"/>
                        </a:cubicBezTo>
                        <a:cubicBezTo>
                          <a:pt x="30" y="75"/>
                          <a:pt x="24" y="73"/>
                          <a:pt x="18" y="70"/>
                        </a:cubicBezTo>
                        <a:cubicBezTo>
                          <a:pt x="15" y="69"/>
                          <a:pt x="12" y="68"/>
                          <a:pt x="9" y="66"/>
                        </a:cubicBezTo>
                        <a:cubicBezTo>
                          <a:pt x="6" y="65"/>
                          <a:pt x="3" y="64"/>
                          <a:pt x="0" y="62"/>
                        </a:cubicBezTo>
                        <a:cubicBezTo>
                          <a:pt x="3" y="62"/>
                          <a:pt x="6" y="62"/>
                          <a:pt x="10" y="62"/>
                        </a:cubicBezTo>
                        <a:cubicBezTo>
                          <a:pt x="13" y="62"/>
                          <a:pt x="16" y="63"/>
                          <a:pt x="19" y="63"/>
                        </a:cubicBezTo>
                        <a:cubicBezTo>
                          <a:pt x="26" y="63"/>
                          <a:pt x="32" y="64"/>
                          <a:pt x="39" y="65"/>
                        </a:cubicBezTo>
                        <a:cubicBezTo>
                          <a:pt x="52" y="67"/>
                          <a:pt x="64" y="69"/>
                          <a:pt x="77" y="72"/>
                        </a:cubicBezTo>
                        <a:cubicBezTo>
                          <a:pt x="67" y="81"/>
                          <a:pt x="67" y="81"/>
                          <a:pt x="67" y="81"/>
                        </a:cubicBezTo>
                        <a:cubicBezTo>
                          <a:pt x="65" y="68"/>
                          <a:pt x="62" y="55"/>
                          <a:pt x="61" y="41"/>
                        </a:cubicBezTo>
                        <a:cubicBezTo>
                          <a:pt x="60" y="34"/>
                          <a:pt x="59" y="28"/>
                          <a:pt x="59" y="21"/>
                        </a:cubicBezTo>
                        <a:cubicBezTo>
                          <a:pt x="59" y="17"/>
                          <a:pt x="59" y="14"/>
                          <a:pt x="59" y="11"/>
                        </a:cubicBezTo>
                        <a:cubicBezTo>
                          <a:pt x="59" y="7"/>
                          <a:pt x="59" y="4"/>
                          <a:pt x="59" y="0"/>
                        </a:cubicBezTo>
                        <a:close/>
                      </a:path>
                    </a:pathLst>
                  </a:custGeom>
                  <a:solidFill>
                    <a:srgbClr val="6463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36" name="Freeform 31"/>
                  <p:cNvSpPr>
                    <a:spLocks/>
                  </p:cNvSpPr>
                  <p:nvPr/>
                </p:nvSpPr>
                <p:spPr bwMode="auto">
                  <a:xfrm>
                    <a:off x="7764463" y="6203950"/>
                    <a:ext cx="319088" cy="338138"/>
                  </a:xfrm>
                  <a:custGeom>
                    <a:avLst/>
                    <a:gdLst>
                      <a:gd name="T0" fmla="*/ 59 w 85"/>
                      <a:gd name="T1" fmla="*/ 0 h 90"/>
                      <a:gd name="T2" fmla="*/ 63 w 85"/>
                      <a:gd name="T3" fmla="*/ 9 h 90"/>
                      <a:gd name="T4" fmla="*/ 67 w 85"/>
                      <a:gd name="T5" fmla="*/ 19 h 90"/>
                      <a:gd name="T6" fmla="*/ 73 w 85"/>
                      <a:gd name="T7" fmla="*/ 38 h 90"/>
                      <a:gd name="T8" fmla="*/ 83 w 85"/>
                      <a:gd name="T9" fmla="*/ 78 h 90"/>
                      <a:gd name="T10" fmla="*/ 85 w 85"/>
                      <a:gd name="T11" fmla="*/ 90 h 90"/>
                      <a:gd name="T12" fmla="*/ 73 w 85"/>
                      <a:gd name="T13" fmla="*/ 87 h 90"/>
                      <a:gd name="T14" fmla="*/ 36 w 85"/>
                      <a:gd name="T15" fmla="*/ 77 h 90"/>
                      <a:gd name="T16" fmla="*/ 18 w 85"/>
                      <a:gd name="T17" fmla="*/ 70 h 90"/>
                      <a:gd name="T18" fmla="*/ 9 w 85"/>
                      <a:gd name="T19" fmla="*/ 66 h 90"/>
                      <a:gd name="T20" fmla="*/ 0 w 85"/>
                      <a:gd name="T21" fmla="*/ 62 h 90"/>
                      <a:gd name="T22" fmla="*/ 10 w 85"/>
                      <a:gd name="T23" fmla="*/ 62 h 90"/>
                      <a:gd name="T24" fmla="*/ 19 w 85"/>
                      <a:gd name="T25" fmla="*/ 63 h 90"/>
                      <a:gd name="T26" fmla="*/ 39 w 85"/>
                      <a:gd name="T27" fmla="*/ 65 h 90"/>
                      <a:gd name="T28" fmla="*/ 77 w 85"/>
                      <a:gd name="T29" fmla="*/ 72 h 90"/>
                      <a:gd name="T30" fmla="*/ 67 w 85"/>
                      <a:gd name="T31" fmla="*/ 81 h 90"/>
                      <a:gd name="T32" fmla="*/ 61 w 85"/>
                      <a:gd name="T33" fmla="*/ 41 h 90"/>
                      <a:gd name="T34" fmla="*/ 59 w 85"/>
                      <a:gd name="T35" fmla="*/ 21 h 90"/>
                      <a:gd name="T36" fmla="*/ 59 w 85"/>
                      <a:gd name="T37" fmla="*/ 10 h 90"/>
                      <a:gd name="T38" fmla="*/ 59 w 85"/>
                      <a:gd name="T39" fmla="*/ 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5" h="90">
                        <a:moveTo>
                          <a:pt x="59" y="0"/>
                        </a:moveTo>
                        <a:cubicBezTo>
                          <a:pt x="61" y="3"/>
                          <a:pt x="62" y="6"/>
                          <a:pt x="63" y="9"/>
                        </a:cubicBezTo>
                        <a:cubicBezTo>
                          <a:pt x="65" y="13"/>
                          <a:pt x="66" y="16"/>
                          <a:pt x="67" y="19"/>
                        </a:cubicBezTo>
                        <a:cubicBezTo>
                          <a:pt x="69" y="25"/>
                          <a:pt x="71" y="32"/>
                          <a:pt x="73" y="38"/>
                        </a:cubicBezTo>
                        <a:cubicBezTo>
                          <a:pt x="77" y="52"/>
                          <a:pt x="80" y="65"/>
                          <a:pt x="83" y="78"/>
                        </a:cubicBezTo>
                        <a:cubicBezTo>
                          <a:pt x="85" y="90"/>
                          <a:pt x="85" y="90"/>
                          <a:pt x="85" y="90"/>
                        </a:cubicBezTo>
                        <a:cubicBezTo>
                          <a:pt x="73" y="87"/>
                          <a:pt x="73" y="87"/>
                          <a:pt x="73" y="87"/>
                        </a:cubicBezTo>
                        <a:cubicBezTo>
                          <a:pt x="61" y="84"/>
                          <a:pt x="48" y="81"/>
                          <a:pt x="36" y="77"/>
                        </a:cubicBezTo>
                        <a:cubicBezTo>
                          <a:pt x="30" y="75"/>
                          <a:pt x="24" y="72"/>
                          <a:pt x="18" y="70"/>
                        </a:cubicBezTo>
                        <a:cubicBezTo>
                          <a:pt x="15" y="69"/>
                          <a:pt x="12" y="68"/>
                          <a:pt x="9" y="66"/>
                        </a:cubicBezTo>
                        <a:cubicBezTo>
                          <a:pt x="6" y="65"/>
                          <a:pt x="3" y="63"/>
                          <a:pt x="0" y="62"/>
                        </a:cubicBezTo>
                        <a:cubicBezTo>
                          <a:pt x="3" y="62"/>
                          <a:pt x="6" y="62"/>
                          <a:pt x="10" y="62"/>
                        </a:cubicBezTo>
                        <a:cubicBezTo>
                          <a:pt x="13" y="62"/>
                          <a:pt x="16" y="62"/>
                          <a:pt x="19" y="63"/>
                        </a:cubicBezTo>
                        <a:cubicBezTo>
                          <a:pt x="26" y="63"/>
                          <a:pt x="32" y="64"/>
                          <a:pt x="39" y="65"/>
                        </a:cubicBezTo>
                        <a:cubicBezTo>
                          <a:pt x="52" y="66"/>
                          <a:pt x="64" y="69"/>
                          <a:pt x="77" y="72"/>
                        </a:cubicBezTo>
                        <a:cubicBezTo>
                          <a:pt x="67" y="81"/>
                          <a:pt x="67" y="81"/>
                          <a:pt x="67" y="81"/>
                        </a:cubicBezTo>
                        <a:cubicBezTo>
                          <a:pt x="64" y="68"/>
                          <a:pt x="62" y="54"/>
                          <a:pt x="61" y="41"/>
                        </a:cubicBezTo>
                        <a:cubicBezTo>
                          <a:pt x="60" y="34"/>
                          <a:pt x="59" y="27"/>
                          <a:pt x="59" y="21"/>
                        </a:cubicBezTo>
                        <a:cubicBezTo>
                          <a:pt x="59" y="17"/>
                          <a:pt x="59" y="14"/>
                          <a:pt x="59" y="10"/>
                        </a:cubicBezTo>
                        <a:cubicBezTo>
                          <a:pt x="59" y="7"/>
                          <a:pt x="59" y="3"/>
                          <a:pt x="59" y="0"/>
                        </a:cubicBezTo>
                        <a:close/>
                      </a:path>
                    </a:pathLst>
                  </a:custGeom>
                  <a:solidFill>
                    <a:srgbClr val="6463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37" name="Freeform 32"/>
                  <p:cNvSpPr>
                    <a:spLocks/>
                  </p:cNvSpPr>
                  <p:nvPr/>
                </p:nvSpPr>
                <p:spPr bwMode="auto">
                  <a:xfrm>
                    <a:off x="7648575" y="6088063"/>
                    <a:ext cx="319088" cy="338138"/>
                  </a:xfrm>
                  <a:custGeom>
                    <a:avLst/>
                    <a:gdLst>
                      <a:gd name="T0" fmla="*/ 59 w 85"/>
                      <a:gd name="T1" fmla="*/ 0 h 90"/>
                      <a:gd name="T2" fmla="*/ 63 w 85"/>
                      <a:gd name="T3" fmla="*/ 9 h 90"/>
                      <a:gd name="T4" fmla="*/ 67 w 85"/>
                      <a:gd name="T5" fmla="*/ 19 h 90"/>
                      <a:gd name="T6" fmla="*/ 73 w 85"/>
                      <a:gd name="T7" fmla="*/ 38 h 90"/>
                      <a:gd name="T8" fmla="*/ 83 w 85"/>
                      <a:gd name="T9" fmla="*/ 78 h 90"/>
                      <a:gd name="T10" fmla="*/ 85 w 85"/>
                      <a:gd name="T11" fmla="*/ 90 h 90"/>
                      <a:gd name="T12" fmla="*/ 73 w 85"/>
                      <a:gd name="T13" fmla="*/ 87 h 90"/>
                      <a:gd name="T14" fmla="*/ 36 w 85"/>
                      <a:gd name="T15" fmla="*/ 77 h 90"/>
                      <a:gd name="T16" fmla="*/ 18 w 85"/>
                      <a:gd name="T17" fmla="*/ 70 h 90"/>
                      <a:gd name="T18" fmla="*/ 9 w 85"/>
                      <a:gd name="T19" fmla="*/ 66 h 90"/>
                      <a:gd name="T20" fmla="*/ 0 w 85"/>
                      <a:gd name="T21" fmla="*/ 62 h 90"/>
                      <a:gd name="T22" fmla="*/ 10 w 85"/>
                      <a:gd name="T23" fmla="*/ 62 h 90"/>
                      <a:gd name="T24" fmla="*/ 19 w 85"/>
                      <a:gd name="T25" fmla="*/ 62 h 90"/>
                      <a:gd name="T26" fmla="*/ 39 w 85"/>
                      <a:gd name="T27" fmla="*/ 64 h 90"/>
                      <a:gd name="T28" fmla="*/ 77 w 85"/>
                      <a:gd name="T29" fmla="*/ 72 h 90"/>
                      <a:gd name="T30" fmla="*/ 67 w 85"/>
                      <a:gd name="T31" fmla="*/ 81 h 90"/>
                      <a:gd name="T32" fmla="*/ 61 w 85"/>
                      <a:gd name="T33" fmla="*/ 41 h 90"/>
                      <a:gd name="T34" fmla="*/ 59 w 85"/>
                      <a:gd name="T35" fmla="*/ 20 h 90"/>
                      <a:gd name="T36" fmla="*/ 59 w 85"/>
                      <a:gd name="T37" fmla="*/ 10 h 90"/>
                      <a:gd name="T38" fmla="*/ 59 w 85"/>
                      <a:gd name="T39" fmla="*/ 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5" h="90">
                        <a:moveTo>
                          <a:pt x="59" y="0"/>
                        </a:moveTo>
                        <a:cubicBezTo>
                          <a:pt x="61" y="3"/>
                          <a:pt x="62" y="6"/>
                          <a:pt x="63" y="9"/>
                        </a:cubicBezTo>
                        <a:cubicBezTo>
                          <a:pt x="65" y="12"/>
                          <a:pt x="66" y="16"/>
                          <a:pt x="67" y="19"/>
                        </a:cubicBezTo>
                        <a:cubicBezTo>
                          <a:pt x="69" y="25"/>
                          <a:pt x="71" y="32"/>
                          <a:pt x="73" y="38"/>
                        </a:cubicBezTo>
                        <a:cubicBezTo>
                          <a:pt x="77" y="51"/>
                          <a:pt x="80" y="64"/>
                          <a:pt x="83" y="78"/>
                        </a:cubicBezTo>
                        <a:cubicBezTo>
                          <a:pt x="85" y="90"/>
                          <a:pt x="85" y="90"/>
                          <a:pt x="85" y="90"/>
                        </a:cubicBezTo>
                        <a:cubicBezTo>
                          <a:pt x="73" y="87"/>
                          <a:pt x="73" y="87"/>
                          <a:pt x="73" y="87"/>
                        </a:cubicBezTo>
                        <a:cubicBezTo>
                          <a:pt x="61" y="84"/>
                          <a:pt x="48" y="81"/>
                          <a:pt x="36" y="77"/>
                        </a:cubicBezTo>
                        <a:cubicBezTo>
                          <a:pt x="30" y="74"/>
                          <a:pt x="24" y="72"/>
                          <a:pt x="18" y="70"/>
                        </a:cubicBezTo>
                        <a:cubicBezTo>
                          <a:pt x="15" y="69"/>
                          <a:pt x="12" y="67"/>
                          <a:pt x="9" y="66"/>
                        </a:cubicBezTo>
                        <a:cubicBezTo>
                          <a:pt x="6" y="65"/>
                          <a:pt x="3" y="63"/>
                          <a:pt x="0" y="62"/>
                        </a:cubicBezTo>
                        <a:cubicBezTo>
                          <a:pt x="3" y="62"/>
                          <a:pt x="6" y="62"/>
                          <a:pt x="10" y="62"/>
                        </a:cubicBezTo>
                        <a:cubicBezTo>
                          <a:pt x="13" y="62"/>
                          <a:pt x="16" y="62"/>
                          <a:pt x="19" y="62"/>
                        </a:cubicBezTo>
                        <a:cubicBezTo>
                          <a:pt x="26" y="63"/>
                          <a:pt x="32" y="64"/>
                          <a:pt x="39" y="64"/>
                        </a:cubicBezTo>
                        <a:cubicBezTo>
                          <a:pt x="52" y="66"/>
                          <a:pt x="64" y="69"/>
                          <a:pt x="77" y="72"/>
                        </a:cubicBezTo>
                        <a:cubicBezTo>
                          <a:pt x="67" y="81"/>
                          <a:pt x="67" y="81"/>
                          <a:pt x="67" y="81"/>
                        </a:cubicBezTo>
                        <a:cubicBezTo>
                          <a:pt x="64" y="68"/>
                          <a:pt x="62" y="54"/>
                          <a:pt x="61" y="41"/>
                        </a:cubicBezTo>
                        <a:cubicBezTo>
                          <a:pt x="60" y="34"/>
                          <a:pt x="59" y="27"/>
                          <a:pt x="59" y="20"/>
                        </a:cubicBezTo>
                        <a:cubicBezTo>
                          <a:pt x="59" y="17"/>
                          <a:pt x="59" y="14"/>
                          <a:pt x="59" y="10"/>
                        </a:cubicBezTo>
                        <a:cubicBezTo>
                          <a:pt x="59" y="7"/>
                          <a:pt x="59" y="3"/>
                          <a:pt x="59" y="0"/>
                        </a:cubicBezTo>
                        <a:close/>
                      </a:path>
                    </a:pathLst>
                  </a:custGeom>
                  <a:solidFill>
                    <a:srgbClr val="6463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38" name="Freeform 33"/>
                  <p:cNvSpPr>
                    <a:spLocks/>
                  </p:cNvSpPr>
                  <p:nvPr/>
                </p:nvSpPr>
                <p:spPr bwMode="auto">
                  <a:xfrm>
                    <a:off x="7861300" y="6302375"/>
                    <a:ext cx="1366838" cy="1373188"/>
                  </a:xfrm>
                  <a:custGeom>
                    <a:avLst/>
                    <a:gdLst>
                      <a:gd name="T0" fmla="*/ 0 w 861"/>
                      <a:gd name="T1" fmla="*/ 26 h 865"/>
                      <a:gd name="T2" fmla="*/ 835 w 861"/>
                      <a:gd name="T3" fmla="*/ 865 h 865"/>
                      <a:gd name="T4" fmla="*/ 861 w 861"/>
                      <a:gd name="T5" fmla="*/ 839 h 865"/>
                      <a:gd name="T6" fmla="*/ 26 w 861"/>
                      <a:gd name="T7" fmla="*/ 0 h 865"/>
                      <a:gd name="T8" fmla="*/ 0 w 861"/>
                      <a:gd name="T9" fmla="*/ 26 h 8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1" h="865">
                        <a:moveTo>
                          <a:pt x="0" y="26"/>
                        </a:moveTo>
                        <a:lnTo>
                          <a:pt x="835" y="865"/>
                        </a:lnTo>
                        <a:lnTo>
                          <a:pt x="861" y="839"/>
                        </a:lnTo>
                        <a:lnTo>
                          <a:pt x="26" y="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2F211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39" name="Freeform 61"/>
                  <p:cNvSpPr>
                    <a:spLocks/>
                  </p:cNvSpPr>
                  <p:nvPr/>
                </p:nvSpPr>
                <p:spPr bwMode="auto">
                  <a:xfrm>
                    <a:off x="7715250" y="2778125"/>
                    <a:ext cx="338138" cy="314325"/>
                  </a:xfrm>
                  <a:custGeom>
                    <a:avLst/>
                    <a:gdLst>
                      <a:gd name="T0" fmla="*/ 0 w 90"/>
                      <a:gd name="T1" fmla="*/ 0 h 84"/>
                      <a:gd name="T2" fmla="*/ 10 w 90"/>
                      <a:gd name="T3" fmla="*/ 2 h 84"/>
                      <a:gd name="T4" fmla="*/ 20 w 90"/>
                      <a:gd name="T5" fmla="*/ 4 h 84"/>
                      <a:gd name="T6" fmla="*/ 40 w 90"/>
                      <a:gd name="T7" fmla="*/ 10 h 84"/>
                      <a:gd name="T8" fmla="*/ 78 w 90"/>
                      <a:gd name="T9" fmla="*/ 24 h 84"/>
                      <a:gd name="T10" fmla="*/ 90 w 90"/>
                      <a:gd name="T11" fmla="*/ 29 h 84"/>
                      <a:gd name="T12" fmla="*/ 81 w 90"/>
                      <a:gd name="T13" fmla="*/ 37 h 84"/>
                      <a:gd name="T14" fmla="*/ 51 w 90"/>
                      <a:gd name="T15" fmla="*/ 62 h 84"/>
                      <a:gd name="T16" fmla="*/ 35 w 90"/>
                      <a:gd name="T17" fmla="*/ 74 h 84"/>
                      <a:gd name="T18" fmla="*/ 27 w 90"/>
                      <a:gd name="T19" fmla="*/ 79 h 84"/>
                      <a:gd name="T20" fmla="*/ 18 w 90"/>
                      <a:gd name="T21" fmla="*/ 84 h 84"/>
                      <a:gd name="T22" fmla="*/ 24 w 90"/>
                      <a:gd name="T23" fmla="*/ 76 h 84"/>
                      <a:gd name="T24" fmla="*/ 30 w 90"/>
                      <a:gd name="T25" fmla="*/ 68 h 84"/>
                      <a:gd name="T26" fmla="*/ 43 w 90"/>
                      <a:gd name="T27" fmla="*/ 53 h 84"/>
                      <a:gd name="T28" fmla="*/ 70 w 90"/>
                      <a:gd name="T29" fmla="*/ 25 h 84"/>
                      <a:gd name="T30" fmla="*/ 72 w 90"/>
                      <a:gd name="T31" fmla="*/ 39 h 84"/>
                      <a:gd name="T32" fmla="*/ 35 w 90"/>
                      <a:gd name="T33" fmla="*/ 22 h 84"/>
                      <a:gd name="T34" fmla="*/ 17 w 90"/>
                      <a:gd name="T35" fmla="*/ 12 h 84"/>
                      <a:gd name="T36" fmla="*/ 9 w 90"/>
                      <a:gd name="T37" fmla="*/ 6 h 84"/>
                      <a:gd name="T38" fmla="*/ 0 w 90"/>
                      <a:gd name="T39" fmla="*/ 0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90" h="84">
                        <a:moveTo>
                          <a:pt x="0" y="0"/>
                        </a:moveTo>
                        <a:cubicBezTo>
                          <a:pt x="4" y="1"/>
                          <a:pt x="7" y="1"/>
                          <a:pt x="10" y="2"/>
                        </a:cubicBezTo>
                        <a:cubicBezTo>
                          <a:pt x="14" y="3"/>
                          <a:pt x="17" y="4"/>
                          <a:pt x="20" y="4"/>
                        </a:cubicBezTo>
                        <a:cubicBezTo>
                          <a:pt x="27" y="6"/>
                          <a:pt x="34" y="8"/>
                          <a:pt x="40" y="10"/>
                        </a:cubicBezTo>
                        <a:cubicBezTo>
                          <a:pt x="53" y="14"/>
                          <a:pt x="66" y="19"/>
                          <a:pt x="78" y="24"/>
                        </a:cubicBezTo>
                        <a:cubicBezTo>
                          <a:pt x="90" y="29"/>
                          <a:pt x="90" y="29"/>
                          <a:pt x="90" y="29"/>
                        </a:cubicBezTo>
                        <a:cubicBezTo>
                          <a:pt x="81" y="37"/>
                          <a:pt x="81" y="37"/>
                          <a:pt x="81" y="37"/>
                        </a:cubicBezTo>
                        <a:cubicBezTo>
                          <a:pt x="71" y="46"/>
                          <a:pt x="61" y="54"/>
                          <a:pt x="51" y="62"/>
                        </a:cubicBezTo>
                        <a:cubicBezTo>
                          <a:pt x="46" y="66"/>
                          <a:pt x="41" y="70"/>
                          <a:pt x="35" y="74"/>
                        </a:cubicBezTo>
                        <a:cubicBezTo>
                          <a:pt x="32" y="75"/>
                          <a:pt x="30" y="77"/>
                          <a:pt x="27" y="79"/>
                        </a:cubicBezTo>
                        <a:cubicBezTo>
                          <a:pt x="24" y="81"/>
                          <a:pt x="21" y="82"/>
                          <a:pt x="18" y="84"/>
                        </a:cubicBezTo>
                        <a:cubicBezTo>
                          <a:pt x="20" y="81"/>
                          <a:pt x="22" y="79"/>
                          <a:pt x="24" y="76"/>
                        </a:cubicBezTo>
                        <a:cubicBezTo>
                          <a:pt x="26" y="73"/>
                          <a:pt x="28" y="71"/>
                          <a:pt x="30" y="68"/>
                        </a:cubicBezTo>
                        <a:cubicBezTo>
                          <a:pt x="34" y="63"/>
                          <a:pt x="38" y="58"/>
                          <a:pt x="43" y="53"/>
                        </a:cubicBezTo>
                        <a:cubicBezTo>
                          <a:pt x="51" y="43"/>
                          <a:pt x="60" y="34"/>
                          <a:pt x="70" y="25"/>
                        </a:cubicBezTo>
                        <a:cubicBezTo>
                          <a:pt x="72" y="39"/>
                          <a:pt x="72" y="39"/>
                          <a:pt x="72" y="39"/>
                        </a:cubicBezTo>
                        <a:cubicBezTo>
                          <a:pt x="60" y="34"/>
                          <a:pt x="47" y="28"/>
                          <a:pt x="35" y="22"/>
                        </a:cubicBezTo>
                        <a:cubicBezTo>
                          <a:pt x="29" y="19"/>
                          <a:pt x="23" y="15"/>
                          <a:pt x="17" y="12"/>
                        </a:cubicBezTo>
                        <a:cubicBezTo>
                          <a:pt x="14" y="10"/>
                          <a:pt x="12" y="8"/>
                          <a:pt x="9" y="6"/>
                        </a:cubicBezTo>
                        <a:cubicBezTo>
                          <a:pt x="6" y="4"/>
                          <a:pt x="3" y="2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463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40" name="Freeform 62"/>
                  <p:cNvSpPr>
                    <a:spLocks/>
                  </p:cNvSpPr>
                  <p:nvPr/>
                </p:nvSpPr>
                <p:spPr bwMode="auto">
                  <a:xfrm>
                    <a:off x="7553325" y="2811463"/>
                    <a:ext cx="334963" cy="311150"/>
                  </a:xfrm>
                  <a:custGeom>
                    <a:avLst/>
                    <a:gdLst>
                      <a:gd name="T0" fmla="*/ 0 w 89"/>
                      <a:gd name="T1" fmla="*/ 0 h 83"/>
                      <a:gd name="T2" fmla="*/ 10 w 89"/>
                      <a:gd name="T3" fmla="*/ 1 h 83"/>
                      <a:gd name="T4" fmla="*/ 20 w 89"/>
                      <a:gd name="T5" fmla="*/ 4 h 83"/>
                      <a:gd name="T6" fmla="*/ 40 w 89"/>
                      <a:gd name="T7" fmla="*/ 9 h 83"/>
                      <a:gd name="T8" fmla="*/ 78 w 89"/>
                      <a:gd name="T9" fmla="*/ 23 h 83"/>
                      <a:gd name="T10" fmla="*/ 89 w 89"/>
                      <a:gd name="T11" fmla="*/ 28 h 83"/>
                      <a:gd name="T12" fmla="*/ 80 w 89"/>
                      <a:gd name="T13" fmla="*/ 37 h 83"/>
                      <a:gd name="T14" fmla="*/ 51 w 89"/>
                      <a:gd name="T15" fmla="*/ 62 h 83"/>
                      <a:gd name="T16" fmla="*/ 35 w 89"/>
                      <a:gd name="T17" fmla="*/ 73 h 83"/>
                      <a:gd name="T18" fmla="*/ 27 w 89"/>
                      <a:gd name="T19" fmla="*/ 78 h 83"/>
                      <a:gd name="T20" fmla="*/ 18 w 89"/>
                      <a:gd name="T21" fmla="*/ 83 h 83"/>
                      <a:gd name="T22" fmla="*/ 24 w 89"/>
                      <a:gd name="T23" fmla="*/ 75 h 83"/>
                      <a:gd name="T24" fmla="*/ 30 w 89"/>
                      <a:gd name="T25" fmla="*/ 67 h 83"/>
                      <a:gd name="T26" fmla="*/ 42 w 89"/>
                      <a:gd name="T27" fmla="*/ 52 h 83"/>
                      <a:gd name="T28" fmla="*/ 69 w 89"/>
                      <a:gd name="T29" fmla="*/ 25 h 83"/>
                      <a:gd name="T30" fmla="*/ 72 w 89"/>
                      <a:gd name="T31" fmla="*/ 38 h 83"/>
                      <a:gd name="T32" fmla="*/ 35 w 89"/>
                      <a:gd name="T33" fmla="*/ 21 h 83"/>
                      <a:gd name="T34" fmla="*/ 17 w 89"/>
                      <a:gd name="T35" fmla="*/ 11 h 83"/>
                      <a:gd name="T36" fmla="*/ 8 w 89"/>
                      <a:gd name="T37" fmla="*/ 6 h 83"/>
                      <a:gd name="T38" fmla="*/ 0 w 89"/>
                      <a:gd name="T39" fmla="*/ 0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9" h="83">
                        <a:moveTo>
                          <a:pt x="0" y="0"/>
                        </a:moveTo>
                        <a:cubicBezTo>
                          <a:pt x="3" y="0"/>
                          <a:pt x="7" y="1"/>
                          <a:pt x="10" y="1"/>
                        </a:cubicBezTo>
                        <a:cubicBezTo>
                          <a:pt x="14" y="2"/>
                          <a:pt x="17" y="3"/>
                          <a:pt x="20" y="4"/>
                        </a:cubicBezTo>
                        <a:cubicBezTo>
                          <a:pt x="27" y="5"/>
                          <a:pt x="33" y="7"/>
                          <a:pt x="40" y="9"/>
                        </a:cubicBezTo>
                        <a:cubicBezTo>
                          <a:pt x="53" y="13"/>
                          <a:pt x="66" y="18"/>
                          <a:pt x="78" y="23"/>
                        </a:cubicBezTo>
                        <a:cubicBezTo>
                          <a:pt x="89" y="28"/>
                          <a:pt x="89" y="28"/>
                          <a:pt x="89" y="28"/>
                        </a:cubicBezTo>
                        <a:cubicBezTo>
                          <a:pt x="80" y="37"/>
                          <a:pt x="80" y="37"/>
                          <a:pt x="80" y="37"/>
                        </a:cubicBezTo>
                        <a:cubicBezTo>
                          <a:pt x="71" y="45"/>
                          <a:pt x="61" y="54"/>
                          <a:pt x="51" y="62"/>
                        </a:cubicBezTo>
                        <a:cubicBezTo>
                          <a:pt x="46" y="66"/>
                          <a:pt x="40" y="69"/>
                          <a:pt x="35" y="73"/>
                        </a:cubicBezTo>
                        <a:cubicBezTo>
                          <a:pt x="32" y="75"/>
                          <a:pt x="30" y="77"/>
                          <a:pt x="27" y="78"/>
                        </a:cubicBezTo>
                        <a:cubicBezTo>
                          <a:pt x="24" y="80"/>
                          <a:pt x="21" y="82"/>
                          <a:pt x="18" y="83"/>
                        </a:cubicBezTo>
                        <a:cubicBezTo>
                          <a:pt x="20" y="81"/>
                          <a:pt x="22" y="78"/>
                          <a:pt x="24" y="75"/>
                        </a:cubicBezTo>
                        <a:cubicBezTo>
                          <a:pt x="26" y="73"/>
                          <a:pt x="28" y="70"/>
                          <a:pt x="30" y="67"/>
                        </a:cubicBezTo>
                        <a:cubicBezTo>
                          <a:pt x="34" y="62"/>
                          <a:pt x="38" y="57"/>
                          <a:pt x="42" y="52"/>
                        </a:cubicBezTo>
                        <a:cubicBezTo>
                          <a:pt x="51" y="43"/>
                          <a:pt x="60" y="34"/>
                          <a:pt x="69" y="25"/>
                        </a:cubicBezTo>
                        <a:cubicBezTo>
                          <a:pt x="72" y="38"/>
                          <a:pt x="72" y="38"/>
                          <a:pt x="72" y="38"/>
                        </a:cubicBezTo>
                        <a:cubicBezTo>
                          <a:pt x="59" y="33"/>
                          <a:pt x="47" y="27"/>
                          <a:pt x="35" y="21"/>
                        </a:cubicBezTo>
                        <a:cubicBezTo>
                          <a:pt x="29" y="18"/>
                          <a:pt x="23" y="15"/>
                          <a:pt x="17" y="11"/>
                        </a:cubicBezTo>
                        <a:cubicBezTo>
                          <a:pt x="14" y="9"/>
                          <a:pt x="11" y="7"/>
                          <a:pt x="8" y="6"/>
                        </a:cubicBezTo>
                        <a:cubicBezTo>
                          <a:pt x="6" y="4"/>
                          <a:pt x="3" y="2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463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41" name="Freeform 63"/>
                  <p:cNvSpPr>
                    <a:spLocks/>
                  </p:cNvSpPr>
                  <p:nvPr/>
                </p:nvSpPr>
                <p:spPr bwMode="auto">
                  <a:xfrm>
                    <a:off x="7392988" y="2841625"/>
                    <a:ext cx="333375" cy="315913"/>
                  </a:xfrm>
                  <a:custGeom>
                    <a:avLst/>
                    <a:gdLst>
                      <a:gd name="T0" fmla="*/ 0 w 89"/>
                      <a:gd name="T1" fmla="*/ 0 h 84"/>
                      <a:gd name="T2" fmla="*/ 10 w 89"/>
                      <a:gd name="T3" fmla="*/ 2 h 84"/>
                      <a:gd name="T4" fmla="*/ 20 w 89"/>
                      <a:gd name="T5" fmla="*/ 4 h 84"/>
                      <a:gd name="T6" fmla="*/ 40 w 89"/>
                      <a:gd name="T7" fmla="*/ 10 h 84"/>
                      <a:gd name="T8" fmla="*/ 78 w 89"/>
                      <a:gd name="T9" fmla="*/ 24 h 84"/>
                      <a:gd name="T10" fmla="*/ 89 w 89"/>
                      <a:gd name="T11" fmla="*/ 28 h 84"/>
                      <a:gd name="T12" fmla="*/ 80 w 89"/>
                      <a:gd name="T13" fmla="*/ 37 h 84"/>
                      <a:gd name="T14" fmla="*/ 51 w 89"/>
                      <a:gd name="T15" fmla="*/ 62 h 84"/>
                      <a:gd name="T16" fmla="*/ 35 w 89"/>
                      <a:gd name="T17" fmla="*/ 73 h 84"/>
                      <a:gd name="T18" fmla="*/ 27 w 89"/>
                      <a:gd name="T19" fmla="*/ 79 h 84"/>
                      <a:gd name="T20" fmla="*/ 18 w 89"/>
                      <a:gd name="T21" fmla="*/ 84 h 84"/>
                      <a:gd name="T22" fmla="*/ 24 w 89"/>
                      <a:gd name="T23" fmla="*/ 76 h 84"/>
                      <a:gd name="T24" fmla="*/ 30 w 89"/>
                      <a:gd name="T25" fmla="*/ 68 h 84"/>
                      <a:gd name="T26" fmla="*/ 42 w 89"/>
                      <a:gd name="T27" fmla="*/ 53 h 84"/>
                      <a:gd name="T28" fmla="*/ 69 w 89"/>
                      <a:gd name="T29" fmla="*/ 25 h 84"/>
                      <a:gd name="T30" fmla="*/ 72 w 89"/>
                      <a:gd name="T31" fmla="*/ 38 h 84"/>
                      <a:gd name="T32" fmla="*/ 35 w 89"/>
                      <a:gd name="T33" fmla="*/ 21 h 84"/>
                      <a:gd name="T34" fmla="*/ 17 w 89"/>
                      <a:gd name="T35" fmla="*/ 11 h 84"/>
                      <a:gd name="T36" fmla="*/ 8 w 89"/>
                      <a:gd name="T37" fmla="*/ 6 h 84"/>
                      <a:gd name="T38" fmla="*/ 0 w 89"/>
                      <a:gd name="T39" fmla="*/ 0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9" h="84">
                        <a:moveTo>
                          <a:pt x="0" y="0"/>
                        </a:moveTo>
                        <a:cubicBezTo>
                          <a:pt x="3" y="0"/>
                          <a:pt x="7" y="1"/>
                          <a:pt x="10" y="2"/>
                        </a:cubicBezTo>
                        <a:cubicBezTo>
                          <a:pt x="13" y="2"/>
                          <a:pt x="17" y="3"/>
                          <a:pt x="20" y="4"/>
                        </a:cubicBezTo>
                        <a:cubicBezTo>
                          <a:pt x="27" y="6"/>
                          <a:pt x="33" y="8"/>
                          <a:pt x="40" y="10"/>
                        </a:cubicBezTo>
                        <a:cubicBezTo>
                          <a:pt x="53" y="14"/>
                          <a:pt x="65" y="18"/>
                          <a:pt x="78" y="24"/>
                        </a:cubicBezTo>
                        <a:cubicBezTo>
                          <a:pt x="89" y="28"/>
                          <a:pt x="89" y="28"/>
                          <a:pt x="89" y="28"/>
                        </a:cubicBezTo>
                        <a:cubicBezTo>
                          <a:pt x="80" y="37"/>
                          <a:pt x="80" y="37"/>
                          <a:pt x="80" y="37"/>
                        </a:cubicBezTo>
                        <a:cubicBezTo>
                          <a:pt x="71" y="46"/>
                          <a:pt x="61" y="54"/>
                          <a:pt x="51" y="62"/>
                        </a:cubicBezTo>
                        <a:cubicBezTo>
                          <a:pt x="45" y="66"/>
                          <a:pt x="40" y="70"/>
                          <a:pt x="35" y="73"/>
                        </a:cubicBezTo>
                        <a:cubicBezTo>
                          <a:pt x="32" y="75"/>
                          <a:pt x="29" y="77"/>
                          <a:pt x="27" y="79"/>
                        </a:cubicBezTo>
                        <a:cubicBezTo>
                          <a:pt x="24" y="80"/>
                          <a:pt x="21" y="82"/>
                          <a:pt x="18" y="84"/>
                        </a:cubicBezTo>
                        <a:cubicBezTo>
                          <a:pt x="20" y="81"/>
                          <a:pt x="22" y="78"/>
                          <a:pt x="24" y="76"/>
                        </a:cubicBezTo>
                        <a:cubicBezTo>
                          <a:pt x="26" y="73"/>
                          <a:pt x="28" y="70"/>
                          <a:pt x="30" y="68"/>
                        </a:cubicBezTo>
                        <a:cubicBezTo>
                          <a:pt x="34" y="63"/>
                          <a:pt x="38" y="58"/>
                          <a:pt x="42" y="53"/>
                        </a:cubicBezTo>
                        <a:cubicBezTo>
                          <a:pt x="51" y="43"/>
                          <a:pt x="60" y="34"/>
                          <a:pt x="69" y="25"/>
                        </a:cubicBezTo>
                        <a:cubicBezTo>
                          <a:pt x="72" y="38"/>
                          <a:pt x="72" y="38"/>
                          <a:pt x="72" y="38"/>
                        </a:cubicBezTo>
                        <a:cubicBezTo>
                          <a:pt x="59" y="33"/>
                          <a:pt x="47" y="28"/>
                          <a:pt x="35" y="21"/>
                        </a:cubicBezTo>
                        <a:cubicBezTo>
                          <a:pt x="29" y="18"/>
                          <a:pt x="23" y="15"/>
                          <a:pt x="17" y="11"/>
                        </a:cubicBezTo>
                        <a:cubicBezTo>
                          <a:pt x="14" y="10"/>
                          <a:pt x="11" y="8"/>
                          <a:pt x="8" y="6"/>
                        </a:cubicBezTo>
                        <a:cubicBezTo>
                          <a:pt x="5" y="4"/>
                          <a:pt x="3" y="2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463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42" name="Freeform 64"/>
                  <p:cNvSpPr>
                    <a:spLocks/>
                  </p:cNvSpPr>
                  <p:nvPr/>
                </p:nvSpPr>
                <p:spPr bwMode="auto">
                  <a:xfrm>
                    <a:off x="7591425" y="2574925"/>
                    <a:ext cx="1854200" cy="417513"/>
                  </a:xfrm>
                  <a:custGeom>
                    <a:avLst/>
                    <a:gdLst>
                      <a:gd name="T0" fmla="*/ 7 w 1168"/>
                      <a:gd name="T1" fmla="*/ 263 h 263"/>
                      <a:gd name="T2" fmla="*/ 1168 w 1168"/>
                      <a:gd name="T3" fmla="*/ 38 h 263"/>
                      <a:gd name="T4" fmla="*/ 1161 w 1168"/>
                      <a:gd name="T5" fmla="*/ 0 h 263"/>
                      <a:gd name="T6" fmla="*/ 0 w 1168"/>
                      <a:gd name="T7" fmla="*/ 225 h 263"/>
                      <a:gd name="T8" fmla="*/ 7 w 1168"/>
                      <a:gd name="T9" fmla="*/ 263 h 2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68" h="263">
                        <a:moveTo>
                          <a:pt x="7" y="263"/>
                        </a:moveTo>
                        <a:lnTo>
                          <a:pt x="1168" y="38"/>
                        </a:lnTo>
                        <a:lnTo>
                          <a:pt x="1161" y="0"/>
                        </a:lnTo>
                        <a:lnTo>
                          <a:pt x="0" y="225"/>
                        </a:lnTo>
                        <a:lnTo>
                          <a:pt x="7" y="263"/>
                        </a:lnTo>
                        <a:close/>
                      </a:path>
                    </a:pathLst>
                  </a:custGeom>
                  <a:solidFill>
                    <a:srgbClr val="2F211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43" name="Freeform 65"/>
                  <p:cNvSpPr>
                    <a:spLocks/>
                  </p:cNvSpPr>
                  <p:nvPr/>
                </p:nvSpPr>
                <p:spPr bwMode="auto">
                  <a:xfrm>
                    <a:off x="7591425" y="2574925"/>
                    <a:ext cx="1854200" cy="417513"/>
                  </a:xfrm>
                  <a:custGeom>
                    <a:avLst/>
                    <a:gdLst>
                      <a:gd name="T0" fmla="*/ 7 w 1168"/>
                      <a:gd name="T1" fmla="*/ 263 h 263"/>
                      <a:gd name="T2" fmla="*/ 1168 w 1168"/>
                      <a:gd name="T3" fmla="*/ 38 h 263"/>
                      <a:gd name="T4" fmla="*/ 1161 w 1168"/>
                      <a:gd name="T5" fmla="*/ 0 h 263"/>
                      <a:gd name="T6" fmla="*/ 0 w 1168"/>
                      <a:gd name="T7" fmla="*/ 225 h 2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168" h="263">
                        <a:moveTo>
                          <a:pt x="7" y="263"/>
                        </a:moveTo>
                        <a:lnTo>
                          <a:pt x="1168" y="38"/>
                        </a:lnTo>
                        <a:lnTo>
                          <a:pt x="1161" y="0"/>
                        </a:lnTo>
                        <a:lnTo>
                          <a:pt x="0" y="225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44" name="Freeform 73"/>
                  <p:cNvSpPr>
                    <a:spLocks/>
                  </p:cNvSpPr>
                  <p:nvPr/>
                </p:nvSpPr>
                <p:spPr bwMode="auto">
                  <a:xfrm>
                    <a:off x="9756775" y="6594475"/>
                    <a:ext cx="492125" cy="87313"/>
                  </a:xfrm>
                  <a:custGeom>
                    <a:avLst/>
                    <a:gdLst>
                      <a:gd name="T0" fmla="*/ 131 w 131"/>
                      <a:gd name="T1" fmla="*/ 0 h 23"/>
                      <a:gd name="T2" fmla="*/ 0 w 131"/>
                      <a:gd name="T3" fmla="*/ 23 h 23"/>
                      <a:gd name="T4" fmla="*/ 4 w 131"/>
                      <a:gd name="T5" fmla="*/ 23 h 23"/>
                      <a:gd name="T6" fmla="*/ 23 w 131"/>
                      <a:gd name="T7" fmla="*/ 20 h 23"/>
                      <a:gd name="T8" fmla="*/ 42 w 131"/>
                      <a:gd name="T9" fmla="*/ 17 h 23"/>
                      <a:gd name="T10" fmla="*/ 131 w 131"/>
                      <a:gd name="T11" fmla="*/ 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31" h="23">
                        <a:moveTo>
                          <a:pt x="131" y="0"/>
                        </a:moveTo>
                        <a:cubicBezTo>
                          <a:pt x="88" y="5"/>
                          <a:pt x="44" y="13"/>
                          <a:pt x="0" y="23"/>
                        </a:cubicBezTo>
                        <a:cubicBezTo>
                          <a:pt x="1" y="23"/>
                          <a:pt x="2" y="23"/>
                          <a:pt x="4" y="23"/>
                        </a:cubicBezTo>
                        <a:cubicBezTo>
                          <a:pt x="10" y="22"/>
                          <a:pt x="17" y="21"/>
                          <a:pt x="23" y="20"/>
                        </a:cubicBezTo>
                        <a:cubicBezTo>
                          <a:pt x="30" y="19"/>
                          <a:pt x="36" y="18"/>
                          <a:pt x="42" y="17"/>
                        </a:cubicBezTo>
                        <a:cubicBezTo>
                          <a:pt x="73" y="11"/>
                          <a:pt x="103" y="6"/>
                          <a:pt x="131" y="0"/>
                        </a:cubicBezTo>
                      </a:path>
                    </a:pathLst>
                  </a:custGeom>
                  <a:solidFill>
                    <a:srgbClr val="CEE4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45" name="Freeform 74"/>
                  <p:cNvSpPr>
                    <a:spLocks/>
                  </p:cNvSpPr>
                  <p:nvPr/>
                </p:nvSpPr>
                <p:spPr bwMode="auto">
                  <a:xfrm>
                    <a:off x="10760075" y="6410325"/>
                    <a:ext cx="141288" cy="60325"/>
                  </a:xfrm>
                  <a:custGeom>
                    <a:avLst/>
                    <a:gdLst>
                      <a:gd name="T0" fmla="*/ 36 w 38"/>
                      <a:gd name="T1" fmla="*/ 0 h 16"/>
                      <a:gd name="T2" fmla="*/ 34 w 38"/>
                      <a:gd name="T3" fmla="*/ 1 h 16"/>
                      <a:gd name="T4" fmla="*/ 0 w 38"/>
                      <a:gd name="T5" fmla="*/ 10 h 16"/>
                      <a:gd name="T6" fmla="*/ 2 w 38"/>
                      <a:gd name="T7" fmla="*/ 16 h 16"/>
                      <a:gd name="T8" fmla="*/ 35 w 38"/>
                      <a:gd name="T9" fmla="*/ 7 h 16"/>
                      <a:gd name="T10" fmla="*/ 38 w 38"/>
                      <a:gd name="T11" fmla="*/ 6 h 16"/>
                      <a:gd name="T12" fmla="*/ 36 w 38"/>
                      <a:gd name="T13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8" h="16">
                        <a:moveTo>
                          <a:pt x="36" y="0"/>
                        </a:moveTo>
                        <a:cubicBezTo>
                          <a:pt x="35" y="1"/>
                          <a:pt x="35" y="1"/>
                          <a:pt x="34" y="1"/>
                        </a:cubicBezTo>
                        <a:cubicBezTo>
                          <a:pt x="23" y="4"/>
                          <a:pt x="12" y="7"/>
                          <a:pt x="0" y="10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14" y="13"/>
                          <a:pt x="25" y="10"/>
                          <a:pt x="35" y="7"/>
                        </a:cubicBezTo>
                        <a:cubicBezTo>
                          <a:pt x="36" y="6"/>
                          <a:pt x="37" y="6"/>
                          <a:pt x="38" y="6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</a:path>
                    </a:pathLst>
                  </a:custGeom>
                  <a:solidFill>
                    <a:srgbClr val="A3989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46" name="Freeform 75"/>
                  <p:cNvSpPr>
                    <a:spLocks/>
                  </p:cNvSpPr>
                  <p:nvPr/>
                </p:nvSpPr>
                <p:spPr bwMode="auto">
                  <a:xfrm>
                    <a:off x="9224963" y="6673850"/>
                    <a:ext cx="171450" cy="66675"/>
                  </a:xfrm>
                  <a:custGeom>
                    <a:avLst/>
                    <a:gdLst>
                      <a:gd name="T0" fmla="*/ 46 w 46"/>
                      <a:gd name="T1" fmla="*/ 0 h 18"/>
                      <a:gd name="T2" fmla="*/ 23 w 46"/>
                      <a:gd name="T3" fmla="*/ 2 h 18"/>
                      <a:gd name="T4" fmla="*/ 5 w 46"/>
                      <a:gd name="T5" fmla="*/ 3 h 18"/>
                      <a:gd name="T6" fmla="*/ 0 w 46"/>
                      <a:gd name="T7" fmla="*/ 18 h 18"/>
                      <a:gd name="T8" fmla="*/ 24 w 46"/>
                      <a:gd name="T9" fmla="*/ 16 h 18"/>
                      <a:gd name="T10" fmla="*/ 41 w 46"/>
                      <a:gd name="T11" fmla="*/ 14 h 18"/>
                      <a:gd name="T12" fmla="*/ 46 w 46"/>
                      <a:gd name="T13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6" h="18">
                        <a:moveTo>
                          <a:pt x="46" y="0"/>
                        </a:moveTo>
                        <a:cubicBezTo>
                          <a:pt x="39" y="1"/>
                          <a:pt x="31" y="1"/>
                          <a:pt x="23" y="2"/>
                        </a:cubicBezTo>
                        <a:cubicBezTo>
                          <a:pt x="17" y="2"/>
                          <a:pt x="11" y="3"/>
                          <a:pt x="5" y="3"/>
                        </a:cubicBezTo>
                        <a:cubicBezTo>
                          <a:pt x="0" y="18"/>
                          <a:pt x="0" y="18"/>
                          <a:pt x="0" y="18"/>
                        </a:cubicBezTo>
                        <a:cubicBezTo>
                          <a:pt x="8" y="17"/>
                          <a:pt x="16" y="17"/>
                          <a:pt x="24" y="16"/>
                        </a:cubicBezTo>
                        <a:cubicBezTo>
                          <a:pt x="30" y="15"/>
                          <a:pt x="35" y="15"/>
                          <a:pt x="41" y="14"/>
                        </a:cubicBezTo>
                        <a:cubicBezTo>
                          <a:pt x="46" y="0"/>
                          <a:pt x="46" y="0"/>
                          <a:pt x="46" y="0"/>
                        </a:cubicBezTo>
                      </a:path>
                    </a:pathLst>
                  </a:custGeom>
                  <a:solidFill>
                    <a:srgbClr val="AFA09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47" name="Freeform 76"/>
                  <p:cNvSpPr>
                    <a:spLocks/>
                  </p:cNvSpPr>
                  <p:nvPr/>
                </p:nvSpPr>
                <p:spPr bwMode="auto">
                  <a:xfrm>
                    <a:off x="10609263" y="6448425"/>
                    <a:ext cx="142875" cy="63500"/>
                  </a:xfrm>
                  <a:custGeom>
                    <a:avLst/>
                    <a:gdLst>
                      <a:gd name="T0" fmla="*/ 36 w 38"/>
                      <a:gd name="T1" fmla="*/ 0 h 17"/>
                      <a:gd name="T2" fmla="*/ 18 w 38"/>
                      <a:gd name="T3" fmla="*/ 5 h 17"/>
                      <a:gd name="T4" fmla="*/ 0 w 38"/>
                      <a:gd name="T5" fmla="*/ 9 h 17"/>
                      <a:gd name="T6" fmla="*/ 2 w 38"/>
                      <a:gd name="T7" fmla="*/ 17 h 17"/>
                      <a:gd name="T8" fmla="*/ 20 w 38"/>
                      <a:gd name="T9" fmla="*/ 13 h 17"/>
                      <a:gd name="T10" fmla="*/ 38 w 38"/>
                      <a:gd name="T11" fmla="*/ 7 h 17"/>
                      <a:gd name="T12" fmla="*/ 36 w 38"/>
                      <a:gd name="T13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8" h="17">
                        <a:moveTo>
                          <a:pt x="36" y="0"/>
                        </a:moveTo>
                        <a:cubicBezTo>
                          <a:pt x="30" y="2"/>
                          <a:pt x="24" y="3"/>
                          <a:pt x="18" y="5"/>
                        </a:cubicBezTo>
                        <a:cubicBezTo>
                          <a:pt x="12" y="6"/>
                          <a:pt x="6" y="8"/>
                          <a:pt x="0" y="9"/>
                        </a:cubicBezTo>
                        <a:cubicBezTo>
                          <a:pt x="2" y="17"/>
                          <a:pt x="2" y="17"/>
                          <a:pt x="2" y="17"/>
                        </a:cubicBezTo>
                        <a:cubicBezTo>
                          <a:pt x="8" y="15"/>
                          <a:pt x="14" y="14"/>
                          <a:pt x="20" y="13"/>
                        </a:cubicBezTo>
                        <a:cubicBezTo>
                          <a:pt x="26" y="11"/>
                          <a:pt x="32" y="9"/>
                          <a:pt x="38" y="7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</a:path>
                    </a:pathLst>
                  </a:custGeom>
                  <a:solidFill>
                    <a:srgbClr val="AFA09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  <p:sp>
                <p:nvSpPr>
                  <p:cNvPr id="48" name="Freeform 77"/>
                  <p:cNvSpPr>
                    <a:spLocks/>
                  </p:cNvSpPr>
                  <p:nvPr/>
                </p:nvSpPr>
                <p:spPr bwMode="auto">
                  <a:xfrm>
                    <a:off x="8196263" y="6681788"/>
                    <a:ext cx="153988" cy="66675"/>
                  </a:xfrm>
                  <a:custGeom>
                    <a:avLst/>
                    <a:gdLst>
                      <a:gd name="T0" fmla="*/ 0 w 41"/>
                      <a:gd name="T1" fmla="*/ 0 h 18"/>
                      <a:gd name="T2" fmla="*/ 17 w 41"/>
                      <a:gd name="T3" fmla="*/ 17 h 18"/>
                      <a:gd name="T4" fmla="*/ 36 w 41"/>
                      <a:gd name="T5" fmla="*/ 18 h 18"/>
                      <a:gd name="T6" fmla="*/ 41 w 41"/>
                      <a:gd name="T7" fmla="*/ 18 h 18"/>
                      <a:gd name="T8" fmla="*/ 24 w 41"/>
                      <a:gd name="T9" fmla="*/ 2 h 18"/>
                      <a:gd name="T10" fmla="*/ 15 w 41"/>
                      <a:gd name="T11" fmla="*/ 1 h 18"/>
                      <a:gd name="T12" fmla="*/ 0 w 41"/>
                      <a:gd name="T13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1" h="18">
                        <a:moveTo>
                          <a:pt x="0" y="0"/>
                        </a:moveTo>
                        <a:cubicBezTo>
                          <a:pt x="17" y="17"/>
                          <a:pt x="17" y="17"/>
                          <a:pt x="17" y="17"/>
                        </a:cubicBezTo>
                        <a:cubicBezTo>
                          <a:pt x="24" y="17"/>
                          <a:pt x="30" y="18"/>
                          <a:pt x="36" y="18"/>
                        </a:cubicBezTo>
                        <a:cubicBezTo>
                          <a:pt x="38" y="18"/>
                          <a:pt x="39" y="18"/>
                          <a:pt x="41" y="18"/>
                        </a:cubicBezTo>
                        <a:cubicBezTo>
                          <a:pt x="24" y="2"/>
                          <a:pt x="24" y="2"/>
                          <a:pt x="24" y="2"/>
                        </a:cubicBezTo>
                        <a:cubicBezTo>
                          <a:pt x="15" y="1"/>
                          <a:pt x="15" y="1"/>
                          <a:pt x="15" y="1"/>
                        </a:cubicBezTo>
                        <a:cubicBezTo>
                          <a:pt x="10" y="1"/>
                          <a:pt x="5" y="1"/>
                          <a:pt x="0" y="0"/>
                        </a:cubicBezTo>
                      </a:path>
                    </a:pathLst>
                  </a:custGeom>
                  <a:solidFill>
                    <a:srgbClr val="97908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48590" tIns="74296" rIns="148590" bIns="74296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282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9366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2244726"/>
            <a:ext cx="21981245" cy="4775200"/>
          </a:xfrm>
        </p:spPr>
        <p:txBody>
          <a:bodyPr/>
          <a:lstStyle/>
          <a:p>
            <a:pPr algn="l"/>
            <a:r>
              <a:rPr lang="en-US" dirty="0" smtClean="0"/>
              <a:t>Problems </a:t>
            </a:r>
            <a:r>
              <a:rPr lang="en-US" dirty="0"/>
              <a:t>in </a:t>
            </a:r>
            <a:r>
              <a:rPr lang="en-US" dirty="0" smtClean="0"/>
              <a:t>API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0492" y="7204076"/>
            <a:ext cx="19149952" cy="3311524"/>
          </a:xfrm>
        </p:spPr>
        <p:txBody>
          <a:bodyPr/>
          <a:lstStyle/>
          <a:p>
            <a:pPr marL="914400" indent="-914400" algn="l">
              <a:buFont typeface="+mj-lt"/>
              <a:buAutoNum type="arabicPeriod"/>
            </a:pPr>
            <a:r>
              <a:rPr lang="en-US" b="1" dirty="0">
                <a:solidFill>
                  <a:schemeClr val="accent2"/>
                </a:solidFill>
                <a:cs typeface="Arial" pitchFamily="34" charset="0"/>
              </a:rPr>
              <a:t>Code-first </a:t>
            </a:r>
            <a:r>
              <a:rPr lang="en-US" dirty="0">
                <a:solidFill>
                  <a:schemeClr val="accent2"/>
                </a:solidFill>
                <a:cs typeface="Arial" pitchFamily="34" charset="0"/>
              </a:rPr>
              <a:t>approach (current approach</a:t>
            </a:r>
            <a:r>
              <a:rPr lang="en-US" dirty="0" smtClean="0">
                <a:solidFill>
                  <a:schemeClr val="accent2"/>
                </a:solidFill>
                <a:cs typeface="Arial" pitchFamily="34" charset="0"/>
              </a:rPr>
              <a:t>)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cs typeface="Arial" pitchFamily="34" charset="0"/>
              </a:rPr>
              <a:t>The </a:t>
            </a:r>
            <a:r>
              <a:rPr lang="en-US" b="1" dirty="0">
                <a:solidFill>
                  <a:schemeClr val="accent2"/>
                </a:solidFill>
                <a:cs typeface="Arial" pitchFamily="34" charset="0"/>
              </a:rPr>
              <a:t>problem</a:t>
            </a:r>
            <a:r>
              <a:rPr lang="en-US" dirty="0">
                <a:solidFill>
                  <a:schemeClr val="accent2"/>
                </a:solidFill>
                <a:cs typeface="Arial" pitchFamily="34" charset="0"/>
              </a:rPr>
              <a:t> with code-first </a:t>
            </a:r>
            <a:r>
              <a:rPr lang="en-US" dirty="0" smtClean="0">
                <a:solidFill>
                  <a:schemeClr val="accent2"/>
                </a:solidFill>
                <a:cs typeface="Arial" pitchFamily="34" charset="0"/>
              </a:rPr>
              <a:t>approach</a:t>
            </a:r>
            <a:endParaRPr lang="en-US" dirty="0">
              <a:solidFill>
                <a:schemeClr val="accent2"/>
              </a:solidFill>
              <a:cs typeface="Arial" pitchFamily="34" charset="0"/>
            </a:endParaRPr>
          </a:p>
          <a:p>
            <a:pPr marL="914400" indent="-914400"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39338" y="3865972"/>
            <a:ext cx="1138497" cy="121354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1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250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roup 692"/>
          <p:cNvGrpSpPr/>
          <p:nvPr/>
        </p:nvGrpSpPr>
        <p:grpSpPr>
          <a:xfrm>
            <a:off x="2069183" y="147397"/>
            <a:ext cx="20562723" cy="1132818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694" name="Group 693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90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3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4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5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6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7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8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9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0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1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2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3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4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5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6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2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3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4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5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6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7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8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9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0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1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2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3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4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5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6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7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8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9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0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1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2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3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4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5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6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7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8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9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0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1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2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3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4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5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6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7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8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9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0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1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2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3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4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5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6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7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8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9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0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1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2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3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4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5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6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7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8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9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0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1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2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3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4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5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695" name="Group 694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800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1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2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3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4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5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6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7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8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9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0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1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2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3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4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5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6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7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8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9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0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1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2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3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4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5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6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7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8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9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0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1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2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3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4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5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6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7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8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9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0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1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2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3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4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5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6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7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8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9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0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1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2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3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4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5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6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7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8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2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3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4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5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6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7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8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9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0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1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2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3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4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5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6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7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8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9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0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696" name="Group 695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697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98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99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0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1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2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3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4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5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6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7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8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9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0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1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2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3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4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5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6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7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8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9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0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1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2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3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4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5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6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7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8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9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0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1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2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3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4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5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6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7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8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9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0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1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2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3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4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5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6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7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8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9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0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1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2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3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4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5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6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7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8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9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0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1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2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3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4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5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6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7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8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9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0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1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2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3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4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5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6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7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8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9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0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1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2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3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4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5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6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7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8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9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0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1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2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3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4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5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6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7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8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9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</p:grpSp>
      <p:sp>
        <p:nvSpPr>
          <p:cNvPr id="330" name="TextBox 329"/>
          <p:cNvSpPr txBox="1"/>
          <p:nvPr/>
        </p:nvSpPr>
        <p:spPr>
          <a:xfrm>
            <a:off x="1914309" y="7014105"/>
            <a:ext cx="27238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E80C9"/>
                </a:solidFill>
              </a:rPr>
              <a:t>Business </a:t>
            </a:r>
          </a:p>
          <a:p>
            <a:pPr algn="ctr"/>
            <a:r>
              <a:rPr lang="en-US" sz="4000" dirty="0" smtClean="0">
                <a:solidFill>
                  <a:srgbClr val="0E80C9"/>
                </a:solidFill>
              </a:rPr>
              <a:t>opportunity</a:t>
            </a:r>
            <a:endParaRPr lang="en-US" sz="4000" dirty="0">
              <a:solidFill>
                <a:srgbClr val="0E80C9"/>
              </a:solidFill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5447121" y="7074560"/>
            <a:ext cx="35509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E80C9"/>
                </a:solidFill>
              </a:rPr>
              <a:t>Strategic </a:t>
            </a:r>
          </a:p>
          <a:p>
            <a:pPr algn="ctr"/>
            <a:r>
              <a:rPr lang="en-US" sz="4000" dirty="0" smtClean="0">
                <a:solidFill>
                  <a:srgbClr val="0E80C9"/>
                </a:solidFill>
              </a:rPr>
              <a:t>documentation</a:t>
            </a:r>
            <a:endParaRPr lang="en-US" sz="4000" dirty="0">
              <a:solidFill>
                <a:srgbClr val="0E80C9"/>
              </a:solidFill>
            </a:endParaRPr>
          </a:p>
        </p:txBody>
      </p:sp>
      <p:pic>
        <p:nvPicPr>
          <p:cNvPr id="337" name="Picture 33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769" y="4632410"/>
            <a:ext cx="2090933" cy="19737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198" y="4831860"/>
            <a:ext cx="1981769" cy="19817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401" y="4716704"/>
            <a:ext cx="2135978" cy="2135978"/>
          </a:xfrm>
          <a:prstGeom prst="rect">
            <a:avLst/>
          </a:prstGeom>
        </p:spPr>
      </p:pic>
      <p:sp>
        <p:nvSpPr>
          <p:cNvPr id="350" name="TextBox 349"/>
          <p:cNvSpPr txBox="1"/>
          <p:nvPr/>
        </p:nvSpPr>
        <p:spPr>
          <a:xfrm>
            <a:off x="18654193" y="7241952"/>
            <a:ext cx="36359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E80C9"/>
                </a:solidFill>
              </a:rPr>
              <a:t>Contract/</a:t>
            </a:r>
          </a:p>
          <a:p>
            <a:pPr algn="ctr"/>
            <a:r>
              <a:rPr lang="en-US" sz="4000" dirty="0" smtClean="0">
                <a:solidFill>
                  <a:srgbClr val="0E80C9"/>
                </a:solidFill>
              </a:rPr>
              <a:t>Documentation</a:t>
            </a:r>
            <a:endParaRPr lang="en-US" sz="4000" dirty="0">
              <a:solidFill>
                <a:srgbClr val="0E80C9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87275" y="5831263"/>
            <a:ext cx="2056093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/>
          <p:nvPr/>
        </p:nvCxnSpPr>
        <p:spPr>
          <a:xfrm>
            <a:off x="8482987" y="5807702"/>
            <a:ext cx="2056093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/>
          <p:cNvSpPr txBox="1"/>
          <p:nvPr/>
        </p:nvSpPr>
        <p:spPr>
          <a:xfrm>
            <a:off x="10459125" y="7188483"/>
            <a:ext cx="28087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E80C9"/>
                </a:solidFill>
              </a:rPr>
              <a:t>Task </a:t>
            </a:r>
          </a:p>
          <a:p>
            <a:pPr algn="ctr"/>
            <a:r>
              <a:rPr lang="en-US" sz="4000" dirty="0" smtClean="0">
                <a:solidFill>
                  <a:srgbClr val="0E80C9"/>
                </a:solidFill>
              </a:rPr>
              <a:t>assignment</a:t>
            </a:r>
            <a:endParaRPr lang="en-US" sz="4000" dirty="0">
              <a:solidFill>
                <a:srgbClr val="0E80C9"/>
              </a:solidFill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15104623" y="7188483"/>
            <a:ext cx="18379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E80C9"/>
                </a:solidFill>
              </a:rPr>
              <a:t>Code </a:t>
            </a:r>
          </a:p>
          <a:p>
            <a:pPr algn="ctr"/>
            <a:r>
              <a:rPr lang="en-US" sz="4000" dirty="0" smtClean="0">
                <a:solidFill>
                  <a:srgbClr val="0E80C9"/>
                </a:solidFill>
              </a:rPr>
              <a:t>the API</a:t>
            </a:r>
            <a:endParaRPr lang="en-US" sz="4000" dirty="0">
              <a:solidFill>
                <a:srgbClr val="0E80C9"/>
              </a:solidFill>
            </a:endParaRPr>
          </a:p>
        </p:txBody>
      </p:sp>
      <p:cxnSp>
        <p:nvCxnSpPr>
          <p:cNvPr id="354" name="Straight Arrow Connector 353"/>
          <p:cNvCxnSpPr/>
          <p:nvPr/>
        </p:nvCxnSpPr>
        <p:spPr>
          <a:xfrm>
            <a:off x="13058766" y="5828484"/>
            <a:ext cx="1773284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/>
          <p:nvPr/>
        </p:nvCxnSpPr>
        <p:spPr>
          <a:xfrm>
            <a:off x="17312053" y="5872827"/>
            <a:ext cx="2056093" cy="0"/>
          </a:xfrm>
          <a:prstGeom prst="straightConnector1">
            <a:avLst/>
          </a:prstGeom>
          <a:ln w="152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/>
          <p:cNvSpPr txBox="1"/>
          <p:nvPr/>
        </p:nvSpPr>
        <p:spPr>
          <a:xfrm>
            <a:off x="14618799" y="9727158"/>
            <a:ext cx="7873181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500" b="1" dirty="0" smtClean="0">
                <a:solidFill>
                  <a:schemeClr val="accent4"/>
                </a:solidFill>
                <a:latin typeface="Lato Light"/>
                <a:cs typeface="Lato Light"/>
              </a:rPr>
              <a:t>Code </a:t>
            </a:r>
            <a:r>
              <a:rPr lang="en-US" sz="6500" dirty="0" smtClean="0">
                <a:solidFill>
                  <a:schemeClr val="accent4"/>
                </a:solidFill>
                <a:latin typeface="Lato Light"/>
                <a:cs typeface="Lato Light"/>
              </a:rPr>
              <a:t>First Approach</a:t>
            </a:r>
            <a:endParaRPr lang="en-US" sz="6500" dirty="0">
              <a:solidFill>
                <a:schemeClr val="accent4"/>
              </a:solidFill>
              <a:latin typeface="Lato Light"/>
              <a:cs typeface="Lato Light"/>
            </a:endParaRPr>
          </a:p>
        </p:txBody>
      </p:sp>
      <p:pic>
        <p:nvPicPr>
          <p:cNvPr id="333" name="Picture 33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5289" y="4821267"/>
            <a:ext cx="1972870" cy="19728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335" y="4743387"/>
            <a:ext cx="2116483" cy="2116483"/>
          </a:xfrm>
          <a:prstGeom prst="rect">
            <a:avLst/>
          </a:prstGeom>
        </p:spPr>
      </p:pic>
      <p:sp>
        <p:nvSpPr>
          <p:cNvPr id="334" name="TextBox 333"/>
          <p:cNvSpPr txBox="1"/>
          <p:nvPr/>
        </p:nvSpPr>
        <p:spPr>
          <a:xfrm>
            <a:off x="2069183" y="673624"/>
            <a:ext cx="20190741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cs typeface="Lato Light"/>
              </a:rPr>
              <a:t>Current problems in API </a:t>
            </a:r>
            <a:r>
              <a:rPr lang="en-US" sz="2800" dirty="0" smtClean="0">
                <a:cs typeface="Lato Light"/>
              </a:rPr>
              <a:t>development?</a:t>
            </a:r>
          </a:p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chemeClr val="accent1"/>
                </a:solidFill>
                <a:cs typeface="Lato Light"/>
              </a:rPr>
              <a:t>Code First Approach</a:t>
            </a:r>
            <a:endParaRPr lang="en-US" sz="48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336" name="Left Brace 335"/>
          <p:cNvSpPr/>
          <p:nvPr/>
        </p:nvSpPr>
        <p:spPr>
          <a:xfrm rot="16200000">
            <a:off x="17988740" y="5095149"/>
            <a:ext cx="971957" cy="7751671"/>
          </a:xfrm>
          <a:prstGeom prst="leftBrace">
            <a:avLst>
              <a:gd name="adj1" fmla="val 48135"/>
              <a:gd name="adj2" fmla="val 50000"/>
            </a:avLst>
          </a:prstGeom>
          <a:ln w="762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9" name="Straight Connector 338"/>
          <p:cNvCxnSpPr/>
          <p:nvPr/>
        </p:nvCxnSpPr>
        <p:spPr>
          <a:xfrm rot="5400000">
            <a:off x="12236450" y="1335289"/>
            <a:ext cx="0" cy="1313401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0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traight Connector 357"/>
          <p:cNvCxnSpPr/>
          <p:nvPr/>
        </p:nvCxnSpPr>
        <p:spPr>
          <a:xfrm>
            <a:off x="15841209" y="3265980"/>
            <a:ext cx="0" cy="8007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272792" y="3351843"/>
            <a:ext cx="0" cy="8007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4"/>
          <p:cNvSpPr/>
          <p:nvPr/>
        </p:nvSpPr>
        <p:spPr>
          <a:xfrm flipV="1">
            <a:off x="9682141" y="9775997"/>
            <a:ext cx="9743011" cy="945189"/>
          </a:xfrm>
          <a:custGeom>
            <a:avLst/>
            <a:gdLst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3" fmla="*/ 1859818 w 2808312"/>
              <a:gd name="connsiteY3" fmla="*/ 1584176 h 1584176"/>
              <a:gd name="connsiteX4" fmla="*/ 0 w 2808312"/>
              <a:gd name="connsiteY4" fmla="*/ 1584176 h 1584176"/>
              <a:gd name="connsiteX0" fmla="*/ 1859818 w 2808312"/>
              <a:gd name="connsiteY0" fmla="*/ 1584176 h 1675616"/>
              <a:gd name="connsiteX1" fmla="*/ 0 w 2808312"/>
              <a:gd name="connsiteY1" fmla="*/ 1584176 h 1675616"/>
              <a:gd name="connsiteX2" fmla="*/ 948494 w 2808312"/>
              <a:gd name="connsiteY2" fmla="*/ 0 h 1675616"/>
              <a:gd name="connsiteX3" fmla="*/ 2808312 w 2808312"/>
              <a:gd name="connsiteY3" fmla="*/ 0 h 1675616"/>
              <a:gd name="connsiteX4" fmla="*/ 1951258 w 2808312"/>
              <a:gd name="connsiteY4" fmla="*/ 1675616 h 1675616"/>
              <a:gd name="connsiteX0" fmla="*/ 1859818 w 2808312"/>
              <a:gd name="connsiteY0" fmla="*/ 1584176 h 1584176"/>
              <a:gd name="connsiteX1" fmla="*/ 0 w 2808312"/>
              <a:gd name="connsiteY1" fmla="*/ 1584176 h 1584176"/>
              <a:gd name="connsiteX2" fmla="*/ 948494 w 2808312"/>
              <a:gd name="connsiteY2" fmla="*/ 0 h 1584176"/>
              <a:gd name="connsiteX3" fmla="*/ 2808312 w 2808312"/>
              <a:gd name="connsiteY3" fmla="*/ 0 h 1584176"/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8312" h="1584176">
                <a:moveTo>
                  <a:pt x="0" y="1584176"/>
                </a:moveTo>
                <a:lnTo>
                  <a:pt x="948494" y="0"/>
                </a:lnTo>
                <a:lnTo>
                  <a:pt x="2808312" y="0"/>
                </a:lnTo>
              </a:path>
            </a:pathLst>
          </a:custGeom>
          <a:noFill/>
          <a:ln w="6350">
            <a:solidFill>
              <a:schemeClr val="tx1">
                <a:alpha val="50000"/>
              </a:schemeClr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>
            <a:off x="9804971" y="4254142"/>
            <a:ext cx="9620182" cy="1243888"/>
          </a:xfrm>
          <a:custGeom>
            <a:avLst/>
            <a:gdLst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  <a:gd name="connsiteX3" fmla="*/ 1859818 w 2808312"/>
              <a:gd name="connsiteY3" fmla="*/ 1584176 h 1584176"/>
              <a:gd name="connsiteX4" fmla="*/ 0 w 2808312"/>
              <a:gd name="connsiteY4" fmla="*/ 1584176 h 1584176"/>
              <a:gd name="connsiteX0" fmla="*/ 1859818 w 2808312"/>
              <a:gd name="connsiteY0" fmla="*/ 1584176 h 1675616"/>
              <a:gd name="connsiteX1" fmla="*/ 0 w 2808312"/>
              <a:gd name="connsiteY1" fmla="*/ 1584176 h 1675616"/>
              <a:gd name="connsiteX2" fmla="*/ 948494 w 2808312"/>
              <a:gd name="connsiteY2" fmla="*/ 0 h 1675616"/>
              <a:gd name="connsiteX3" fmla="*/ 2808312 w 2808312"/>
              <a:gd name="connsiteY3" fmla="*/ 0 h 1675616"/>
              <a:gd name="connsiteX4" fmla="*/ 1951258 w 2808312"/>
              <a:gd name="connsiteY4" fmla="*/ 1675616 h 1675616"/>
              <a:gd name="connsiteX0" fmla="*/ 1859818 w 2808312"/>
              <a:gd name="connsiteY0" fmla="*/ 1584176 h 1584176"/>
              <a:gd name="connsiteX1" fmla="*/ 0 w 2808312"/>
              <a:gd name="connsiteY1" fmla="*/ 1584176 h 1584176"/>
              <a:gd name="connsiteX2" fmla="*/ 948494 w 2808312"/>
              <a:gd name="connsiteY2" fmla="*/ 0 h 1584176"/>
              <a:gd name="connsiteX3" fmla="*/ 2808312 w 2808312"/>
              <a:gd name="connsiteY3" fmla="*/ 0 h 1584176"/>
              <a:gd name="connsiteX0" fmla="*/ 0 w 2808312"/>
              <a:gd name="connsiteY0" fmla="*/ 1584176 h 1584176"/>
              <a:gd name="connsiteX1" fmla="*/ 948494 w 2808312"/>
              <a:gd name="connsiteY1" fmla="*/ 0 h 1584176"/>
              <a:gd name="connsiteX2" fmla="*/ 2808312 w 2808312"/>
              <a:gd name="connsiteY2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8312" h="1584176">
                <a:moveTo>
                  <a:pt x="0" y="1584176"/>
                </a:moveTo>
                <a:lnTo>
                  <a:pt x="948494" y="0"/>
                </a:lnTo>
                <a:lnTo>
                  <a:pt x="2808312" y="0"/>
                </a:lnTo>
              </a:path>
            </a:pathLst>
          </a:custGeom>
          <a:noFill/>
          <a:ln w="6350">
            <a:solidFill>
              <a:schemeClr val="tx1">
                <a:alpha val="50000"/>
              </a:schemeClr>
            </a:solidFill>
            <a:tailEnd type="oval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11401" y="5569300"/>
            <a:ext cx="7250372" cy="4138522"/>
          </a:xfrm>
          <a:prstGeom prst="rect">
            <a:avLst/>
          </a:prstGeom>
          <a:solidFill>
            <a:srgbClr val="FFC000"/>
          </a:solidFill>
          <a:ln w="1016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2069183" y="147397"/>
            <a:ext cx="20562723" cy="1132818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27" name="Group 26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235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6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7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8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9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0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1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2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3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4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5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6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7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8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49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0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1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2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3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4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5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6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7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8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59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0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1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2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3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4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5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6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7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8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69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0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1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2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3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4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5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6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7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8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79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0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1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2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3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4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5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6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7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8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89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0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1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2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3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4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5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6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7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8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99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0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1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2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3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4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5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6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7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8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09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0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1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2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3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4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5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6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7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8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9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0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1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2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3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4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5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6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7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8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9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0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1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2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3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4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5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6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7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8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133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4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5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6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7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8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9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0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1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2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3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4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5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6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7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8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49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0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1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2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3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4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5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6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7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8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59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0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1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2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3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4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5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6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7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8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69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0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1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2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3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4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5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6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7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8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79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0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1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2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3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4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5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6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7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8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89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0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1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2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3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4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5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6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7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8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99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0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1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2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3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4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5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6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7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8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09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0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1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2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3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4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5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6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7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8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19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0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1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2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3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4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5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6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7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8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29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0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1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2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3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234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0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1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2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3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4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5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6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7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8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39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0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1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2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3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4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6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7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8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49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0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1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2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3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4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5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6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7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8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59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0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1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2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3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4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5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6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7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8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9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1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2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3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2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3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4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5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6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7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8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29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0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1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32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15786862" y="4513439"/>
            <a:ext cx="6520926" cy="887258"/>
          </a:xfrm>
          <a:prstGeom prst="rect">
            <a:avLst/>
          </a:prstGeom>
        </p:spPr>
        <p:txBody>
          <a:bodyPr wrap="square" lIns="0" tIns="91422" rIns="0" bIns="91422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4500" dirty="0"/>
              <a:t>Team </a:t>
            </a:r>
            <a:r>
              <a:rPr lang="en-US" sz="4500" b="1" dirty="0" smtClean="0">
                <a:solidFill>
                  <a:srgbClr val="FFC000"/>
                </a:solidFill>
              </a:rPr>
              <a:t>interdependence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57566" y="5534155"/>
            <a:ext cx="7021078" cy="946377"/>
          </a:xfrm>
          <a:prstGeom prst="rect">
            <a:avLst/>
          </a:prstGeom>
        </p:spPr>
        <p:txBody>
          <a:bodyPr wrap="square" lIns="0" tIns="91422" rIns="0" bIns="91422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4500" b="1" dirty="0" smtClean="0">
                <a:solidFill>
                  <a:srgbClr val="FFC000"/>
                </a:solidFill>
              </a:rPr>
              <a:t>Late detection </a:t>
            </a:r>
            <a:r>
              <a:rPr lang="en-US" sz="4500" dirty="0" smtClean="0"/>
              <a:t>of issue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246746" y="6539567"/>
            <a:ext cx="7419972" cy="887258"/>
          </a:xfrm>
          <a:prstGeom prst="rect">
            <a:avLst/>
          </a:prstGeom>
        </p:spPr>
        <p:txBody>
          <a:bodyPr wrap="square" lIns="0" tIns="91422" rIns="0" bIns="91422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4500" b="1" dirty="0">
                <a:solidFill>
                  <a:srgbClr val="FFC000"/>
                </a:solidFill>
              </a:rPr>
              <a:t>Inconsistency</a:t>
            </a:r>
            <a:r>
              <a:rPr lang="en-US" sz="4500" dirty="0"/>
              <a:t> </a:t>
            </a:r>
            <a:r>
              <a:rPr lang="en-US" sz="4500" dirty="0" smtClean="0"/>
              <a:t>in design</a:t>
            </a:r>
            <a:endParaRPr lang="en-US" sz="4500" dirty="0"/>
          </a:p>
        </p:txBody>
      </p:sp>
      <p:sp>
        <p:nvSpPr>
          <p:cNvPr id="19" name="Rectangle 18"/>
          <p:cNvSpPr/>
          <p:nvPr/>
        </p:nvSpPr>
        <p:spPr>
          <a:xfrm>
            <a:off x="17578684" y="7914130"/>
            <a:ext cx="4536952" cy="887258"/>
          </a:xfrm>
          <a:prstGeom prst="rect">
            <a:avLst/>
          </a:prstGeom>
        </p:spPr>
        <p:txBody>
          <a:bodyPr wrap="square" lIns="0" tIns="91422" rIns="0" bIns="91422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500" b="1" dirty="0" smtClean="0">
                <a:solidFill>
                  <a:srgbClr val="FFC000"/>
                </a:solidFill>
              </a:rPr>
              <a:t>Error</a:t>
            </a:r>
            <a:r>
              <a:rPr lang="en-US" sz="4500" b="1" dirty="0" smtClean="0"/>
              <a:t>-prone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061925" y="8762633"/>
            <a:ext cx="5340478" cy="887258"/>
          </a:xfrm>
          <a:prstGeom prst="rect">
            <a:avLst/>
          </a:prstGeom>
        </p:spPr>
        <p:txBody>
          <a:bodyPr wrap="square" lIns="0" tIns="91422" rIns="0" bIns="91422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500" b="1" dirty="0" smtClean="0">
                <a:solidFill>
                  <a:srgbClr val="FFC000"/>
                </a:solidFill>
              </a:rPr>
              <a:t>Labor-intensive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310402" y="9641352"/>
            <a:ext cx="5140339" cy="946377"/>
          </a:xfrm>
          <a:prstGeom prst="rect">
            <a:avLst/>
          </a:prstGeom>
        </p:spPr>
        <p:txBody>
          <a:bodyPr wrap="square" lIns="0" tIns="91422" rIns="0" bIns="91422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500" b="1" dirty="0">
                <a:solidFill>
                  <a:srgbClr val="FFC000"/>
                </a:solidFill>
              </a:rPr>
              <a:t>Breaking</a:t>
            </a:r>
            <a:r>
              <a:rPr lang="en-US" sz="4500" b="1" dirty="0"/>
              <a:t> </a:t>
            </a:r>
            <a:r>
              <a:rPr lang="en-US" sz="4500" dirty="0" smtClean="0"/>
              <a:t>capacity</a:t>
            </a:r>
            <a:endParaRPr lang="en-US" sz="4500" dirty="0"/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11760962" y="1053937"/>
            <a:ext cx="0" cy="1313401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9" name="Picture 33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89" y="6202613"/>
            <a:ext cx="2073525" cy="2073525"/>
          </a:xfrm>
          <a:prstGeom prst="rect">
            <a:avLst/>
          </a:prstGeom>
        </p:spPr>
      </p:pic>
      <p:sp>
        <p:nvSpPr>
          <p:cNvPr id="341" name="TextBox 340"/>
          <p:cNvSpPr txBox="1"/>
          <p:nvPr/>
        </p:nvSpPr>
        <p:spPr>
          <a:xfrm>
            <a:off x="12854866" y="8534250"/>
            <a:ext cx="23871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</a:rPr>
              <a:t>Contract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8403471" y="8541980"/>
            <a:ext cx="30170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</a:rPr>
              <a:t>Code the API</a:t>
            </a:r>
            <a:endParaRPr lang="en-US" sz="3500" b="1" dirty="0">
              <a:solidFill>
                <a:schemeClr val="bg1"/>
              </a:solidFill>
            </a:endParaRPr>
          </a:p>
        </p:txBody>
      </p:sp>
      <p:cxnSp>
        <p:nvCxnSpPr>
          <p:cNvPr id="343" name="Straight Arrow Connector 342"/>
          <p:cNvCxnSpPr/>
          <p:nvPr/>
        </p:nvCxnSpPr>
        <p:spPr>
          <a:xfrm>
            <a:off x="10979576" y="7380051"/>
            <a:ext cx="1683506" cy="0"/>
          </a:xfrm>
          <a:prstGeom prst="straightConnector1">
            <a:avLst/>
          </a:prstGeom>
          <a:ln w="1270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5" name="Picture 34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143" y="6180932"/>
            <a:ext cx="2177917" cy="2177917"/>
          </a:xfrm>
          <a:prstGeom prst="rect">
            <a:avLst/>
          </a:prstGeom>
        </p:spPr>
      </p:pic>
      <p:sp>
        <p:nvSpPr>
          <p:cNvPr id="347" name="TextBox 346"/>
          <p:cNvSpPr txBox="1"/>
          <p:nvPr/>
        </p:nvSpPr>
        <p:spPr>
          <a:xfrm>
            <a:off x="2069183" y="673624"/>
            <a:ext cx="20190741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cs typeface="Lato Light"/>
              </a:rPr>
              <a:t>Current problems in API </a:t>
            </a:r>
            <a:r>
              <a:rPr lang="en-US" sz="2800" dirty="0" smtClean="0">
                <a:cs typeface="Lato Light"/>
              </a:rPr>
              <a:t>development?</a:t>
            </a:r>
          </a:p>
          <a:p>
            <a:pPr algn="ctr">
              <a:lnSpc>
                <a:spcPct val="90000"/>
              </a:lnSpc>
            </a:pPr>
            <a:r>
              <a:rPr lang="en-US" sz="4800" dirty="0" smtClean="0">
                <a:solidFill>
                  <a:schemeClr val="accent1"/>
                </a:solidFill>
                <a:cs typeface="Lato Light"/>
              </a:rPr>
              <a:t>The </a:t>
            </a:r>
            <a:r>
              <a:rPr lang="en-US" sz="4800" b="1" dirty="0" smtClean="0">
                <a:solidFill>
                  <a:schemeClr val="accent1"/>
                </a:solidFill>
                <a:cs typeface="Lato Light"/>
              </a:rPr>
              <a:t>Problem </a:t>
            </a:r>
            <a:r>
              <a:rPr lang="en-US" sz="4800" dirty="0">
                <a:solidFill>
                  <a:schemeClr val="accent1"/>
                </a:solidFill>
                <a:cs typeface="Lato Light"/>
              </a:rPr>
              <a:t>with </a:t>
            </a:r>
            <a:r>
              <a:rPr lang="en-US" sz="4800" b="1" dirty="0">
                <a:solidFill>
                  <a:schemeClr val="accent1"/>
                </a:solidFill>
                <a:cs typeface="Lato Light"/>
              </a:rPr>
              <a:t>Code First </a:t>
            </a:r>
            <a:r>
              <a:rPr lang="en-US" sz="4800" dirty="0">
                <a:solidFill>
                  <a:schemeClr val="accent1"/>
                </a:solidFill>
                <a:cs typeface="Lato Light"/>
              </a:rPr>
              <a:t>approach</a:t>
            </a:r>
            <a:endParaRPr lang="en-US" sz="48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3" name="Flowchart: Off-page Connector 2"/>
          <p:cNvSpPr/>
          <p:nvPr/>
        </p:nvSpPr>
        <p:spPr>
          <a:xfrm>
            <a:off x="1546716" y="6180932"/>
            <a:ext cx="4778286" cy="3537947"/>
          </a:xfrm>
          <a:prstGeom prst="flowChartOffpageConnector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500" dirty="0">
              <a:cs typeface="Lato Light"/>
            </a:endParaRPr>
          </a:p>
          <a:p>
            <a:pPr algn="ctr">
              <a:lnSpc>
                <a:spcPct val="90000"/>
              </a:lnSpc>
            </a:pPr>
            <a:r>
              <a:rPr lang="en-US" sz="4500" dirty="0">
                <a:solidFill>
                  <a:schemeClr val="tx1">
                    <a:lumMod val="50000"/>
                  </a:schemeClr>
                </a:solidFill>
                <a:cs typeface="Lato Light"/>
              </a:rPr>
              <a:t>Implementation </a:t>
            </a:r>
            <a:endParaRPr lang="en-US" sz="4500" dirty="0" smtClean="0">
              <a:solidFill>
                <a:schemeClr val="tx1">
                  <a:lumMod val="50000"/>
                </a:schemeClr>
              </a:solidFill>
              <a:cs typeface="Lato Light"/>
            </a:endParaRPr>
          </a:p>
          <a:p>
            <a:pPr algn="ctr">
              <a:lnSpc>
                <a:spcPct val="90000"/>
              </a:lnSpc>
            </a:pPr>
            <a:r>
              <a:rPr lang="en-US" sz="4500" dirty="0" smtClean="0">
                <a:solidFill>
                  <a:schemeClr val="tx1">
                    <a:lumMod val="50000"/>
                  </a:schemeClr>
                </a:solidFill>
                <a:cs typeface="Lato Light"/>
              </a:rPr>
              <a:t>of </a:t>
            </a:r>
            <a:endParaRPr lang="en-US" sz="4500" dirty="0">
              <a:solidFill>
                <a:schemeClr val="tx1">
                  <a:lumMod val="50000"/>
                </a:schemeClr>
              </a:solidFill>
              <a:cs typeface="Lato Light"/>
            </a:endParaRPr>
          </a:p>
          <a:p>
            <a:pPr algn="ctr">
              <a:lnSpc>
                <a:spcPct val="90000"/>
              </a:lnSpc>
            </a:pPr>
            <a:r>
              <a:rPr lang="en-US" sz="4500" b="1" dirty="0">
                <a:solidFill>
                  <a:schemeClr val="bg2">
                    <a:lumMod val="50000"/>
                  </a:schemeClr>
                </a:solidFill>
                <a:cs typeface="Lato Light"/>
              </a:rPr>
              <a:t>New </a:t>
            </a:r>
            <a:r>
              <a:rPr lang="en-US" sz="4500" b="1" dirty="0" smtClean="0">
                <a:solidFill>
                  <a:schemeClr val="bg2">
                    <a:lumMod val="50000"/>
                  </a:schemeClr>
                </a:solidFill>
                <a:cs typeface="Lato Light"/>
              </a:rPr>
              <a:t>Features</a:t>
            </a:r>
            <a:endParaRPr lang="en-US" sz="4500" b="1" dirty="0">
              <a:solidFill>
                <a:schemeClr val="bg2">
                  <a:lumMod val="50000"/>
                </a:schemeClr>
              </a:solidFill>
              <a:cs typeface="Lato Light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8692909" y="3059560"/>
            <a:ext cx="586994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500" b="1" dirty="0" smtClean="0">
                <a:solidFill>
                  <a:schemeClr val="accent4"/>
                </a:solidFill>
                <a:latin typeface="Lato Light"/>
                <a:cs typeface="Lato Light"/>
              </a:rPr>
              <a:t>Code First Approach</a:t>
            </a:r>
            <a:endParaRPr lang="en-US" sz="4500" b="1" dirty="0">
              <a:solidFill>
                <a:schemeClr val="accent4"/>
              </a:solidFill>
              <a:latin typeface="Lato Light"/>
              <a:cs typeface="Lato Light"/>
            </a:endParaRPr>
          </a:p>
        </p:txBody>
      </p:sp>
      <p:cxnSp>
        <p:nvCxnSpPr>
          <p:cNvPr id="349" name="Straight Arrow Connector 348"/>
          <p:cNvCxnSpPr/>
          <p:nvPr/>
        </p:nvCxnSpPr>
        <p:spPr>
          <a:xfrm>
            <a:off x="6538048" y="7468348"/>
            <a:ext cx="1495587" cy="0"/>
          </a:xfrm>
          <a:prstGeom prst="straightConnector1">
            <a:avLst/>
          </a:prstGeom>
          <a:ln w="1270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/>
          <p:cNvSpPr txBox="1"/>
          <p:nvPr/>
        </p:nvSpPr>
        <p:spPr>
          <a:xfrm>
            <a:off x="2929901" y="3133751"/>
            <a:ext cx="193354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 smtClean="0"/>
              <a:t>Situation</a:t>
            </a:r>
            <a:endParaRPr lang="en-US" sz="3500" dirty="0"/>
          </a:p>
        </p:txBody>
      </p:sp>
      <p:sp>
        <p:nvSpPr>
          <p:cNvPr id="360" name="TextBox 359"/>
          <p:cNvSpPr txBox="1"/>
          <p:nvPr/>
        </p:nvSpPr>
        <p:spPr>
          <a:xfrm>
            <a:off x="19323239" y="3126671"/>
            <a:ext cx="14830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dirty="0" smtClean="0"/>
              <a:t>Issues</a:t>
            </a:r>
            <a:endParaRPr lang="en-US" sz="35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896112" y="3972790"/>
            <a:ext cx="2175828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72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2244726"/>
            <a:ext cx="21981245" cy="4775200"/>
          </a:xfrm>
        </p:spPr>
        <p:txBody>
          <a:bodyPr/>
          <a:lstStyle/>
          <a:p>
            <a:pPr algn="l"/>
            <a:r>
              <a:rPr lang="en-US" dirty="0"/>
              <a:t>How to Resolve the problem?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0492" y="7204076"/>
            <a:ext cx="19149952" cy="3311524"/>
          </a:xfrm>
        </p:spPr>
        <p:txBody>
          <a:bodyPr/>
          <a:lstStyle/>
          <a:p>
            <a:pPr marL="914400" indent="-914400" algn="l">
              <a:buFont typeface="+mj-lt"/>
              <a:buAutoNum type="arabicPeriod"/>
            </a:pPr>
            <a:r>
              <a:rPr lang="en-US" b="1" dirty="0">
                <a:solidFill>
                  <a:schemeClr val="accent2"/>
                </a:solidFill>
                <a:cs typeface="Arial" pitchFamily="34" charset="0"/>
              </a:rPr>
              <a:t>Change</a:t>
            </a:r>
            <a:r>
              <a:rPr lang="en-US" dirty="0">
                <a:solidFill>
                  <a:schemeClr val="accent2"/>
                </a:solidFill>
                <a:cs typeface="Arial" pitchFamily="34" charset="0"/>
              </a:rPr>
              <a:t> the current </a:t>
            </a:r>
            <a:r>
              <a:rPr lang="en-US" b="1" dirty="0">
                <a:solidFill>
                  <a:schemeClr val="accent2"/>
                </a:solidFill>
                <a:cs typeface="Arial" pitchFamily="34" charset="0"/>
              </a:rPr>
              <a:t>approach</a:t>
            </a:r>
            <a:endParaRPr lang="en-US" b="1" dirty="0" smtClean="0">
              <a:solidFill>
                <a:schemeClr val="accent2"/>
              </a:solidFill>
              <a:cs typeface="Arial" pitchFamily="34" charset="0"/>
            </a:endParaRPr>
          </a:p>
          <a:p>
            <a:pPr marL="914400" indent="-914400" algn="l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cs typeface="Arial" pitchFamily="34" charset="0"/>
              </a:rPr>
              <a:t>Use </a:t>
            </a:r>
            <a:r>
              <a:rPr lang="en-US" b="1" dirty="0">
                <a:solidFill>
                  <a:schemeClr val="accent2"/>
                </a:solidFill>
                <a:cs typeface="Arial" pitchFamily="34" charset="0"/>
              </a:rPr>
              <a:t>new</a:t>
            </a:r>
            <a:r>
              <a:rPr lang="en-US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cs typeface="Arial" pitchFamily="34" charset="0"/>
              </a:rPr>
              <a:t>technologies</a:t>
            </a:r>
          </a:p>
          <a:p>
            <a:pPr marL="914400" indent="-914400"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39338" y="3865972"/>
            <a:ext cx="1138497" cy="121354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2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07974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0000" dirty="0" smtClean="0"/>
              <a:t>2.1 Change </a:t>
            </a:r>
            <a:r>
              <a:rPr lang="en-US" sz="10000" dirty="0"/>
              <a:t>the current approach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110154" y="7204076"/>
            <a:ext cx="18587244" cy="3311524"/>
          </a:xfrm>
        </p:spPr>
        <p:txBody>
          <a:bodyPr/>
          <a:lstStyle/>
          <a:p>
            <a:pPr marL="914400" indent="-914400" algn="l">
              <a:buFont typeface="Wingdings" panose="05000000000000000000" pitchFamily="2" charset="2"/>
              <a:buChar char="v"/>
            </a:pPr>
            <a:r>
              <a:rPr lang="en-US" dirty="0" smtClean="0"/>
              <a:t>Using </a:t>
            </a:r>
            <a:r>
              <a:rPr lang="en-US" b="1" dirty="0"/>
              <a:t>design-first</a:t>
            </a:r>
            <a:r>
              <a:rPr lang="en-US" dirty="0"/>
              <a:t> </a:t>
            </a:r>
            <a:r>
              <a:rPr lang="en-US" dirty="0" smtClean="0"/>
              <a:t>approach</a:t>
            </a:r>
          </a:p>
          <a:p>
            <a:pPr marL="914400" indent="-914400" algn="l">
              <a:buFont typeface="Wingdings" panose="05000000000000000000" pitchFamily="2" charset="2"/>
              <a:buChar char="v"/>
            </a:pPr>
            <a:r>
              <a:rPr lang="en-US" dirty="0" smtClean="0"/>
              <a:t>Code-first </a:t>
            </a:r>
            <a:r>
              <a:rPr lang="en-US" dirty="0"/>
              <a:t>vs </a:t>
            </a:r>
            <a:r>
              <a:rPr lang="en-US" b="1" dirty="0" smtClean="0"/>
              <a:t>design-first</a:t>
            </a:r>
          </a:p>
          <a:p>
            <a:pPr marL="914400" indent="-914400" algn="l"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b="1" dirty="0" smtClean="0"/>
              <a:t>benefits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design-first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9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roup 692"/>
          <p:cNvGrpSpPr/>
          <p:nvPr/>
        </p:nvGrpSpPr>
        <p:grpSpPr>
          <a:xfrm>
            <a:off x="2069183" y="147397"/>
            <a:ext cx="20562723" cy="1132818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694" name="Group 693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90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1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3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4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5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6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7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8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29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0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1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2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3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4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5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6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3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2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3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4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5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6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7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8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49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0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1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2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3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4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5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6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7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8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59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0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1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2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3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4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5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6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7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8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69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0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1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2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3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4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5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6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7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8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79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0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1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2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3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4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5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6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7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8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89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0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1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2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3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4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5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6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7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8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99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0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1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2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3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4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1005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695" name="Group 694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800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1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2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3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4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5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6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7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8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09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0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1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2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3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4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5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6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7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8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19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0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1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2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3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4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5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6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7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8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29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0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1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2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3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4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5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6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7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8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39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0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1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2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3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4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5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6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7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8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49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0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1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2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3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4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5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6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7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8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5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6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2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3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4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5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6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7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8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79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0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1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2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3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4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5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6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7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8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89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0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89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90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  <p:grpSp>
          <p:nvGrpSpPr>
            <p:cNvPr id="696" name="Group 695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697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98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699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0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1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2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3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4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5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6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7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8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09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0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1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2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3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4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5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6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7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8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19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0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1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2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3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4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5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6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7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8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29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0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1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2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3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4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5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6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7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8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39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0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1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2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3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4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5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6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7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8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49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0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1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2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3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4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5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6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7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8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59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0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1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2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3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4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5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6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7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8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69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0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1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2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3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4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5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6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7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8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79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0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1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2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3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4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5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6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7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8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89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0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1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2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3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4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5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6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7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8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  <p:sp>
            <p:nvSpPr>
              <p:cNvPr id="799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48590" tIns="74296" rIns="148590" bIns="7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82"/>
              </a:p>
            </p:txBody>
          </p:sp>
        </p:grpSp>
      </p:grpSp>
      <p:cxnSp>
        <p:nvCxnSpPr>
          <p:cNvPr id="348" name="Straight Connector 347"/>
          <p:cNvCxnSpPr/>
          <p:nvPr/>
        </p:nvCxnSpPr>
        <p:spPr>
          <a:xfrm rot="5400000">
            <a:off x="12196799" y="1131503"/>
            <a:ext cx="0" cy="1313401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0" name="TextBox 329"/>
          <p:cNvSpPr txBox="1"/>
          <p:nvPr/>
        </p:nvSpPr>
        <p:spPr>
          <a:xfrm>
            <a:off x="2016772" y="6906905"/>
            <a:ext cx="27238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E80C9"/>
                </a:solidFill>
              </a:rPr>
              <a:t>Business </a:t>
            </a:r>
          </a:p>
          <a:p>
            <a:pPr algn="ctr"/>
            <a:r>
              <a:rPr lang="en-US" sz="4000" dirty="0" smtClean="0">
                <a:solidFill>
                  <a:srgbClr val="0E80C9"/>
                </a:solidFill>
              </a:rPr>
              <a:t>opportunity</a:t>
            </a:r>
            <a:endParaRPr lang="en-US" sz="4000" dirty="0">
              <a:solidFill>
                <a:srgbClr val="0E80C9"/>
              </a:solidFill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5549584" y="6967360"/>
            <a:ext cx="35509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E80C9"/>
                </a:solidFill>
              </a:rPr>
              <a:t>Strategic </a:t>
            </a:r>
          </a:p>
          <a:p>
            <a:pPr algn="ctr"/>
            <a:r>
              <a:rPr lang="en-US" sz="4000" dirty="0" smtClean="0">
                <a:solidFill>
                  <a:srgbClr val="0E80C9"/>
                </a:solidFill>
              </a:rPr>
              <a:t>documentation</a:t>
            </a:r>
            <a:endParaRPr lang="en-US" sz="4000" dirty="0">
              <a:solidFill>
                <a:srgbClr val="0E80C9"/>
              </a:solidFill>
            </a:endParaRPr>
          </a:p>
        </p:txBody>
      </p:sp>
      <p:pic>
        <p:nvPicPr>
          <p:cNvPr id="337" name="Picture 33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232" y="4525210"/>
            <a:ext cx="2090933" cy="19737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864" y="4609504"/>
            <a:ext cx="2135978" cy="213597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089738" y="5724063"/>
            <a:ext cx="2056093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/>
          <p:nvPr/>
        </p:nvCxnSpPr>
        <p:spPr>
          <a:xfrm>
            <a:off x="8585450" y="5700502"/>
            <a:ext cx="2056093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/>
          <p:cNvSpPr txBox="1"/>
          <p:nvPr/>
        </p:nvSpPr>
        <p:spPr>
          <a:xfrm>
            <a:off x="10561588" y="7081283"/>
            <a:ext cx="28087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E80C9"/>
                </a:solidFill>
              </a:rPr>
              <a:t>Task </a:t>
            </a:r>
          </a:p>
          <a:p>
            <a:pPr algn="ctr"/>
            <a:r>
              <a:rPr lang="en-US" sz="4000" dirty="0" smtClean="0">
                <a:solidFill>
                  <a:srgbClr val="0E80C9"/>
                </a:solidFill>
              </a:rPr>
              <a:t>assignment</a:t>
            </a:r>
            <a:endParaRPr lang="en-US" sz="4000" dirty="0">
              <a:solidFill>
                <a:srgbClr val="0E80C9"/>
              </a:solidFill>
            </a:endParaRPr>
          </a:p>
        </p:txBody>
      </p:sp>
      <p:cxnSp>
        <p:nvCxnSpPr>
          <p:cNvPr id="354" name="Straight Arrow Connector 353"/>
          <p:cNvCxnSpPr/>
          <p:nvPr/>
        </p:nvCxnSpPr>
        <p:spPr>
          <a:xfrm>
            <a:off x="13161229" y="5721284"/>
            <a:ext cx="1773284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/>
          <p:cNvSpPr txBox="1"/>
          <p:nvPr/>
        </p:nvSpPr>
        <p:spPr>
          <a:xfrm>
            <a:off x="14340961" y="9352010"/>
            <a:ext cx="8567282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500" b="1" dirty="0" smtClean="0">
                <a:solidFill>
                  <a:srgbClr val="92D050"/>
                </a:solidFill>
                <a:latin typeface="Lato Light"/>
                <a:cs typeface="Lato Light"/>
              </a:rPr>
              <a:t>Design </a:t>
            </a:r>
            <a:r>
              <a:rPr lang="en-US" sz="6500" dirty="0" smtClean="0">
                <a:solidFill>
                  <a:srgbClr val="92D050"/>
                </a:solidFill>
                <a:latin typeface="Lato Light"/>
                <a:cs typeface="Lato Light"/>
              </a:rPr>
              <a:t>First Approach</a:t>
            </a:r>
            <a:endParaRPr lang="en-US" sz="6500" dirty="0">
              <a:solidFill>
                <a:srgbClr val="92D050"/>
              </a:solidFill>
              <a:latin typeface="Lato Light"/>
              <a:cs typeface="Lato Light"/>
            </a:endParaRPr>
          </a:p>
        </p:txBody>
      </p:sp>
      <p:sp>
        <p:nvSpPr>
          <p:cNvPr id="5" name="Left Brace 4"/>
          <p:cNvSpPr/>
          <p:nvPr/>
        </p:nvSpPr>
        <p:spPr>
          <a:xfrm rot="16200000">
            <a:off x="18094631" y="4450877"/>
            <a:ext cx="932637" cy="8591950"/>
          </a:xfrm>
          <a:prstGeom prst="leftBrace">
            <a:avLst/>
          </a:prstGeom>
          <a:ln w="762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pic>
        <p:nvPicPr>
          <p:cNvPr id="333" name="Picture 33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1150" y="4631504"/>
            <a:ext cx="2092932" cy="2092932"/>
          </a:xfrm>
          <a:prstGeom prst="rect">
            <a:avLst/>
          </a:prstGeom>
        </p:spPr>
      </p:pic>
      <p:sp>
        <p:nvSpPr>
          <p:cNvPr id="336" name="TextBox 335"/>
          <p:cNvSpPr txBox="1"/>
          <p:nvPr/>
        </p:nvSpPr>
        <p:spPr>
          <a:xfrm>
            <a:off x="14423738" y="7008027"/>
            <a:ext cx="36359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E80C9"/>
                </a:solidFill>
              </a:rPr>
              <a:t>Contract/</a:t>
            </a:r>
          </a:p>
          <a:p>
            <a:pPr algn="ctr"/>
            <a:r>
              <a:rPr lang="en-US" sz="4000" dirty="0">
                <a:solidFill>
                  <a:srgbClr val="0E80C9"/>
                </a:solidFill>
              </a:rPr>
              <a:t>Documentation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19296096" y="7154399"/>
            <a:ext cx="3206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E80C9"/>
                </a:solidFill>
              </a:rPr>
              <a:t>Code the API</a:t>
            </a:r>
            <a:endParaRPr lang="en-US" sz="4000" dirty="0">
              <a:solidFill>
                <a:srgbClr val="0E80C9"/>
              </a:solidFill>
            </a:endParaRPr>
          </a:p>
        </p:txBody>
      </p:sp>
      <p:cxnSp>
        <p:nvCxnSpPr>
          <p:cNvPr id="340" name="Straight Arrow Connector 339"/>
          <p:cNvCxnSpPr/>
          <p:nvPr/>
        </p:nvCxnSpPr>
        <p:spPr>
          <a:xfrm>
            <a:off x="17568733" y="5795485"/>
            <a:ext cx="2056093" cy="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1" name="Picture 34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527" y="4770727"/>
            <a:ext cx="1972870" cy="1972870"/>
          </a:xfrm>
          <a:prstGeom prst="rect">
            <a:avLst/>
          </a:prstGeom>
        </p:spPr>
      </p:pic>
      <p:pic>
        <p:nvPicPr>
          <p:cNvPr id="343" name="Picture 34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98" y="4636187"/>
            <a:ext cx="2116483" cy="2116483"/>
          </a:xfrm>
          <a:prstGeom prst="rect">
            <a:avLst/>
          </a:prstGeom>
        </p:spPr>
      </p:pic>
      <p:sp>
        <p:nvSpPr>
          <p:cNvPr id="334" name="TextBox 333"/>
          <p:cNvSpPr txBox="1"/>
          <p:nvPr/>
        </p:nvSpPr>
        <p:spPr>
          <a:xfrm>
            <a:off x="2069183" y="673624"/>
            <a:ext cx="20190741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cs typeface="Lato Light"/>
              </a:rPr>
              <a:t>Change the current </a:t>
            </a:r>
            <a:r>
              <a:rPr lang="en-US" sz="2800" dirty="0" smtClean="0">
                <a:cs typeface="Lato Light"/>
              </a:rPr>
              <a:t>approach</a:t>
            </a:r>
          </a:p>
          <a:p>
            <a:pPr algn="ctr">
              <a:lnSpc>
                <a:spcPct val="90000"/>
              </a:lnSpc>
            </a:pPr>
            <a:r>
              <a:rPr lang="en-US" sz="4800" dirty="0">
                <a:solidFill>
                  <a:schemeClr val="accent1"/>
                </a:solidFill>
                <a:cs typeface="Lato Light"/>
              </a:rPr>
              <a:t>Using </a:t>
            </a:r>
            <a:r>
              <a:rPr lang="en-US" sz="4800" b="1" dirty="0">
                <a:solidFill>
                  <a:schemeClr val="accent1"/>
                </a:solidFill>
                <a:cs typeface="Lato Light"/>
              </a:rPr>
              <a:t>design-first</a:t>
            </a:r>
            <a:r>
              <a:rPr lang="en-US" sz="4800" dirty="0">
                <a:solidFill>
                  <a:schemeClr val="accent1"/>
                </a:solidFill>
                <a:cs typeface="Lato Light"/>
              </a:rPr>
              <a:t> approach</a:t>
            </a:r>
            <a:endParaRPr lang="en-US" sz="48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60033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usiness Growth - Light Version">
      <a:dk1>
        <a:srgbClr val="737572"/>
      </a:dk1>
      <a:lt1>
        <a:sysClr val="window" lastClr="FFFFFF"/>
      </a:lt1>
      <a:dk2>
        <a:srgbClr val="445469"/>
      </a:dk2>
      <a:lt2>
        <a:srgbClr val="F6F7FA"/>
      </a:lt2>
      <a:accent1>
        <a:srgbClr val="0D73B2"/>
      </a:accent1>
      <a:accent2>
        <a:srgbClr val="445468"/>
      </a:accent2>
      <a:accent3>
        <a:srgbClr val="33D1AD"/>
      </a:accent3>
      <a:accent4>
        <a:srgbClr val="F19A14"/>
      </a:accent4>
      <a:accent5>
        <a:srgbClr val="91CE55"/>
      </a:accent5>
      <a:accent6>
        <a:srgbClr val="CAC9D0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Theme">
  <a:themeElements>
    <a:clrScheme name="Business Growth - Light Version">
      <a:dk1>
        <a:srgbClr val="737572"/>
      </a:dk1>
      <a:lt1>
        <a:sysClr val="window" lastClr="FFFFFF"/>
      </a:lt1>
      <a:dk2>
        <a:srgbClr val="445469"/>
      </a:dk2>
      <a:lt2>
        <a:srgbClr val="F6F7FA"/>
      </a:lt2>
      <a:accent1>
        <a:srgbClr val="0D73B2"/>
      </a:accent1>
      <a:accent2>
        <a:srgbClr val="445468"/>
      </a:accent2>
      <a:accent3>
        <a:srgbClr val="33D1AD"/>
      </a:accent3>
      <a:accent4>
        <a:srgbClr val="F19A14"/>
      </a:accent4>
      <a:accent5>
        <a:srgbClr val="91CE55"/>
      </a:accent5>
      <a:accent6>
        <a:srgbClr val="CAC9D0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24439</TotalTime>
  <Words>681</Words>
  <Application>Microsoft Office PowerPoint</Application>
  <PresentationFormat>Custom</PresentationFormat>
  <Paragraphs>222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Helvetica Neue Light</vt:lpstr>
      <vt:lpstr>Lato Black</vt:lpstr>
      <vt:lpstr>Lato Light</vt:lpstr>
      <vt:lpstr>Wingdings</vt:lpstr>
      <vt:lpstr>Default Theme</vt:lpstr>
      <vt:lpstr>1_Default Theme</vt:lpstr>
      <vt:lpstr>PowerPoint Presentation</vt:lpstr>
      <vt:lpstr>About me</vt:lpstr>
      <vt:lpstr>Agenda</vt:lpstr>
      <vt:lpstr>Problems in API development</vt:lpstr>
      <vt:lpstr>PowerPoint Presentation</vt:lpstr>
      <vt:lpstr>PowerPoint Presentation</vt:lpstr>
      <vt:lpstr>How to Resolve the problem?</vt:lpstr>
      <vt:lpstr>2.1 Change the current approach</vt:lpstr>
      <vt:lpstr>PowerPoint Presentation</vt:lpstr>
      <vt:lpstr>PowerPoint Presentation</vt:lpstr>
      <vt:lpstr>PowerPoint Presentation</vt:lpstr>
      <vt:lpstr>2.2 Use new technologies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Windows User</cp:lastModifiedBy>
  <cp:revision>4528</cp:revision>
  <dcterms:created xsi:type="dcterms:W3CDTF">2014-11-12T21:47:38Z</dcterms:created>
  <dcterms:modified xsi:type="dcterms:W3CDTF">2018-06-29T10:57:58Z</dcterms:modified>
  <cp:category/>
</cp:coreProperties>
</file>