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07" r:id="rId3"/>
    <p:sldId id="318" r:id="rId4"/>
    <p:sldId id="317" r:id="rId5"/>
    <p:sldId id="325" r:id="rId6"/>
    <p:sldId id="268" r:id="rId7"/>
    <p:sldId id="324" r:id="rId8"/>
    <p:sldId id="330" r:id="rId9"/>
    <p:sldId id="267" r:id="rId10"/>
    <p:sldId id="331" r:id="rId11"/>
    <p:sldId id="332" r:id="rId12"/>
    <p:sldId id="333" r:id="rId13"/>
    <p:sldId id="33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 Machado Rosa" initials="JMR" lastIdx="3" clrIdx="0">
    <p:extLst>
      <p:ext uri="{19B8F6BF-5375-455C-9EA6-DF929625EA0E}">
        <p15:presenceInfo xmlns:p15="http://schemas.microsoft.com/office/powerpoint/2012/main" userId="Jackson Machado R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21:23:35.405" idx="3">
    <p:pos x="3250" y="283"/>
    <p:text>Git pode ser definido como a ferramenta responsável por gerenciar o os arquivos, criando um histórico de edição (commits), e também é a partir dela que é feito o fluxo de envio(push) e recebimento(pull) de modificações. Estas modificações são armazenadas no GitHub, plataforma responsável apenas por salvar esses conteúdos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2BA6-62AE-417E-A393-DD5646344AE2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75040-B359-4BD7-A465-FE8253627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3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41cb71a_1_15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341cb71a_1_15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5341cb71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5341cb71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1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1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4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DBB45-341B-437F-A153-A52B9316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00D47A-49A3-455E-B87D-94988C2C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1C252-0604-41F9-8959-74BBD42E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B4E39B-CC61-4C75-AD38-E3DC3D59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F3749-F69B-4691-8A54-B05ED918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DAA96-AC66-4994-91CF-87F07580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FD3179-CC96-4C81-9184-11693748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D0FE4-B73A-41B1-9184-1734796E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728AD-FE06-4869-8FBC-01BC137F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5FDC0-DC71-4C17-817F-07CDE3B1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E46F0-23EE-4571-A612-61381AF80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1C1CB4-B804-4B6C-B785-25723B21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F5F63-71E7-4953-BEEC-763C3033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18242-0FB4-4247-9713-77F4ABA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1ECF5-D76B-4A73-8CE1-51CA2F44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1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416765" y="1762867"/>
            <a:ext cx="3544400" cy="43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21103" y="1215000"/>
            <a:ext cx="4235200" cy="3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667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421103" y="4849800"/>
            <a:ext cx="42352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533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1437167" y="1987317"/>
            <a:ext cx="0" cy="279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640833" y="328375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135367" y="24156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4185100" y="543375"/>
            <a:ext cx="3836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/>
          <p:nvPr/>
        </p:nvSpPr>
        <p:spPr>
          <a:xfrm>
            <a:off x="11222167" y="5924267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901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384367" y="4164733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6"/>
          <p:cNvSpPr/>
          <p:nvPr/>
        </p:nvSpPr>
        <p:spPr>
          <a:xfrm>
            <a:off x="11204067" y="103926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6"/>
          <p:cNvSpPr/>
          <p:nvPr/>
        </p:nvSpPr>
        <p:spPr>
          <a:xfrm>
            <a:off x="471167" y="6050633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>
            <a:off x="11290867" y="3332267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" name="Google Shape;51;p6"/>
          <p:cNvCxnSpPr/>
          <p:nvPr/>
        </p:nvCxnSpPr>
        <p:spPr>
          <a:xfrm rot="10800000">
            <a:off x="11505851" y="4568333"/>
            <a:ext cx="0" cy="230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 rot="10800000">
            <a:off x="686151" y="-33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289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411580" y="2790284"/>
            <a:ext cx="3223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7408351" y="3262212"/>
            <a:ext cx="3223200" cy="17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0031151" y="668451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>
            <a:off x="1264317" y="75525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>
            <a:off x="8670484" y="5994717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>
            <a:off x="313851" y="590791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Google Shape;61;p7"/>
          <p:cNvCxnSpPr/>
          <p:nvPr/>
        </p:nvCxnSpPr>
        <p:spPr>
          <a:xfrm>
            <a:off x="9681267" y="6209733"/>
            <a:ext cx="2510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7"/>
          <p:cNvCxnSpPr>
            <a:endCxn id="54" idx="1"/>
          </p:cNvCxnSpPr>
          <p:nvPr/>
        </p:nvCxnSpPr>
        <p:spPr>
          <a:xfrm>
            <a:off x="-21300" y="970267"/>
            <a:ext cx="98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11223500" y="970267"/>
            <a:ext cx="98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213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6385031" y="827033"/>
            <a:ext cx="50092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06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94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429400" y="588467"/>
            <a:ext cx="447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756700" y="626848"/>
            <a:ext cx="32636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756700" y="1013344"/>
            <a:ext cx="32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7756700" y="2073851"/>
            <a:ext cx="32636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7756700" y="2460505"/>
            <a:ext cx="32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7756700" y="3519589"/>
            <a:ext cx="32636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6"/>
          </p:nvPr>
        </p:nvSpPr>
        <p:spPr>
          <a:xfrm>
            <a:off x="7756700" y="3906880"/>
            <a:ext cx="32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7756700" y="4966189"/>
            <a:ext cx="32636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7756700" y="5353643"/>
            <a:ext cx="326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596067" y="0"/>
            <a:ext cx="0" cy="2646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11604300" y="3409167"/>
            <a:ext cx="0" cy="344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294267" y="5575567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/>
          <p:nvPr/>
        </p:nvSpPr>
        <p:spPr>
          <a:xfrm>
            <a:off x="11389300" y="911733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579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567900" y="1185184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2"/>
          <p:cNvSpPr/>
          <p:nvPr/>
        </p:nvSpPr>
        <p:spPr>
          <a:xfrm>
            <a:off x="11107300" y="4993333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2"/>
          <p:cNvSpPr/>
          <p:nvPr/>
        </p:nvSpPr>
        <p:spPr>
          <a:xfrm>
            <a:off x="11020500" y="52386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2"/>
          <p:cNvSpPr/>
          <p:nvPr/>
        </p:nvSpPr>
        <p:spPr>
          <a:xfrm>
            <a:off x="654700" y="590415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6" name="Google Shape;226;p22"/>
          <p:cNvCxnSpPr/>
          <p:nvPr/>
        </p:nvCxnSpPr>
        <p:spPr>
          <a:xfrm rot="10800000">
            <a:off x="869700" y="24738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11322300" y="16877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082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567900" y="1185184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4"/>
          <p:cNvSpPr/>
          <p:nvPr/>
        </p:nvSpPr>
        <p:spPr>
          <a:xfrm>
            <a:off x="11107300" y="4993333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4"/>
          <p:cNvSpPr/>
          <p:nvPr/>
        </p:nvSpPr>
        <p:spPr>
          <a:xfrm>
            <a:off x="11020500" y="52386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24"/>
          <p:cNvSpPr/>
          <p:nvPr/>
        </p:nvSpPr>
        <p:spPr>
          <a:xfrm>
            <a:off x="654700" y="590415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7" name="Google Shape;247;p24"/>
          <p:cNvCxnSpPr/>
          <p:nvPr/>
        </p:nvCxnSpPr>
        <p:spPr>
          <a:xfrm rot="10800000">
            <a:off x="869700" y="24738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11322300" y="16877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43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B9CA-C0D3-4A1A-8DE4-602717E3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3A82A-EE9E-437E-A788-9E254610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6A9D7-67B0-44EE-A354-C6A322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A216C-553A-43E6-A51B-8B67557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B45E3-9C86-498F-9ED3-08D142ED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1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425084" y="991684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5"/>
          <p:cNvSpPr/>
          <p:nvPr/>
        </p:nvSpPr>
        <p:spPr>
          <a:xfrm>
            <a:off x="511884" y="3437984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2" name="Google Shape;252;p25"/>
          <p:cNvCxnSpPr/>
          <p:nvPr/>
        </p:nvCxnSpPr>
        <p:spPr>
          <a:xfrm rot="10800000">
            <a:off x="0" y="328551"/>
            <a:ext cx="3443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5"/>
          <p:cNvSpPr/>
          <p:nvPr/>
        </p:nvSpPr>
        <p:spPr>
          <a:xfrm>
            <a:off x="425084" y="5785817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5"/>
          <p:cNvSpPr/>
          <p:nvPr/>
        </p:nvSpPr>
        <p:spPr>
          <a:xfrm>
            <a:off x="11250117" y="41745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5"/>
          <p:cNvSpPr/>
          <p:nvPr/>
        </p:nvSpPr>
        <p:spPr>
          <a:xfrm>
            <a:off x="11163317" y="2106851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5"/>
          <p:cNvSpPr/>
          <p:nvPr/>
        </p:nvSpPr>
        <p:spPr>
          <a:xfrm>
            <a:off x="11250117" y="5549317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7" name="Google Shape;257;p25"/>
          <p:cNvCxnSpPr/>
          <p:nvPr/>
        </p:nvCxnSpPr>
        <p:spPr>
          <a:xfrm rot="10800000">
            <a:off x="5256400" y="6466351"/>
            <a:ext cx="693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1979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3009833" y="588451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6"/>
          <p:cNvSpPr/>
          <p:nvPr/>
        </p:nvSpPr>
        <p:spPr>
          <a:xfrm>
            <a:off x="1324351" y="592428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61" name="Google Shape;261;p26"/>
          <p:cNvCxnSpPr/>
          <p:nvPr/>
        </p:nvCxnSpPr>
        <p:spPr>
          <a:xfrm>
            <a:off x="-16" y="890251"/>
            <a:ext cx="2450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9758384" y="890251"/>
            <a:ext cx="2450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6"/>
          <p:cNvSpPr/>
          <p:nvPr/>
        </p:nvSpPr>
        <p:spPr>
          <a:xfrm>
            <a:off x="8595767" y="588451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6"/>
          <p:cNvSpPr/>
          <p:nvPr/>
        </p:nvSpPr>
        <p:spPr>
          <a:xfrm>
            <a:off x="10437651" y="5924281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65" name="Google Shape;265;p26"/>
          <p:cNvCxnSpPr/>
          <p:nvPr/>
        </p:nvCxnSpPr>
        <p:spPr>
          <a:xfrm rot="10800000" flipH="1">
            <a:off x="11223500" y="6129699"/>
            <a:ext cx="985600" cy="9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0963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666500" y="3061217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7"/>
          <p:cNvSpPr/>
          <p:nvPr/>
        </p:nvSpPr>
        <p:spPr>
          <a:xfrm>
            <a:off x="753300" y="5362384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69" name="Google Shape;269;p27"/>
          <p:cNvCxnSpPr/>
          <p:nvPr/>
        </p:nvCxnSpPr>
        <p:spPr>
          <a:xfrm rot="10800000">
            <a:off x="968300" y="-16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11223700" y="41127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7"/>
          <p:cNvSpPr/>
          <p:nvPr/>
        </p:nvSpPr>
        <p:spPr>
          <a:xfrm>
            <a:off x="10920167" y="245761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7"/>
          <p:cNvSpPr/>
          <p:nvPr/>
        </p:nvSpPr>
        <p:spPr>
          <a:xfrm>
            <a:off x="11006967" y="614151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9197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418900" y="584400"/>
            <a:ext cx="51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1195567" y="2223017"/>
            <a:ext cx="21052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1195600" y="2544149"/>
            <a:ext cx="2105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1195567" y="3921519"/>
            <a:ext cx="21052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1195500" y="4243984"/>
            <a:ext cx="2105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3720799" y="2223017"/>
            <a:ext cx="21052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3720800" y="2544149"/>
            <a:ext cx="2105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7"/>
          </p:nvPr>
        </p:nvSpPr>
        <p:spPr>
          <a:xfrm>
            <a:off x="3720799" y="3921519"/>
            <a:ext cx="21052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8"/>
          </p:nvPr>
        </p:nvSpPr>
        <p:spPr>
          <a:xfrm>
            <a:off x="3720803" y="4243984"/>
            <a:ext cx="2105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567900" y="1185184"/>
            <a:ext cx="603600" cy="6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0"/>
          <p:cNvSpPr/>
          <p:nvPr/>
        </p:nvSpPr>
        <p:spPr>
          <a:xfrm>
            <a:off x="11107300" y="4993333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0"/>
          <p:cNvSpPr/>
          <p:nvPr/>
        </p:nvSpPr>
        <p:spPr>
          <a:xfrm>
            <a:off x="11020500" y="523867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/>
          <p:nvPr/>
        </p:nvSpPr>
        <p:spPr>
          <a:xfrm>
            <a:off x="654700" y="5904151"/>
            <a:ext cx="430000" cy="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06" name="Google Shape;206;p20"/>
          <p:cNvCxnSpPr/>
          <p:nvPr/>
        </p:nvCxnSpPr>
        <p:spPr>
          <a:xfrm rot="10800000">
            <a:off x="869700" y="24738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11322300" y="1687784"/>
            <a:ext cx="0" cy="27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39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17B5F-53A2-47B2-830D-3F5893A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79B12-4682-4D20-8FD6-83A8F5D9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8ED05B-2DE7-47A2-A8F4-42D2C199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3457B7-1E94-4CE7-B951-6A48C92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91004-0494-486F-B984-5E5A67E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BEDA5-47C1-4CF3-BEC1-CE906352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39005-425D-4D79-A3C6-5E146EBF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24E04-E50F-4DF1-B08F-50B1DF29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F2645F-8BCA-4C4A-9A17-01C7EB21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58428-1A07-4B24-8E76-704FBFF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C4E685-A97E-47D1-929F-B11E39F1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1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A795B-6E7B-472E-A21C-CB422B69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6D9341-D8B6-4F7D-8186-1DE2DA40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FC8E1-10EB-4860-BE0D-063290DA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D8A7B9-9FC0-4B9A-99C2-3C99D2AA7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0CF84F-0422-4BBB-841C-5ACAABB39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301B33-D134-40DC-AF59-3F457BAD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C29F9-6277-4EA0-98CD-139BEA4E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5320E6-529B-45D8-BE23-98F4EED3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9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3525-AABA-4DFF-A9BA-3D54B78B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C5D591-4B15-400F-9C5F-274430BD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47518F-12B8-478B-A4D2-5FD061D2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EA46DC-8D36-4441-9500-5008149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5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734683-33EF-4BCC-94B1-388ADA9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54A5E4-E98C-4D97-8B29-92575238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3BF6A-4B9B-4CDE-88A4-5D6FDF7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4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747C1-2521-43FD-9B7C-B7E851C4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7C32A-C492-4B9A-AE94-7ACEF773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5756B6-97BA-420F-B3D1-E7B33005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3B4A7D-9995-4F1D-B41B-544E4E00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AB3DE-248B-4BD2-877B-3305BEC1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AC0F8-145B-4B35-BB94-EDD4A7B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9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4994-724F-413D-875B-97009CA6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AC97B0-87DC-42A8-9ADC-B9A4AC677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65402B-64F2-4995-A33A-F52EB0CC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2BF19-2662-4F5A-99E2-9D901EA3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F7975-186F-4CB8-A445-35F63A4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BD3AE-1DC9-4127-BEE0-3EFFDFE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1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0108EA-DCC6-445B-A0C7-2323766C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EE45D-AD81-499A-AA9D-0AC68A74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35831-F94B-49A1-BE9D-BEB91194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271B-4E4B-49EC-BF58-0D564234B28E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52B65-7A2C-4C5B-8516-6296436B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6D8DF-2D5B-4BAB-8A83-86A798AB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E1BE-58C7-485B-9075-8D42F716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905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git/tutorials/what-is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4;p35">
            <a:extLst>
              <a:ext uri="{FF2B5EF4-FFF2-40B4-BE49-F238E27FC236}">
                <a16:creationId xmlns:a16="http://schemas.microsoft.com/office/drawing/2014/main" id="{89B252D5-B059-4EE1-B067-84904B69E08E}"/>
              </a:ext>
            </a:extLst>
          </p:cNvPr>
          <p:cNvSpPr txBox="1">
            <a:spLocks/>
          </p:cNvSpPr>
          <p:nvPr/>
        </p:nvSpPr>
        <p:spPr>
          <a:xfrm>
            <a:off x="3329151" y="4093763"/>
            <a:ext cx="5533699" cy="149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defTabSz="1219170">
              <a:buClr>
                <a:srgbClr val="98AF35"/>
              </a:buClr>
            </a:pPr>
            <a:r>
              <a:rPr lang="pt-BR" sz="4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Bebas Neue" panose="020B0606020202050201" pitchFamily="34" charset="0"/>
              </a:rPr>
              <a:t>Aula-02: </a:t>
            </a:r>
            <a:br>
              <a:rPr lang="pt-BR" sz="4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Bebas Neue" panose="020B0606020202050201" pitchFamily="34" charset="0"/>
              </a:rPr>
            </a:br>
            <a:r>
              <a:rPr lang="pt-BR" sz="4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Bebas Neue" panose="020B0606020202050201" pitchFamily="34" charset="0"/>
              </a:rPr>
              <a:t>GIT &amp; Conceitos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7A2435-0E8A-47F6-8FE7-6BF6C59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7" y="2750053"/>
            <a:ext cx="4314307" cy="1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416832" y="1873275"/>
            <a:ext cx="4041213" cy="3787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900" y="588467"/>
            <a:ext cx="586807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A0E9E-A808-49BB-82F9-88D70A3D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71" y="1873275"/>
            <a:ext cx="5450259" cy="31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948333" y="1932403"/>
            <a:ext cx="4402000" cy="44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1020725" y="588467"/>
            <a:ext cx="586807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7756699" y="2504572"/>
            <a:ext cx="3561899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add</a:t>
            </a:r>
            <a:r>
              <a:rPr lang="pt-BR" dirty="0">
                <a:latin typeface="UOLText"/>
              </a:rPr>
              <a:t> &lt;nome do arquivo&gt;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7756699" y="2862872"/>
            <a:ext cx="3561899" cy="10849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>
                <a:latin typeface="UOLText"/>
              </a:rPr>
              <a:t>adiciona ao seu repositório local somente as modificações realizadas no arquivo especificado.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7756701" y="4437641"/>
            <a:ext cx="3263600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commit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7756701" y="4781604"/>
            <a:ext cx="3561896" cy="18956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>
                <a:latin typeface="UOLText"/>
              </a:rPr>
              <a:t>salva localmente as modificações adicionadas ao repositório, criando um </a:t>
            </a:r>
            <a:r>
              <a:rPr lang="pt-BR" dirty="0" err="1">
                <a:latin typeface="UOLText"/>
              </a:rPr>
              <a:t>hash</a:t>
            </a:r>
            <a:r>
              <a:rPr lang="pt-BR" dirty="0">
                <a:latin typeface="UOLText"/>
              </a:rPr>
              <a:t> único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7756699" y="386425"/>
            <a:ext cx="3263600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add</a:t>
            </a:r>
            <a:r>
              <a:rPr lang="pt-BR" dirty="0">
                <a:latin typeface="Exo"/>
              </a:rPr>
              <a:t> .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7756698" y="717007"/>
            <a:ext cx="3561900" cy="13377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/>
              <a:t>Adiciona ao seu repositório local </a:t>
            </a:r>
            <a:r>
              <a:rPr lang="pt-BR" dirty="0">
                <a:latin typeface="UOLText"/>
              </a:rPr>
              <a:t>todas</a:t>
            </a:r>
            <a:r>
              <a:rPr lang="pt-BR" dirty="0"/>
              <a:t> as modificações realizadas.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888800" y="930233"/>
            <a:ext cx="569600" cy="5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6888800" y="2856112"/>
            <a:ext cx="569600" cy="5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6888800" y="4767815"/>
            <a:ext cx="569600" cy="5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2173808" y="2346960"/>
            <a:ext cx="3922192" cy="35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948333" y="1932403"/>
            <a:ext cx="4402000" cy="44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1020725" y="588467"/>
            <a:ext cx="586807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7756699" y="2504572"/>
            <a:ext cx="3561899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push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7756699" y="2862872"/>
            <a:ext cx="3561899" cy="10849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>
                <a:latin typeface="UOLText"/>
              </a:rPr>
              <a:t>Envia efetivamente ao repositório do </a:t>
            </a:r>
            <a:r>
              <a:rPr lang="pt-BR" dirty="0" err="1">
                <a:latin typeface="UOLText"/>
              </a:rPr>
              <a:t>git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7756701" y="4437641"/>
            <a:ext cx="3263600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pull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7756701" y="4781604"/>
            <a:ext cx="3561896" cy="18956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>
                <a:latin typeface="UOLText"/>
              </a:rPr>
              <a:t>Baixa o repositório do </a:t>
            </a:r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para sua máquina local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7756699" y="386425"/>
            <a:ext cx="3561899" cy="5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commit</a:t>
            </a:r>
            <a:r>
              <a:rPr lang="pt-BR" dirty="0">
                <a:latin typeface="Exo"/>
              </a:rPr>
              <a:t> -m "comentário”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7756698" y="717007"/>
            <a:ext cx="3561900" cy="13377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pt-BR" dirty="0"/>
              <a:t>salva localmente as modificações adicionadas ao repositório, criando um </a:t>
            </a:r>
            <a:r>
              <a:rPr lang="pt-BR" dirty="0" err="1"/>
              <a:t>hash</a:t>
            </a:r>
            <a:r>
              <a:rPr lang="pt-BR" dirty="0"/>
              <a:t> único e adicionando um comentário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888800" y="930233"/>
            <a:ext cx="569600" cy="5696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6888800" y="2856112"/>
            <a:ext cx="569600" cy="5696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6888800" y="4767815"/>
            <a:ext cx="569600" cy="5696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2173808" y="2346960"/>
            <a:ext cx="3922192" cy="35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Cronograma do dia 02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7D3A2A-0EF8-4E01-A64A-ACCC71212685}"/>
              </a:ext>
            </a:extLst>
          </p:cNvPr>
          <p:cNvSpPr txBox="1"/>
          <p:nvPr/>
        </p:nvSpPr>
        <p:spPr>
          <a:xfrm>
            <a:off x="5171848" y="2509283"/>
            <a:ext cx="141767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420 mil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843313-4C26-4A64-9138-8AAF104E033B}"/>
              </a:ext>
            </a:extLst>
          </p:cNvPr>
          <p:cNvSpPr/>
          <p:nvPr/>
        </p:nvSpPr>
        <p:spPr>
          <a:xfrm>
            <a:off x="3541520" y="1276986"/>
            <a:ext cx="6096000" cy="55514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Daily</a:t>
            </a: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Correção dos Exercícios</a:t>
            </a: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  <a:hlinkClick r:id="rId3"/>
              </a:rPr>
              <a:t>GIT</a:t>
            </a:r>
            <a:endParaRPr lang="pt-BR" sz="1867" kern="0" dirty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Áreas da TI</a:t>
            </a: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Desenvolvimento</a:t>
            </a: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Front-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End</a:t>
            </a:r>
            <a:endParaRPr lang="pt-BR" sz="1867" kern="0" dirty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Back-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End</a:t>
            </a:r>
            <a:endParaRPr lang="pt-BR" sz="1867" kern="0" dirty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Full-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Stack</a:t>
            </a:r>
            <a:endParaRPr lang="pt-BR" sz="1867" kern="0" dirty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Banco de Dados</a:t>
            </a: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Tipo de banco de 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daods</a:t>
            </a:r>
            <a:endParaRPr lang="pt-BR" sz="1867" kern="0" dirty="0">
              <a:solidFill>
                <a:srgbClr val="000000"/>
              </a:solidFill>
              <a:latin typeface="UOLText"/>
              <a:cs typeface="Arial"/>
              <a:sym typeface="Arial"/>
            </a:endParaRP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Suporte</a:t>
            </a: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Teste</a:t>
            </a: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Tipos de testes</a:t>
            </a: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Arquitetura</a:t>
            </a: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Designer</a:t>
            </a: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UI</a:t>
            </a:r>
          </a:p>
          <a:p>
            <a:pPr marL="1523962" lvl="2" indent="-304792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UX</a:t>
            </a:r>
          </a:p>
          <a:p>
            <a:pPr marL="990575" lvl="1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Segurança da Informação</a:t>
            </a: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0693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2;p39">
            <a:extLst>
              <a:ext uri="{FF2B5EF4-FFF2-40B4-BE49-F238E27FC236}">
                <a16:creationId xmlns:a16="http://schemas.microsoft.com/office/drawing/2014/main" id="{B31D6DB0-5433-4E71-A5C7-A0A2072A83D5}"/>
              </a:ext>
            </a:extLst>
          </p:cNvPr>
          <p:cNvSpPr/>
          <p:nvPr/>
        </p:nvSpPr>
        <p:spPr>
          <a:xfrm>
            <a:off x="4471637" y="1609711"/>
            <a:ext cx="3542400" cy="1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23;p39">
            <a:extLst>
              <a:ext uri="{FF2B5EF4-FFF2-40B4-BE49-F238E27FC236}">
                <a16:creationId xmlns:a16="http://schemas.microsoft.com/office/drawing/2014/main" id="{105D1D38-1E97-4819-82C4-DB2566D7BB05}"/>
              </a:ext>
            </a:extLst>
          </p:cNvPr>
          <p:cNvSpPr txBox="1"/>
          <p:nvPr/>
        </p:nvSpPr>
        <p:spPr>
          <a:xfrm>
            <a:off x="4982837" y="1698740"/>
            <a:ext cx="2424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000" b="1" kern="0" dirty="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Daily</a:t>
            </a:r>
            <a:endParaRPr sz="4000" b="1" kern="0" dirty="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" name="Google Shape;424;p39">
            <a:extLst>
              <a:ext uri="{FF2B5EF4-FFF2-40B4-BE49-F238E27FC236}">
                <a16:creationId xmlns:a16="http://schemas.microsoft.com/office/drawing/2014/main" id="{413D5873-F7B3-4E30-A267-0A75989D98B2}"/>
              </a:ext>
            </a:extLst>
          </p:cNvPr>
          <p:cNvSpPr txBox="1"/>
          <p:nvPr/>
        </p:nvSpPr>
        <p:spPr>
          <a:xfrm>
            <a:off x="4471637" y="2098727"/>
            <a:ext cx="3542399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" name="Google Shape;5109;p71">
            <a:extLst>
              <a:ext uri="{FF2B5EF4-FFF2-40B4-BE49-F238E27FC236}">
                <a16:creationId xmlns:a16="http://schemas.microsoft.com/office/drawing/2014/main" id="{E5CDD3D5-9F52-4CCE-B6BD-90AA4B0D46FE}"/>
              </a:ext>
            </a:extLst>
          </p:cNvPr>
          <p:cNvSpPr/>
          <p:nvPr/>
        </p:nvSpPr>
        <p:spPr>
          <a:xfrm>
            <a:off x="2616737" y="4012019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478260-6317-443F-BB26-0F26E65C21F3}"/>
              </a:ext>
            </a:extLst>
          </p:cNvPr>
          <p:cNvSpPr txBox="1"/>
          <p:nvPr/>
        </p:nvSpPr>
        <p:spPr>
          <a:xfrm>
            <a:off x="4471636" y="3835207"/>
            <a:ext cx="6160923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i="1" kern="0" dirty="0">
                <a:solidFill>
                  <a:srgbClr val="404040"/>
                </a:solidFill>
                <a:latin typeface="UOLText"/>
                <a:cs typeface="Arial"/>
                <a:sym typeface="Arial"/>
              </a:rPr>
              <a:t>“</a:t>
            </a: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O Daily é um evento de 15 minutos para os Desenvolvedores da Equipe. Para reduzir a complexidade, é realizado no mesmo horário e local todos os dias úteis.</a:t>
            </a:r>
            <a:r>
              <a:rPr lang="pt-BR" sz="1867" i="1" kern="0" dirty="0">
                <a:solidFill>
                  <a:srgbClr val="404040"/>
                </a:solidFill>
                <a:latin typeface="UOLText"/>
                <a:cs typeface="Arial"/>
                <a:sym typeface="Arial"/>
              </a:rPr>
              <a:t>” (Tradução livre)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D1E98-3A00-4EA3-9BA9-09320214FE47}"/>
              </a:ext>
            </a:extLst>
          </p:cNvPr>
          <p:cNvSpPr txBox="1"/>
          <p:nvPr/>
        </p:nvSpPr>
        <p:spPr>
          <a:xfrm>
            <a:off x="4485813" y="5043104"/>
            <a:ext cx="616092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Meet</a:t>
            </a: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 Jeff Sutherland</a:t>
            </a:r>
            <a:r>
              <a:rPr lang="pt-BR" sz="1867" kern="0" dirty="0">
                <a:solidFill>
                  <a:srgbClr val="404040"/>
                </a:solidFill>
                <a:latin typeface="UOLText"/>
                <a:cs typeface="Arial"/>
                <a:sym typeface="Arial"/>
              </a:rPr>
              <a:t>, 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co-creador</a:t>
            </a: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 </a:t>
            </a:r>
            <a:r>
              <a:rPr lang="pt-BR" sz="1867" kern="0" dirty="0" err="1">
                <a:solidFill>
                  <a:srgbClr val="000000"/>
                </a:solidFill>
                <a:latin typeface="UOLText"/>
                <a:cs typeface="Arial"/>
                <a:sym typeface="Arial"/>
              </a:rPr>
              <a:t>of</a:t>
            </a:r>
            <a:r>
              <a:rPr lang="pt-BR" sz="1867" kern="0" dirty="0">
                <a:solidFill>
                  <a:srgbClr val="000000"/>
                </a:solidFill>
                <a:latin typeface="UOLText"/>
                <a:cs typeface="Arial"/>
                <a:sym typeface="Arial"/>
              </a:rPr>
              <a:t> Scrum</a:t>
            </a:r>
            <a:endParaRPr lang="pt-BR" sz="1867" i="1" kern="0" dirty="0">
              <a:solidFill>
                <a:srgbClr val="404040"/>
              </a:solidFill>
              <a:latin typeface="UOLText"/>
              <a:cs typeface="Arial"/>
              <a:sym typeface="Arial"/>
            </a:endParaRPr>
          </a:p>
        </p:txBody>
      </p:sp>
      <p:sp>
        <p:nvSpPr>
          <p:cNvPr id="12" name="Google Shape;5109;p71">
            <a:extLst>
              <a:ext uri="{FF2B5EF4-FFF2-40B4-BE49-F238E27FC236}">
                <a16:creationId xmlns:a16="http://schemas.microsoft.com/office/drawing/2014/main" id="{EB4D9DE7-D48A-4C90-9252-DDC05E1E5847}"/>
              </a:ext>
            </a:extLst>
          </p:cNvPr>
          <p:cNvSpPr/>
          <p:nvPr/>
        </p:nvSpPr>
        <p:spPr>
          <a:xfrm>
            <a:off x="1904920" y="3426957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0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79EE3D5-5631-41EA-A6BD-2F423BC0F2ED}"/>
              </a:ext>
            </a:extLst>
          </p:cNvPr>
          <p:cNvGrpSpPr/>
          <p:nvPr/>
        </p:nvGrpSpPr>
        <p:grpSpPr>
          <a:xfrm>
            <a:off x="4324800" y="2810981"/>
            <a:ext cx="3542400" cy="1032000"/>
            <a:chOff x="3243600" y="2235014"/>
            <a:chExt cx="2656800" cy="774000"/>
          </a:xfrm>
        </p:grpSpPr>
        <p:sp>
          <p:nvSpPr>
            <p:cNvPr id="3" name="Google Shape;422;p39">
              <a:extLst>
                <a:ext uri="{FF2B5EF4-FFF2-40B4-BE49-F238E27FC236}">
                  <a16:creationId xmlns:a16="http://schemas.microsoft.com/office/drawing/2014/main" id="{B31D6DB0-5433-4E71-A5C7-A0A2072A83D5}"/>
                </a:ext>
              </a:extLst>
            </p:cNvPr>
            <p:cNvSpPr/>
            <p:nvPr/>
          </p:nvSpPr>
          <p:spPr>
            <a:xfrm>
              <a:off x="3243600" y="2235014"/>
              <a:ext cx="2656800" cy="77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23;p39">
              <a:extLst>
                <a:ext uri="{FF2B5EF4-FFF2-40B4-BE49-F238E27FC236}">
                  <a16:creationId xmlns:a16="http://schemas.microsoft.com/office/drawing/2014/main" id="{105D1D38-1E97-4819-82C4-DB2566D7BB05}"/>
                </a:ext>
              </a:extLst>
            </p:cNvPr>
            <p:cNvSpPr txBox="1"/>
            <p:nvPr/>
          </p:nvSpPr>
          <p:spPr>
            <a:xfrm>
              <a:off x="3627000" y="2301786"/>
              <a:ext cx="1818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4000" b="1" kern="0" dirty="0">
                  <a:solidFill>
                    <a:srgbClr val="000000"/>
                  </a:solidFill>
                  <a:latin typeface="Exo"/>
                  <a:ea typeface="Exo"/>
                  <a:cs typeface="Exo"/>
                  <a:sym typeface="Exo"/>
                </a:rPr>
                <a:t>Daily</a:t>
              </a:r>
              <a:endParaRPr sz="4000" b="1" kern="0" dirty="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1" name="Google Shape;5109;p71">
            <a:extLst>
              <a:ext uri="{FF2B5EF4-FFF2-40B4-BE49-F238E27FC236}">
                <a16:creationId xmlns:a16="http://schemas.microsoft.com/office/drawing/2014/main" id="{E5CDD3D5-9F52-4CCE-B6BD-90AA4B0D46FE}"/>
              </a:ext>
            </a:extLst>
          </p:cNvPr>
          <p:cNvSpPr/>
          <p:nvPr/>
        </p:nvSpPr>
        <p:spPr>
          <a:xfrm>
            <a:off x="2616737" y="4012019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5109;p71">
            <a:extLst>
              <a:ext uri="{FF2B5EF4-FFF2-40B4-BE49-F238E27FC236}">
                <a16:creationId xmlns:a16="http://schemas.microsoft.com/office/drawing/2014/main" id="{EB4D9DE7-D48A-4C90-9252-DDC05E1E5847}"/>
              </a:ext>
            </a:extLst>
          </p:cNvPr>
          <p:cNvSpPr/>
          <p:nvPr/>
        </p:nvSpPr>
        <p:spPr>
          <a:xfrm>
            <a:off x="9333535" y="4012019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5109;p71">
            <a:extLst>
              <a:ext uri="{FF2B5EF4-FFF2-40B4-BE49-F238E27FC236}">
                <a16:creationId xmlns:a16="http://schemas.microsoft.com/office/drawing/2014/main" id="{2E98D962-5F64-40C1-99C0-6422041AE98A}"/>
              </a:ext>
            </a:extLst>
          </p:cNvPr>
          <p:cNvSpPr/>
          <p:nvPr/>
        </p:nvSpPr>
        <p:spPr>
          <a:xfrm>
            <a:off x="1904920" y="3429001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5109;p71">
            <a:extLst>
              <a:ext uri="{FF2B5EF4-FFF2-40B4-BE49-F238E27FC236}">
                <a16:creationId xmlns:a16="http://schemas.microsoft.com/office/drawing/2014/main" id="{922DE459-7144-4345-B6C4-952D5CBD3366}"/>
              </a:ext>
            </a:extLst>
          </p:cNvPr>
          <p:cNvSpPr/>
          <p:nvPr/>
        </p:nvSpPr>
        <p:spPr>
          <a:xfrm>
            <a:off x="8621717" y="3326982"/>
            <a:ext cx="1423635" cy="1616148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28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1157633" y="1495185"/>
            <a:ext cx="5009200" cy="1581168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1157633" y="1870785"/>
            <a:ext cx="5009200" cy="205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Correção do exercícios</a:t>
            </a:r>
            <a:endParaRPr dirty="0"/>
          </a:p>
        </p:txBody>
      </p:sp>
      <p:cxnSp>
        <p:nvCxnSpPr>
          <p:cNvPr id="490" name="Google Shape;490;p42"/>
          <p:cNvCxnSpPr/>
          <p:nvPr/>
        </p:nvCxnSpPr>
        <p:spPr>
          <a:xfrm rot="10800000">
            <a:off x="3299867" y="6272700"/>
            <a:ext cx="748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42"/>
          <p:cNvSpPr/>
          <p:nvPr/>
        </p:nvSpPr>
        <p:spPr>
          <a:xfrm>
            <a:off x="640833" y="328375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554033" y="5970900"/>
            <a:ext cx="6036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3" name="Google Shape;493;p42"/>
          <p:cNvCxnSpPr/>
          <p:nvPr/>
        </p:nvCxnSpPr>
        <p:spPr>
          <a:xfrm rot="10800000">
            <a:off x="855833" y="2321708"/>
            <a:ext cx="0" cy="323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42"/>
          <p:cNvSpPr/>
          <p:nvPr/>
        </p:nvSpPr>
        <p:spPr>
          <a:xfrm>
            <a:off x="11103933" y="6057700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708298" y="2735000"/>
            <a:ext cx="8775405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pt-BR" sz="7200" kern="0" dirty="0">
                <a:solidFill>
                  <a:srgbClr val="000000">
                    <a:lumMod val="65000"/>
                    <a:lumOff val="35000"/>
                  </a:srgbClr>
                </a:solidFill>
                <a:hlinkClick r:id="rId3"/>
              </a:rPr>
              <a:t>GIT</a:t>
            </a:r>
            <a:endParaRPr lang="pt-BR" sz="7200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6956791" y="1902617"/>
            <a:ext cx="3974800" cy="39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300" y="588467"/>
            <a:ext cx="1025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100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Google Shape;282;p30">
            <a:extLst>
              <a:ext uri="{FF2B5EF4-FFF2-40B4-BE49-F238E27FC236}">
                <a16:creationId xmlns:a16="http://schemas.microsoft.com/office/drawing/2014/main" id="{53F87D7C-A717-41E1-90F2-B6B2678225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3072" y="1726697"/>
            <a:ext cx="4693816" cy="397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/>
            <a:r>
              <a:rPr lang="pt-BR" b="0" dirty="0" err="1">
                <a:solidFill>
                  <a:srgbClr val="404040"/>
                </a:solidFill>
              </a:rPr>
              <a:t>Git</a:t>
            </a:r>
            <a:r>
              <a:rPr lang="pt-BR" b="0" dirty="0">
                <a:solidFill>
                  <a:srgbClr val="404040"/>
                </a:solidFill>
              </a:rPr>
              <a:t> é um sistema de versionamento de código, um projeto de código fonte aberto que esta em constante evolução</a:t>
            </a:r>
            <a:endParaRPr lang="pt-BR" sz="2133" dirty="0">
              <a:solidFill>
                <a:srgbClr val="404040"/>
              </a:solidFill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FD1D067-E41D-46C3-9D8C-3B15479C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58" y="1635258"/>
            <a:ext cx="4334933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416832" y="1873275"/>
            <a:ext cx="4041213" cy="3787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3B6B0-8573-40DB-9CD8-CC3C52B0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03" y="1873276"/>
            <a:ext cx="7552795" cy="3111448"/>
          </a:xfrm>
          <a:prstGeom prst="rect">
            <a:avLst/>
          </a:prstGeom>
        </p:spPr>
      </p:pic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900" y="588467"/>
            <a:ext cx="586807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416832" y="1873275"/>
            <a:ext cx="4041213" cy="3787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900" y="588467"/>
            <a:ext cx="586807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3" name="Imagem 2" descr="Tela de computador com texto preto sobre fundo verde&#10;&#10;Descrição gerada automaticamente">
            <a:extLst>
              <a:ext uri="{FF2B5EF4-FFF2-40B4-BE49-F238E27FC236}">
                <a16:creationId xmlns:a16="http://schemas.microsoft.com/office/drawing/2014/main" id="{39E6AA3A-55AB-40F1-BA53-28C63234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73" y="1398100"/>
            <a:ext cx="4302144" cy="47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Status at Pandemic Times by Slidesgo">
  <a:themeElements>
    <a:clrScheme name="Simple Light">
      <a:dk1>
        <a:srgbClr val="000000"/>
      </a:dk1>
      <a:lt1>
        <a:srgbClr val="FFFFFF"/>
      </a:lt1>
      <a:dk2>
        <a:srgbClr val="98AF35"/>
      </a:dk2>
      <a:lt2>
        <a:srgbClr val="EEEEEE"/>
      </a:lt2>
      <a:accent1>
        <a:srgbClr val="BFD369"/>
      </a:accent1>
      <a:accent2>
        <a:srgbClr val="FFEA77"/>
      </a:accent2>
      <a:accent3>
        <a:srgbClr val="FFD800"/>
      </a:accent3>
      <a:accent4>
        <a:srgbClr val="98AF35"/>
      </a:accent4>
      <a:accent5>
        <a:srgbClr val="FFEA77"/>
      </a:accent5>
      <a:accent6>
        <a:srgbClr val="98AF3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217</Words>
  <Application>Microsoft Office PowerPoint</Application>
  <PresentationFormat>Widescreen</PresentationFormat>
  <Paragraphs>47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Archivo</vt:lpstr>
      <vt:lpstr>Arial</vt:lpstr>
      <vt:lpstr>Bebas Neue</vt:lpstr>
      <vt:lpstr>Calibri</vt:lpstr>
      <vt:lpstr>Calibri Light</vt:lpstr>
      <vt:lpstr>Exo</vt:lpstr>
      <vt:lpstr>Fjalla One</vt:lpstr>
      <vt:lpstr>UOLText</vt:lpstr>
      <vt:lpstr>Tema do Office</vt:lpstr>
      <vt:lpstr>Business Status at Pandemic Times by Slidesgo</vt:lpstr>
      <vt:lpstr>Apresentação do PowerPoint</vt:lpstr>
      <vt:lpstr>Cronograma do dia 02</vt:lpstr>
      <vt:lpstr>Apresentação do PowerPoint</vt:lpstr>
      <vt:lpstr>Apresentação do PowerPoint</vt:lpstr>
      <vt:lpstr>Correção do exercícios</vt:lpstr>
      <vt:lpstr>Apresentação do PowerPoint</vt:lpstr>
      <vt:lpstr>O que é </vt:lpstr>
      <vt:lpstr>Sem o git</vt:lpstr>
      <vt:lpstr>Sem o git</vt:lpstr>
      <vt:lpstr>Sem o git</vt:lpstr>
      <vt:lpstr>Comandos</vt:lpstr>
      <vt:lpstr>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Machado Rosa</dc:creator>
  <cp:lastModifiedBy>Jackson Machado Rosa</cp:lastModifiedBy>
  <cp:revision>1</cp:revision>
  <dcterms:created xsi:type="dcterms:W3CDTF">2021-07-07T00:35:29Z</dcterms:created>
  <dcterms:modified xsi:type="dcterms:W3CDTF">2021-07-07T00:39:34Z</dcterms:modified>
</cp:coreProperties>
</file>