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14.jpg" ContentType="image/gif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media/image22.jpg" ContentType="image/png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42"/>
  </p:notesMasterIdLst>
  <p:sldIdLst>
    <p:sldId id="307" r:id="rId2"/>
    <p:sldId id="318" r:id="rId3"/>
    <p:sldId id="325" r:id="rId4"/>
    <p:sldId id="268" r:id="rId5"/>
    <p:sldId id="324" r:id="rId6"/>
    <p:sldId id="330" r:id="rId7"/>
    <p:sldId id="267" r:id="rId8"/>
    <p:sldId id="331" r:id="rId9"/>
    <p:sldId id="332" r:id="rId10"/>
    <p:sldId id="333" r:id="rId11"/>
    <p:sldId id="334" r:id="rId12"/>
    <p:sldId id="354" r:id="rId13"/>
    <p:sldId id="328" r:id="rId14"/>
    <p:sldId id="315" r:id="rId15"/>
    <p:sldId id="319" r:id="rId16"/>
    <p:sldId id="320" r:id="rId17"/>
    <p:sldId id="321" r:id="rId18"/>
    <p:sldId id="326" r:id="rId19"/>
    <p:sldId id="322" r:id="rId20"/>
    <p:sldId id="323" r:id="rId21"/>
    <p:sldId id="327" r:id="rId22"/>
    <p:sldId id="335" r:id="rId23"/>
    <p:sldId id="278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9" r:id="rId35"/>
    <p:sldId id="350" r:id="rId36"/>
    <p:sldId id="351" r:id="rId37"/>
    <p:sldId id="352" r:id="rId38"/>
    <p:sldId id="353" r:id="rId39"/>
    <p:sldId id="355" r:id="rId40"/>
    <p:sldId id="275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son Machado Rosa" initials="JMR" lastIdx="3" clrIdx="0">
    <p:extLst>
      <p:ext uri="{19B8F6BF-5375-455C-9EA6-DF929625EA0E}">
        <p15:presenceInfo xmlns:p15="http://schemas.microsoft.com/office/powerpoint/2012/main" userId="Jackson Machado Ros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369"/>
    <a:srgbClr val="FFEA77"/>
    <a:srgbClr val="404040"/>
    <a:srgbClr val="8EA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8E380D-4AB4-444E-9C84-EE1662102C10}">
  <a:tblStyle styleId="{5A8E380D-4AB4-444E-9C84-EE1662102C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 autoAdjust="0"/>
    <p:restoredTop sz="88497" autoAdjust="0"/>
  </p:normalViewPr>
  <p:slideViewPr>
    <p:cSldViewPr snapToGrid="0">
      <p:cViewPr>
        <p:scale>
          <a:sx n="75" d="100"/>
          <a:sy n="75" d="100"/>
        </p:scale>
        <p:origin x="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6T21:23:35.405" idx="3">
    <p:pos x="3250" y="283"/>
    <p:text>Git pode ser definido como a ferramenta responsável por gerenciar o os arquivos, criando um histórico de edição (commits), e também é a partir dela que é feito o fluxo de envio(push) e recebimento(pull) de modificações. Estas modificações são armazenadas no GitHub, plataforma responsável apenas por salvar esses conteúdos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341cb71a_1_15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5341cb71a_1_15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362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98feb88a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98feb88a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6136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b5341cb71a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b5341cb71a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140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402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635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936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71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b5341cb71a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b5341cb71a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356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98feb88a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98feb88a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445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98feb88a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98feb88a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186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98feb88a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98feb88a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34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b5341cb71a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b5341cb71a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b5341cb71a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b5341cb71a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855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b5341cb71a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b5341cb71a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98feb88a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98feb88a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085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98feb88a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98feb88a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026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b5341cb71a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b5341cb71a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469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b5341cb71a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b5341cb71a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5592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b5341cb71a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b5341cb71a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3646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98feb88a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98feb88a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358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b5341cb71a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b5341cb71a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3538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b5341cb71a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b5341cb71a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469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b5341cb71a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b5341cb71a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7182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b5341cb71a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b5341cb71a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8562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b5341cb71a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b5341cb71a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328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b5341cb71a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b5341cb71a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473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b5341cb71a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b5341cb71a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6818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b5341cb71a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b5341cb71a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2816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b5341cb71a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b5341cb71a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6892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b5341cb71a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b5341cb71a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5239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b5341cb71a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b5341cb71a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0120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b5341cb71a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b5341cb71a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b5341cb71a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b5341cb71a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426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5341cb71a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5341cb71a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5341cb71a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5341cb71a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26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5341cb71a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5341cb71a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616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98feb88a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98feb88a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80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98feb88a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98feb88a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14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62574" y="1322150"/>
            <a:ext cx="2658300" cy="328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5827" y="911250"/>
            <a:ext cx="3176400" cy="27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815827" y="3637350"/>
            <a:ext cx="3176400" cy="5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19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8577875" y="1490488"/>
            <a:ext cx="0" cy="209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/>
          <p:nvPr/>
        </p:nvSpPr>
        <p:spPr>
          <a:xfrm>
            <a:off x="480625" y="246281"/>
            <a:ext cx="3225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51525" y="181175"/>
            <a:ext cx="452700" cy="45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3138825" y="407531"/>
            <a:ext cx="2877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2"/>
          <p:cNvSpPr/>
          <p:nvPr/>
        </p:nvSpPr>
        <p:spPr>
          <a:xfrm>
            <a:off x="8416625" y="4443200"/>
            <a:ext cx="3225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_1_1_1_1_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/>
          <p:nvPr/>
        </p:nvSpPr>
        <p:spPr>
          <a:xfrm>
            <a:off x="2257375" y="441338"/>
            <a:ext cx="452700" cy="45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993263" y="4443211"/>
            <a:ext cx="322500" cy="32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1" name="Google Shape;261;p26"/>
          <p:cNvCxnSpPr/>
          <p:nvPr/>
        </p:nvCxnSpPr>
        <p:spPr>
          <a:xfrm>
            <a:off x="-12" y="667688"/>
            <a:ext cx="1838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26"/>
          <p:cNvCxnSpPr/>
          <p:nvPr/>
        </p:nvCxnSpPr>
        <p:spPr>
          <a:xfrm>
            <a:off x="7318788" y="667688"/>
            <a:ext cx="1838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26"/>
          <p:cNvSpPr/>
          <p:nvPr/>
        </p:nvSpPr>
        <p:spPr>
          <a:xfrm>
            <a:off x="6446825" y="441338"/>
            <a:ext cx="452700" cy="45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7828238" y="4443211"/>
            <a:ext cx="3225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5" name="Google Shape;265;p26"/>
          <p:cNvCxnSpPr/>
          <p:nvPr/>
        </p:nvCxnSpPr>
        <p:spPr>
          <a:xfrm rot="10800000" flipH="1">
            <a:off x="8417625" y="4597274"/>
            <a:ext cx="739200" cy="7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0_1_1_1_1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/>
          <p:nvPr/>
        </p:nvSpPr>
        <p:spPr>
          <a:xfrm>
            <a:off x="499875" y="2295913"/>
            <a:ext cx="452700" cy="45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/>
          <p:nvPr/>
        </p:nvSpPr>
        <p:spPr>
          <a:xfrm>
            <a:off x="564975" y="4021788"/>
            <a:ext cx="322500" cy="32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9" name="Google Shape;269;p27"/>
          <p:cNvCxnSpPr/>
          <p:nvPr/>
        </p:nvCxnSpPr>
        <p:spPr>
          <a:xfrm rot="10800000">
            <a:off x="726225" y="-12"/>
            <a:ext cx="0" cy="2058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27"/>
          <p:cNvCxnSpPr/>
          <p:nvPr/>
        </p:nvCxnSpPr>
        <p:spPr>
          <a:xfrm rot="10800000">
            <a:off x="8417775" y="3084588"/>
            <a:ext cx="0" cy="205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Google Shape;271;p27"/>
          <p:cNvSpPr/>
          <p:nvPr/>
        </p:nvSpPr>
        <p:spPr>
          <a:xfrm>
            <a:off x="8190125" y="1843213"/>
            <a:ext cx="452700" cy="45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8255225" y="460613"/>
            <a:ext cx="3225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1064175" y="438300"/>
            <a:ext cx="386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ubTitle" idx="1"/>
          </p:nvPr>
        </p:nvSpPr>
        <p:spPr>
          <a:xfrm>
            <a:off x="896675" y="1667263"/>
            <a:ext cx="1578900" cy="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subTitle" idx="2"/>
          </p:nvPr>
        </p:nvSpPr>
        <p:spPr>
          <a:xfrm>
            <a:off x="896700" y="1908112"/>
            <a:ext cx="1578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subTitle" idx="3"/>
          </p:nvPr>
        </p:nvSpPr>
        <p:spPr>
          <a:xfrm>
            <a:off x="896675" y="2941139"/>
            <a:ext cx="1578900" cy="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subTitle" idx="4"/>
          </p:nvPr>
        </p:nvSpPr>
        <p:spPr>
          <a:xfrm>
            <a:off x="896625" y="3182988"/>
            <a:ext cx="1578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subTitle" idx="5"/>
          </p:nvPr>
        </p:nvSpPr>
        <p:spPr>
          <a:xfrm>
            <a:off x="2790599" y="1667263"/>
            <a:ext cx="1578900" cy="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subTitle" idx="6"/>
          </p:nvPr>
        </p:nvSpPr>
        <p:spPr>
          <a:xfrm>
            <a:off x="2790600" y="1908112"/>
            <a:ext cx="1578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subTitle" idx="7"/>
          </p:nvPr>
        </p:nvSpPr>
        <p:spPr>
          <a:xfrm>
            <a:off x="2790599" y="2941139"/>
            <a:ext cx="1578900" cy="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subTitle" idx="8"/>
          </p:nvPr>
        </p:nvSpPr>
        <p:spPr>
          <a:xfrm>
            <a:off x="2790602" y="3182988"/>
            <a:ext cx="1578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425925" y="888888"/>
            <a:ext cx="452700" cy="45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8330475" y="3745000"/>
            <a:ext cx="3225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8265375" y="392900"/>
            <a:ext cx="452700" cy="45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491025" y="4428113"/>
            <a:ext cx="322500" cy="32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6" name="Google Shape;206;p20"/>
          <p:cNvCxnSpPr/>
          <p:nvPr/>
        </p:nvCxnSpPr>
        <p:spPr>
          <a:xfrm rot="10800000">
            <a:off x="652275" y="1855413"/>
            <a:ext cx="0" cy="2058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0"/>
          <p:cNvCxnSpPr/>
          <p:nvPr/>
        </p:nvCxnSpPr>
        <p:spPr>
          <a:xfrm rot="10800000">
            <a:off x="8491725" y="1265838"/>
            <a:ext cx="0" cy="205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043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288275" y="3123550"/>
            <a:ext cx="452700" cy="45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8403050" y="779450"/>
            <a:ext cx="452700" cy="45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353375" y="4537975"/>
            <a:ext cx="322500" cy="32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8468150" y="2499200"/>
            <a:ext cx="3225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51;p6"/>
          <p:cNvCxnSpPr/>
          <p:nvPr/>
        </p:nvCxnSpPr>
        <p:spPr>
          <a:xfrm rot="10800000">
            <a:off x="8629388" y="3426250"/>
            <a:ext cx="0" cy="1725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6"/>
          <p:cNvCxnSpPr/>
          <p:nvPr/>
        </p:nvCxnSpPr>
        <p:spPr>
          <a:xfrm rot="10800000">
            <a:off x="514613" y="-25"/>
            <a:ext cx="0" cy="205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5558685" y="2092713"/>
            <a:ext cx="2417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2"/>
          </p:nvPr>
        </p:nvSpPr>
        <p:spPr>
          <a:xfrm>
            <a:off x="5556263" y="2446659"/>
            <a:ext cx="2417400" cy="1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7523363" y="501338"/>
            <a:ext cx="452700" cy="45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948238" y="566438"/>
            <a:ext cx="322500" cy="32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6502863" y="4496038"/>
            <a:ext cx="3225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235388" y="4430938"/>
            <a:ext cx="452700" cy="45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7"/>
          <p:cNvCxnSpPr/>
          <p:nvPr/>
        </p:nvCxnSpPr>
        <p:spPr>
          <a:xfrm>
            <a:off x="7260950" y="4657300"/>
            <a:ext cx="1883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7"/>
          <p:cNvCxnSpPr>
            <a:endCxn id="54" idx="1"/>
          </p:cNvCxnSpPr>
          <p:nvPr/>
        </p:nvCxnSpPr>
        <p:spPr>
          <a:xfrm>
            <a:off x="-15975" y="727700"/>
            <a:ext cx="742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7"/>
          <p:cNvCxnSpPr/>
          <p:nvPr/>
        </p:nvCxnSpPr>
        <p:spPr>
          <a:xfrm>
            <a:off x="8417625" y="727700"/>
            <a:ext cx="742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4788773" y="620275"/>
            <a:ext cx="3756900" cy="15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1072050" y="441350"/>
            <a:ext cx="335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5817525" y="470136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5817525" y="760008"/>
            <a:ext cx="24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5817525" y="1555388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5817525" y="1845379"/>
            <a:ext cx="24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5"/>
          </p:nvPr>
        </p:nvSpPr>
        <p:spPr>
          <a:xfrm>
            <a:off x="5817525" y="2639692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6"/>
          </p:nvPr>
        </p:nvSpPr>
        <p:spPr>
          <a:xfrm>
            <a:off x="5817525" y="2930160"/>
            <a:ext cx="24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7"/>
          </p:nvPr>
        </p:nvSpPr>
        <p:spPr>
          <a:xfrm>
            <a:off x="5817525" y="3724642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8"/>
          </p:nvPr>
        </p:nvSpPr>
        <p:spPr>
          <a:xfrm>
            <a:off x="5817525" y="4015232"/>
            <a:ext cx="24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cxnSp>
        <p:nvCxnSpPr>
          <p:cNvPr id="106" name="Google Shape;106;p13"/>
          <p:cNvCxnSpPr/>
          <p:nvPr/>
        </p:nvCxnSpPr>
        <p:spPr>
          <a:xfrm>
            <a:off x="447050" y="0"/>
            <a:ext cx="0" cy="1984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3"/>
          <p:cNvCxnSpPr/>
          <p:nvPr/>
        </p:nvCxnSpPr>
        <p:spPr>
          <a:xfrm>
            <a:off x="8703225" y="2556875"/>
            <a:ext cx="0" cy="2586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3"/>
          <p:cNvSpPr/>
          <p:nvPr/>
        </p:nvSpPr>
        <p:spPr>
          <a:xfrm>
            <a:off x="220700" y="4181675"/>
            <a:ext cx="452700" cy="45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8541975" y="683800"/>
            <a:ext cx="322500" cy="32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425925" y="888888"/>
            <a:ext cx="452700" cy="45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2"/>
          <p:cNvSpPr/>
          <p:nvPr/>
        </p:nvSpPr>
        <p:spPr>
          <a:xfrm>
            <a:off x="8330475" y="3745000"/>
            <a:ext cx="3225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8265375" y="392900"/>
            <a:ext cx="452700" cy="45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491025" y="4428113"/>
            <a:ext cx="322500" cy="32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6" name="Google Shape;226;p22"/>
          <p:cNvCxnSpPr/>
          <p:nvPr/>
        </p:nvCxnSpPr>
        <p:spPr>
          <a:xfrm rot="10800000">
            <a:off x="652275" y="1855413"/>
            <a:ext cx="0" cy="2058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2"/>
          <p:cNvCxnSpPr/>
          <p:nvPr/>
        </p:nvCxnSpPr>
        <p:spPr>
          <a:xfrm rot="10800000">
            <a:off x="8491725" y="1265838"/>
            <a:ext cx="0" cy="205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/>
          <p:nvPr/>
        </p:nvSpPr>
        <p:spPr>
          <a:xfrm>
            <a:off x="425925" y="888888"/>
            <a:ext cx="452700" cy="45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8330475" y="3745000"/>
            <a:ext cx="3225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8265375" y="392900"/>
            <a:ext cx="452700" cy="45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/>
          <p:nvPr/>
        </p:nvSpPr>
        <p:spPr>
          <a:xfrm>
            <a:off x="491025" y="4428113"/>
            <a:ext cx="322500" cy="32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" name="Google Shape;247;p24"/>
          <p:cNvCxnSpPr/>
          <p:nvPr/>
        </p:nvCxnSpPr>
        <p:spPr>
          <a:xfrm rot="10800000">
            <a:off x="652275" y="1855413"/>
            <a:ext cx="0" cy="2058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24"/>
          <p:cNvCxnSpPr/>
          <p:nvPr/>
        </p:nvCxnSpPr>
        <p:spPr>
          <a:xfrm rot="10800000">
            <a:off x="8491725" y="1265838"/>
            <a:ext cx="0" cy="205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_1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/>
          <p:nvPr/>
        </p:nvSpPr>
        <p:spPr>
          <a:xfrm>
            <a:off x="318813" y="743763"/>
            <a:ext cx="452700" cy="45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383913" y="2578488"/>
            <a:ext cx="322500" cy="32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2" name="Google Shape;252;p25"/>
          <p:cNvCxnSpPr/>
          <p:nvPr/>
        </p:nvCxnSpPr>
        <p:spPr>
          <a:xfrm rot="10800000">
            <a:off x="0" y="246413"/>
            <a:ext cx="2582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" name="Google Shape;253;p25"/>
          <p:cNvSpPr/>
          <p:nvPr/>
        </p:nvSpPr>
        <p:spPr>
          <a:xfrm>
            <a:off x="318813" y="4339363"/>
            <a:ext cx="452700" cy="45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8437588" y="313088"/>
            <a:ext cx="322500" cy="32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8372488" y="1580138"/>
            <a:ext cx="452700" cy="45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8437588" y="4161988"/>
            <a:ext cx="322500" cy="32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7" name="Google Shape;257;p25"/>
          <p:cNvCxnSpPr/>
          <p:nvPr/>
        </p:nvCxnSpPr>
        <p:spPr>
          <a:xfrm rot="10800000">
            <a:off x="3942300" y="4849763"/>
            <a:ext cx="5201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6" r:id="rId4"/>
    <p:sldLayoutId id="2147483658" r:id="rId5"/>
    <p:sldLayoutId id="2147483659" r:id="rId6"/>
    <p:sldLayoutId id="2147483668" r:id="rId7"/>
    <p:sldLayoutId id="2147483670" r:id="rId8"/>
    <p:sldLayoutId id="2147483671" r:id="rId9"/>
    <p:sldLayoutId id="2147483672" r:id="rId10"/>
    <p:sldLayoutId id="2147483673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br/git/tutorials/what-is-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84;p35">
            <a:extLst>
              <a:ext uri="{FF2B5EF4-FFF2-40B4-BE49-F238E27FC236}">
                <a16:creationId xmlns:a16="http://schemas.microsoft.com/office/drawing/2014/main" id="{89B252D5-B059-4EE1-B067-84904B69E08E}"/>
              </a:ext>
            </a:extLst>
          </p:cNvPr>
          <p:cNvSpPr txBox="1">
            <a:spLocks/>
          </p:cNvSpPr>
          <p:nvPr/>
        </p:nvSpPr>
        <p:spPr>
          <a:xfrm>
            <a:off x="2496863" y="3070322"/>
            <a:ext cx="4150274" cy="111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rPr>
              <a:t>Aula-03: </a:t>
            </a:r>
            <a:b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rPr>
            </a:br>
            <a: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rPr>
              <a:t>GIT &amp; Conceitos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C7A2435-0E8A-47F6-8FE7-6BF6C59C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135" y="2062540"/>
            <a:ext cx="3235730" cy="82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08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1461250" y="1449302"/>
            <a:ext cx="3301500" cy="330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OLText"/>
            </a:endParaRPr>
          </a:p>
        </p:txBody>
      </p:sp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765544" y="441350"/>
            <a:ext cx="44010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dk2"/>
                </a:solidFill>
              </a:rPr>
              <a:t>Comandos</a:t>
            </a:r>
            <a:endParaRPr dirty="0">
              <a:solidFill>
                <a:schemeClr val="dk2"/>
              </a:solidFill>
              <a:latin typeface="UOLText"/>
            </a:endParaRPr>
          </a:p>
        </p:txBody>
      </p:sp>
      <p:sp>
        <p:nvSpPr>
          <p:cNvPr id="296" name="Google Shape;296;p32"/>
          <p:cNvSpPr txBox="1">
            <a:spLocks noGrp="1"/>
          </p:cNvSpPr>
          <p:nvPr>
            <p:ph type="subTitle" idx="3"/>
          </p:nvPr>
        </p:nvSpPr>
        <p:spPr>
          <a:xfrm>
            <a:off x="5817524" y="1878429"/>
            <a:ext cx="2671424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err="1">
                <a:latin typeface="UOLText"/>
              </a:rPr>
              <a:t>git</a:t>
            </a:r>
            <a:r>
              <a:rPr lang="pt-BR" dirty="0">
                <a:latin typeface="UOLText"/>
              </a:rPr>
              <a:t> </a:t>
            </a:r>
            <a:r>
              <a:rPr lang="pt-BR" dirty="0" err="1">
                <a:latin typeface="UOLText"/>
              </a:rPr>
              <a:t>add</a:t>
            </a:r>
            <a:r>
              <a:rPr lang="pt-BR" dirty="0">
                <a:latin typeface="UOLText"/>
              </a:rPr>
              <a:t> &lt;nome do arquivo&gt;</a:t>
            </a:r>
            <a:endParaRPr dirty="0">
              <a:latin typeface="UOLText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subTitle" idx="4"/>
          </p:nvPr>
        </p:nvSpPr>
        <p:spPr>
          <a:xfrm>
            <a:off x="5817524" y="2147153"/>
            <a:ext cx="2671424" cy="81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latin typeface="UOLText"/>
              </a:rPr>
              <a:t>adiciona ao seu repositório local somente as modificações realizadas no arquivo especificado.</a:t>
            </a:r>
            <a:endParaRPr dirty="0">
              <a:latin typeface="UOLText"/>
            </a:endParaRPr>
          </a:p>
        </p:txBody>
      </p:sp>
      <p:sp>
        <p:nvSpPr>
          <p:cNvPr id="298" name="Google Shape;298;p32"/>
          <p:cNvSpPr txBox="1">
            <a:spLocks noGrp="1"/>
          </p:cNvSpPr>
          <p:nvPr>
            <p:ph type="subTitle" idx="1"/>
          </p:nvPr>
        </p:nvSpPr>
        <p:spPr>
          <a:xfrm>
            <a:off x="5817526" y="3328231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err="1">
                <a:latin typeface="UOLText"/>
              </a:rPr>
              <a:t>git</a:t>
            </a:r>
            <a:r>
              <a:rPr lang="pt-BR" dirty="0">
                <a:latin typeface="UOLText"/>
              </a:rPr>
              <a:t> </a:t>
            </a:r>
            <a:r>
              <a:rPr lang="pt-BR" dirty="0" err="1">
                <a:latin typeface="UOLText"/>
              </a:rPr>
              <a:t>commit</a:t>
            </a:r>
            <a:endParaRPr dirty="0">
              <a:latin typeface="UOLText"/>
            </a:endParaRPr>
          </a:p>
        </p:txBody>
      </p:sp>
      <p:sp>
        <p:nvSpPr>
          <p:cNvPr id="299" name="Google Shape;299;p32"/>
          <p:cNvSpPr txBox="1">
            <a:spLocks noGrp="1"/>
          </p:cNvSpPr>
          <p:nvPr>
            <p:ph type="subTitle" idx="2"/>
          </p:nvPr>
        </p:nvSpPr>
        <p:spPr>
          <a:xfrm>
            <a:off x="5817526" y="3586203"/>
            <a:ext cx="2671422" cy="1421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latin typeface="UOLText"/>
              </a:rPr>
              <a:t>salva localmente as modificações adicionadas ao repositório, criando um </a:t>
            </a:r>
            <a:r>
              <a:rPr lang="pt-BR" dirty="0" err="1">
                <a:latin typeface="UOLText"/>
              </a:rPr>
              <a:t>hash</a:t>
            </a:r>
            <a:r>
              <a:rPr lang="pt-BR" dirty="0">
                <a:latin typeface="UOLText"/>
              </a:rPr>
              <a:t> único</a:t>
            </a:r>
            <a:endParaRPr dirty="0">
              <a:latin typeface="UOLText"/>
            </a:endParaRPr>
          </a:p>
        </p:txBody>
      </p:sp>
      <p:sp>
        <p:nvSpPr>
          <p:cNvPr id="300" name="Google Shape;300;p32"/>
          <p:cNvSpPr txBox="1">
            <a:spLocks noGrp="1"/>
          </p:cNvSpPr>
          <p:nvPr>
            <p:ph type="subTitle" idx="5"/>
          </p:nvPr>
        </p:nvSpPr>
        <p:spPr>
          <a:xfrm>
            <a:off x="5817524" y="289819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err="1">
                <a:latin typeface="Exo"/>
              </a:rPr>
              <a:t>git</a:t>
            </a:r>
            <a:r>
              <a:rPr lang="pt-BR" dirty="0">
                <a:latin typeface="Exo"/>
              </a:rPr>
              <a:t> </a:t>
            </a:r>
            <a:r>
              <a:rPr lang="pt-BR" dirty="0" err="1">
                <a:latin typeface="Exo"/>
              </a:rPr>
              <a:t>add</a:t>
            </a:r>
            <a:r>
              <a:rPr lang="pt-BR" dirty="0">
                <a:latin typeface="Exo"/>
              </a:rPr>
              <a:t> .</a:t>
            </a:r>
            <a:endParaRPr dirty="0">
              <a:latin typeface="Exo"/>
            </a:endParaRPr>
          </a:p>
        </p:txBody>
      </p:sp>
      <p:sp>
        <p:nvSpPr>
          <p:cNvPr id="301" name="Google Shape;301;p32"/>
          <p:cNvSpPr txBox="1">
            <a:spLocks noGrp="1"/>
          </p:cNvSpPr>
          <p:nvPr>
            <p:ph type="subTitle" idx="6"/>
          </p:nvPr>
        </p:nvSpPr>
        <p:spPr>
          <a:xfrm>
            <a:off x="5817523" y="537755"/>
            <a:ext cx="2671425" cy="1003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/>
              <a:t>Adiciona ao seu repositório local </a:t>
            </a:r>
            <a:r>
              <a:rPr lang="pt-BR" dirty="0">
                <a:latin typeface="UOLText"/>
              </a:rPr>
              <a:t>todas</a:t>
            </a:r>
            <a:r>
              <a:rPr lang="pt-BR" dirty="0"/>
              <a:t> as modificações realizadas.</a:t>
            </a:r>
            <a:endParaRPr dirty="0">
              <a:latin typeface="UOLText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5166600" y="697675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5166600" y="2142084"/>
            <a:ext cx="427200" cy="4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5166600" y="3575861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166DC57-4A85-49F6-9053-8D4E2BE1F3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6" b="13564"/>
          <a:stretch/>
        </p:blipFill>
        <p:spPr>
          <a:xfrm>
            <a:off x="1630356" y="1760220"/>
            <a:ext cx="2941644" cy="267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4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1461250" y="1449302"/>
            <a:ext cx="3301500" cy="330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OLText"/>
            </a:endParaRPr>
          </a:p>
        </p:txBody>
      </p:sp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765544" y="441350"/>
            <a:ext cx="44010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dk2"/>
                </a:solidFill>
              </a:rPr>
              <a:t>Comandos</a:t>
            </a:r>
            <a:endParaRPr dirty="0">
              <a:solidFill>
                <a:schemeClr val="dk2"/>
              </a:solidFill>
              <a:latin typeface="UOLText"/>
            </a:endParaRPr>
          </a:p>
        </p:txBody>
      </p:sp>
      <p:sp>
        <p:nvSpPr>
          <p:cNvPr id="296" name="Google Shape;296;p32"/>
          <p:cNvSpPr txBox="1">
            <a:spLocks noGrp="1"/>
          </p:cNvSpPr>
          <p:nvPr>
            <p:ph type="subTitle" idx="3"/>
          </p:nvPr>
        </p:nvSpPr>
        <p:spPr>
          <a:xfrm>
            <a:off x="5817524" y="1878429"/>
            <a:ext cx="2671424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err="1">
                <a:latin typeface="UOLText"/>
              </a:rPr>
              <a:t>git</a:t>
            </a:r>
            <a:r>
              <a:rPr lang="pt-BR" dirty="0">
                <a:latin typeface="UOLText"/>
              </a:rPr>
              <a:t> </a:t>
            </a:r>
            <a:r>
              <a:rPr lang="pt-BR" dirty="0" err="1">
                <a:latin typeface="UOLText"/>
              </a:rPr>
              <a:t>push</a:t>
            </a:r>
            <a:endParaRPr dirty="0">
              <a:latin typeface="UOLText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subTitle" idx="4"/>
          </p:nvPr>
        </p:nvSpPr>
        <p:spPr>
          <a:xfrm>
            <a:off x="5817524" y="2147153"/>
            <a:ext cx="2671424" cy="81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latin typeface="UOLText"/>
              </a:rPr>
              <a:t>Envia efetivamente ao repositório do </a:t>
            </a:r>
            <a:r>
              <a:rPr lang="pt-BR" dirty="0" err="1">
                <a:latin typeface="UOLText"/>
              </a:rPr>
              <a:t>git</a:t>
            </a:r>
            <a:endParaRPr dirty="0">
              <a:latin typeface="UOLText"/>
            </a:endParaRPr>
          </a:p>
        </p:txBody>
      </p:sp>
      <p:sp>
        <p:nvSpPr>
          <p:cNvPr id="298" name="Google Shape;298;p32"/>
          <p:cNvSpPr txBox="1">
            <a:spLocks noGrp="1"/>
          </p:cNvSpPr>
          <p:nvPr>
            <p:ph type="subTitle" idx="1"/>
          </p:nvPr>
        </p:nvSpPr>
        <p:spPr>
          <a:xfrm>
            <a:off x="5817526" y="3328231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err="1">
                <a:latin typeface="UOLText"/>
              </a:rPr>
              <a:t>git</a:t>
            </a:r>
            <a:r>
              <a:rPr lang="pt-BR" dirty="0">
                <a:latin typeface="UOLText"/>
              </a:rPr>
              <a:t> </a:t>
            </a:r>
            <a:r>
              <a:rPr lang="pt-BR" dirty="0" err="1">
                <a:latin typeface="UOLText"/>
              </a:rPr>
              <a:t>pull</a:t>
            </a:r>
            <a:endParaRPr dirty="0">
              <a:latin typeface="UOLText"/>
            </a:endParaRPr>
          </a:p>
        </p:txBody>
      </p:sp>
      <p:sp>
        <p:nvSpPr>
          <p:cNvPr id="299" name="Google Shape;299;p32"/>
          <p:cNvSpPr txBox="1">
            <a:spLocks noGrp="1"/>
          </p:cNvSpPr>
          <p:nvPr>
            <p:ph type="subTitle" idx="2"/>
          </p:nvPr>
        </p:nvSpPr>
        <p:spPr>
          <a:xfrm>
            <a:off x="5817526" y="3586203"/>
            <a:ext cx="2671422" cy="1421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latin typeface="UOLText"/>
              </a:rPr>
              <a:t>Baixa o repositório do </a:t>
            </a:r>
            <a:r>
              <a:rPr lang="pt-BR" dirty="0" err="1">
                <a:latin typeface="UOLText"/>
              </a:rPr>
              <a:t>git</a:t>
            </a:r>
            <a:r>
              <a:rPr lang="pt-BR" dirty="0">
                <a:latin typeface="UOLText"/>
              </a:rPr>
              <a:t> para sua máquina local</a:t>
            </a:r>
            <a:endParaRPr dirty="0">
              <a:latin typeface="UOLText"/>
            </a:endParaRPr>
          </a:p>
        </p:txBody>
      </p:sp>
      <p:sp>
        <p:nvSpPr>
          <p:cNvPr id="300" name="Google Shape;300;p32"/>
          <p:cNvSpPr txBox="1">
            <a:spLocks noGrp="1"/>
          </p:cNvSpPr>
          <p:nvPr>
            <p:ph type="subTitle" idx="5"/>
          </p:nvPr>
        </p:nvSpPr>
        <p:spPr>
          <a:xfrm>
            <a:off x="5817524" y="289819"/>
            <a:ext cx="2671424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err="1">
                <a:latin typeface="Exo"/>
              </a:rPr>
              <a:t>git</a:t>
            </a:r>
            <a:r>
              <a:rPr lang="pt-BR" dirty="0">
                <a:latin typeface="Exo"/>
              </a:rPr>
              <a:t> </a:t>
            </a:r>
            <a:r>
              <a:rPr lang="pt-BR" dirty="0" err="1">
                <a:latin typeface="Exo"/>
              </a:rPr>
              <a:t>commit</a:t>
            </a:r>
            <a:r>
              <a:rPr lang="pt-BR" dirty="0">
                <a:latin typeface="Exo"/>
              </a:rPr>
              <a:t> -m "comentário”</a:t>
            </a:r>
            <a:endParaRPr dirty="0">
              <a:latin typeface="Exo"/>
            </a:endParaRPr>
          </a:p>
        </p:txBody>
      </p:sp>
      <p:sp>
        <p:nvSpPr>
          <p:cNvPr id="301" name="Google Shape;301;p32"/>
          <p:cNvSpPr txBox="1">
            <a:spLocks noGrp="1"/>
          </p:cNvSpPr>
          <p:nvPr>
            <p:ph type="subTitle" idx="6"/>
          </p:nvPr>
        </p:nvSpPr>
        <p:spPr>
          <a:xfrm>
            <a:off x="5817523" y="537755"/>
            <a:ext cx="2671425" cy="1003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/>
              <a:t>salva localmente as modificações adicionadas ao repositório, criando um </a:t>
            </a:r>
            <a:r>
              <a:rPr lang="pt-BR" dirty="0" err="1"/>
              <a:t>hash</a:t>
            </a:r>
            <a:r>
              <a:rPr lang="pt-BR" dirty="0"/>
              <a:t> único e adicionando um comentário</a:t>
            </a:r>
            <a:endParaRPr dirty="0">
              <a:latin typeface="UOLText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5166600" y="697675"/>
            <a:ext cx="427200" cy="427200"/>
          </a:xfrm>
          <a:prstGeom prst="rect">
            <a:avLst/>
          </a:prstGeom>
          <a:solidFill>
            <a:srgbClr val="FFE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5166600" y="2142084"/>
            <a:ext cx="427200" cy="427200"/>
          </a:xfrm>
          <a:prstGeom prst="rect">
            <a:avLst/>
          </a:prstGeom>
          <a:solidFill>
            <a:srgbClr val="BFD3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5166600" y="3575861"/>
            <a:ext cx="427200" cy="427200"/>
          </a:xfrm>
          <a:prstGeom prst="rect">
            <a:avLst/>
          </a:prstGeom>
          <a:solidFill>
            <a:srgbClr val="FFE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166DC57-4A85-49F6-9053-8D4E2BE1F3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6" b="13564"/>
          <a:stretch/>
        </p:blipFill>
        <p:spPr>
          <a:xfrm>
            <a:off x="1630356" y="1760220"/>
            <a:ext cx="2941644" cy="267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2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1461250" y="1449302"/>
            <a:ext cx="3301500" cy="330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OLText"/>
            </a:endParaRPr>
          </a:p>
        </p:txBody>
      </p:sp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765544" y="441350"/>
            <a:ext cx="44010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dk2"/>
                </a:solidFill>
              </a:rPr>
              <a:t>Comandos</a:t>
            </a:r>
            <a:endParaRPr dirty="0">
              <a:solidFill>
                <a:schemeClr val="dk2"/>
              </a:solidFill>
              <a:latin typeface="UOLText"/>
            </a:endParaRPr>
          </a:p>
        </p:txBody>
      </p:sp>
      <p:sp>
        <p:nvSpPr>
          <p:cNvPr id="296" name="Google Shape;296;p32"/>
          <p:cNvSpPr txBox="1">
            <a:spLocks noGrp="1"/>
          </p:cNvSpPr>
          <p:nvPr>
            <p:ph type="subTitle" idx="3"/>
          </p:nvPr>
        </p:nvSpPr>
        <p:spPr>
          <a:xfrm>
            <a:off x="5817524" y="1878429"/>
            <a:ext cx="2671424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err="1">
                <a:latin typeface="UOLText"/>
              </a:rPr>
              <a:t>git</a:t>
            </a:r>
            <a:r>
              <a:rPr lang="pt-BR" dirty="0">
                <a:latin typeface="UOLText"/>
              </a:rPr>
              <a:t> </a:t>
            </a:r>
            <a:r>
              <a:rPr lang="pt-BR" dirty="0" err="1">
                <a:latin typeface="UOLText"/>
              </a:rPr>
              <a:t>init</a:t>
            </a:r>
            <a:r>
              <a:rPr lang="pt-BR" dirty="0">
                <a:latin typeface="UOLText"/>
              </a:rPr>
              <a:t> &lt;</a:t>
            </a:r>
            <a:r>
              <a:rPr lang="pt-BR" dirty="0" err="1">
                <a:latin typeface="UOLText"/>
              </a:rPr>
              <a:t>directory</a:t>
            </a:r>
            <a:r>
              <a:rPr lang="pt-BR" dirty="0">
                <a:latin typeface="UOLText"/>
              </a:rPr>
              <a:t>&gt;</a:t>
            </a:r>
            <a:endParaRPr dirty="0">
              <a:latin typeface="UOLText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subTitle" idx="4"/>
          </p:nvPr>
        </p:nvSpPr>
        <p:spPr>
          <a:xfrm>
            <a:off x="5817524" y="2147153"/>
            <a:ext cx="2671424" cy="81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latin typeface="UOLText"/>
              </a:rPr>
              <a:t>Comando responsável por criar um repositório </a:t>
            </a:r>
            <a:r>
              <a:rPr lang="pt-BR" dirty="0" err="1">
                <a:latin typeface="UOLText"/>
              </a:rPr>
              <a:t>git</a:t>
            </a:r>
            <a:r>
              <a:rPr lang="pt-BR" dirty="0">
                <a:latin typeface="UOLText"/>
              </a:rPr>
              <a:t> em seu computador local.</a:t>
            </a:r>
            <a:endParaRPr dirty="0">
              <a:latin typeface="UOLText"/>
            </a:endParaRPr>
          </a:p>
        </p:txBody>
      </p:sp>
      <p:sp>
        <p:nvSpPr>
          <p:cNvPr id="298" name="Google Shape;298;p32"/>
          <p:cNvSpPr txBox="1">
            <a:spLocks noGrp="1"/>
          </p:cNvSpPr>
          <p:nvPr>
            <p:ph type="subTitle" idx="1"/>
          </p:nvPr>
        </p:nvSpPr>
        <p:spPr>
          <a:xfrm>
            <a:off x="5817526" y="3328231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err="1">
                <a:latin typeface="UOLText"/>
              </a:rPr>
              <a:t>Git</a:t>
            </a:r>
            <a:r>
              <a:rPr lang="pt-BR" dirty="0">
                <a:latin typeface="UOLText"/>
              </a:rPr>
              <a:t> status</a:t>
            </a:r>
            <a:endParaRPr dirty="0">
              <a:latin typeface="UOLText"/>
            </a:endParaRPr>
          </a:p>
        </p:txBody>
      </p:sp>
      <p:sp>
        <p:nvSpPr>
          <p:cNvPr id="299" name="Google Shape;299;p32"/>
          <p:cNvSpPr txBox="1">
            <a:spLocks noGrp="1"/>
          </p:cNvSpPr>
          <p:nvPr>
            <p:ph type="subTitle" idx="2"/>
          </p:nvPr>
        </p:nvSpPr>
        <p:spPr>
          <a:xfrm>
            <a:off x="5817526" y="3586203"/>
            <a:ext cx="2869274" cy="1421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latin typeface="UOLText"/>
              </a:rPr>
              <a:t>Comando responsável por identificar o status das modificações locais, diz se há algo a ser “</a:t>
            </a:r>
            <a:r>
              <a:rPr lang="pt-BR" dirty="0" err="1">
                <a:latin typeface="UOLText"/>
              </a:rPr>
              <a:t>commitado</a:t>
            </a:r>
            <a:r>
              <a:rPr lang="pt-BR" dirty="0">
                <a:latin typeface="UOLText"/>
              </a:rPr>
              <a:t>”, </a:t>
            </a:r>
            <a:r>
              <a:rPr lang="pt-BR" dirty="0" err="1">
                <a:latin typeface="UOLText"/>
              </a:rPr>
              <a:t>commits</a:t>
            </a:r>
            <a:r>
              <a:rPr lang="pt-BR" dirty="0">
                <a:latin typeface="UOLText"/>
              </a:rPr>
              <a:t> a frente, falta fazer o </a:t>
            </a:r>
            <a:r>
              <a:rPr lang="pt-BR" dirty="0" err="1">
                <a:latin typeface="UOLText"/>
              </a:rPr>
              <a:t>push</a:t>
            </a:r>
            <a:r>
              <a:rPr lang="pt-BR" dirty="0">
                <a:latin typeface="UOLText"/>
              </a:rPr>
              <a:t> ou tudo atualizado.</a:t>
            </a:r>
            <a:endParaRPr dirty="0">
              <a:latin typeface="UOLText"/>
            </a:endParaRPr>
          </a:p>
        </p:txBody>
      </p:sp>
      <p:sp>
        <p:nvSpPr>
          <p:cNvPr id="300" name="Google Shape;300;p32"/>
          <p:cNvSpPr txBox="1">
            <a:spLocks noGrp="1"/>
          </p:cNvSpPr>
          <p:nvPr>
            <p:ph type="subTitle" idx="5"/>
          </p:nvPr>
        </p:nvSpPr>
        <p:spPr>
          <a:xfrm>
            <a:off x="5817524" y="289819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err="1">
                <a:latin typeface="Exo"/>
              </a:rPr>
              <a:t>git</a:t>
            </a:r>
            <a:r>
              <a:rPr lang="pt-BR" dirty="0">
                <a:latin typeface="Exo"/>
              </a:rPr>
              <a:t> clone http: ... &lt;link&gt;</a:t>
            </a:r>
            <a:endParaRPr dirty="0">
              <a:latin typeface="Exo"/>
            </a:endParaRPr>
          </a:p>
        </p:txBody>
      </p:sp>
      <p:sp>
        <p:nvSpPr>
          <p:cNvPr id="301" name="Google Shape;301;p32"/>
          <p:cNvSpPr txBox="1">
            <a:spLocks noGrp="1"/>
          </p:cNvSpPr>
          <p:nvPr>
            <p:ph type="subTitle" idx="6"/>
          </p:nvPr>
        </p:nvSpPr>
        <p:spPr>
          <a:xfrm>
            <a:off x="5817523" y="537755"/>
            <a:ext cx="2671425" cy="1003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/>
              <a:t>Comando responsável por copiar um repositório para sua máquina local</a:t>
            </a:r>
            <a:endParaRPr dirty="0">
              <a:latin typeface="UOLText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5166600" y="697675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5166600" y="2142084"/>
            <a:ext cx="427200" cy="4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5166600" y="3575861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166DC57-4A85-49F6-9053-8D4E2BE1F3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6" b="13564"/>
          <a:stretch/>
        </p:blipFill>
        <p:spPr>
          <a:xfrm>
            <a:off x="1630356" y="1760220"/>
            <a:ext cx="2941644" cy="267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5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086;p61">
            <a:extLst>
              <a:ext uri="{FF2B5EF4-FFF2-40B4-BE49-F238E27FC236}">
                <a16:creationId xmlns:a16="http://schemas.microsoft.com/office/drawing/2014/main" id="{E7F0218D-B164-49D5-8CD0-563D687627AE}"/>
              </a:ext>
            </a:extLst>
          </p:cNvPr>
          <p:cNvSpPr txBox="1">
            <a:spLocks/>
          </p:cNvSpPr>
          <p:nvPr/>
        </p:nvSpPr>
        <p:spPr>
          <a:xfrm>
            <a:off x="1281223" y="2051250"/>
            <a:ext cx="6581554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Áreas da TI</a:t>
            </a:r>
          </a:p>
        </p:txBody>
      </p:sp>
    </p:spTree>
    <p:extLst>
      <p:ext uri="{BB962C8B-B14F-4D97-AF65-F5344CB8AC3E}">
        <p14:creationId xmlns:p14="http://schemas.microsoft.com/office/powerpoint/2010/main" val="211124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>
            <a:spLocks noGrp="1"/>
          </p:cNvSpPr>
          <p:nvPr>
            <p:ph type="ctrTitle"/>
          </p:nvPr>
        </p:nvSpPr>
        <p:spPr>
          <a:xfrm>
            <a:off x="4572000" y="499489"/>
            <a:ext cx="3519377" cy="15746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2"/>
                </a:solidFill>
              </a:rPr>
              <a:t>Áreas TI</a:t>
            </a:r>
            <a:endParaRPr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2" name="Google Shape;282;p30"/>
          <p:cNvSpPr txBox="1">
            <a:spLocks noGrp="1"/>
          </p:cNvSpPr>
          <p:nvPr>
            <p:ph type="subTitle" idx="1"/>
          </p:nvPr>
        </p:nvSpPr>
        <p:spPr>
          <a:xfrm>
            <a:off x="4572000" y="2169816"/>
            <a:ext cx="3176400" cy="2083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rgbClr val="404040"/>
                </a:solidFill>
              </a:rPr>
              <a:t>O que os outros pensam?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27F9773-DC78-419E-B07C-18B082C4F346}"/>
              </a:ext>
            </a:extLst>
          </p:cNvPr>
          <p:cNvGrpSpPr/>
          <p:nvPr/>
        </p:nvGrpSpPr>
        <p:grpSpPr>
          <a:xfrm>
            <a:off x="1180218" y="1435668"/>
            <a:ext cx="3240000" cy="3271383"/>
            <a:chOff x="1180218" y="1435668"/>
            <a:chExt cx="3240000" cy="3271383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6D5DE7D-2336-4CC6-BBE8-A7F8E7E7D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0218" y="1435668"/>
              <a:ext cx="3240000" cy="1949400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8F78E80C-92C4-48FF-9FEA-B301FE7C9D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804"/>
            <a:stretch/>
          </p:blipFill>
          <p:spPr>
            <a:xfrm>
              <a:off x="1180218" y="2870791"/>
              <a:ext cx="3240000" cy="183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157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>
            <a:spLocks noGrp="1"/>
          </p:cNvSpPr>
          <p:nvPr>
            <p:ph type="ctrTitle"/>
          </p:nvPr>
        </p:nvSpPr>
        <p:spPr>
          <a:xfrm>
            <a:off x="4572000" y="499489"/>
            <a:ext cx="3519377" cy="15746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2"/>
                </a:solidFill>
              </a:rPr>
              <a:t>Áreas TI</a:t>
            </a:r>
            <a:endParaRPr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2" name="Google Shape;282;p30"/>
          <p:cNvSpPr txBox="1">
            <a:spLocks noGrp="1"/>
          </p:cNvSpPr>
          <p:nvPr>
            <p:ph type="subTitle" idx="1"/>
          </p:nvPr>
        </p:nvSpPr>
        <p:spPr>
          <a:xfrm>
            <a:off x="4572000" y="2169816"/>
            <a:ext cx="3176400" cy="2083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rgbClr val="404040"/>
                </a:solidFill>
              </a:rPr>
              <a:t>O que meus pais pensam?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A75011-3DCF-41DC-8019-DBB2AAA1AB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89" t="13216" b="16948"/>
          <a:stretch/>
        </p:blipFill>
        <p:spPr>
          <a:xfrm>
            <a:off x="1395600" y="1400347"/>
            <a:ext cx="2402294" cy="31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8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>
            <a:spLocks noGrp="1"/>
          </p:cNvSpPr>
          <p:nvPr>
            <p:ph type="ctrTitle"/>
          </p:nvPr>
        </p:nvSpPr>
        <p:spPr>
          <a:xfrm>
            <a:off x="4572000" y="499489"/>
            <a:ext cx="3519377" cy="15746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2"/>
                </a:solidFill>
              </a:rPr>
              <a:t>Áreas TI</a:t>
            </a:r>
            <a:endParaRPr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2" name="Google Shape;282;p30"/>
          <p:cNvSpPr txBox="1">
            <a:spLocks noGrp="1"/>
          </p:cNvSpPr>
          <p:nvPr>
            <p:ph type="subTitle" idx="1"/>
          </p:nvPr>
        </p:nvSpPr>
        <p:spPr>
          <a:xfrm>
            <a:off x="4572000" y="2169816"/>
            <a:ext cx="3176400" cy="2083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rgbClr val="404040"/>
                </a:solidFill>
              </a:rPr>
              <a:t>O que meus amigos pensam?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612B68-08D3-459A-AC19-47C06C80B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504" y="1435668"/>
            <a:ext cx="3240000" cy="29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75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>
            <a:spLocks noGrp="1"/>
          </p:cNvSpPr>
          <p:nvPr>
            <p:ph type="ctrTitle"/>
          </p:nvPr>
        </p:nvSpPr>
        <p:spPr>
          <a:xfrm>
            <a:off x="4572000" y="499489"/>
            <a:ext cx="3519377" cy="15746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2"/>
                </a:solidFill>
              </a:rPr>
              <a:t>Áreas TI</a:t>
            </a:r>
            <a:endParaRPr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2" name="Google Shape;282;p30"/>
          <p:cNvSpPr txBox="1">
            <a:spLocks noGrp="1"/>
          </p:cNvSpPr>
          <p:nvPr>
            <p:ph type="subTitle" idx="1"/>
          </p:nvPr>
        </p:nvSpPr>
        <p:spPr>
          <a:xfrm>
            <a:off x="4572000" y="2169816"/>
            <a:ext cx="3176400" cy="2083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rgbClr val="404040"/>
                </a:solidFill>
              </a:rPr>
              <a:t>O que fazemos?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3A5464-1748-4988-B46C-35F017168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85" y="1756476"/>
            <a:ext cx="29527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08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086;p61">
            <a:extLst>
              <a:ext uri="{FF2B5EF4-FFF2-40B4-BE49-F238E27FC236}">
                <a16:creationId xmlns:a16="http://schemas.microsoft.com/office/drawing/2014/main" id="{E7F0218D-B164-49D5-8CD0-563D687627AE}"/>
              </a:ext>
            </a:extLst>
          </p:cNvPr>
          <p:cNvSpPr txBox="1">
            <a:spLocks/>
          </p:cNvSpPr>
          <p:nvPr/>
        </p:nvSpPr>
        <p:spPr>
          <a:xfrm>
            <a:off x="1281223" y="2051250"/>
            <a:ext cx="6581554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Desenvolvedor</a:t>
            </a:r>
          </a:p>
        </p:txBody>
      </p:sp>
    </p:spTree>
    <p:extLst>
      <p:ext uri="{BB962C8B-B14F-4D97-AF65-F5344CB8AC3E}">
        <p14:creationId xmlns:p14="http://schemas.microsoft.com/office/powerpoint/2010/main" val="3234599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1461250" y="1449302"/>
            <a:ext cx="3301500" cy="330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OLText"/>
            </a:endParaRPr>
          </a:p>
        </p:txBody>
      </p:sp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765544" y="441350"/>
            <a:ext cx="44010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dk2"/>
                </a:solidFill>
              </a:rPr>
              <a:t>Desenvolvedor</a:t>
            </a:r>
            <a:r>
              <a:rPr lang="en" dirty="0">
                <a:solidFill>
                  <a:schemeClr val="dk2"/>
                </a:solidFill>
                <a:latin typeface="UOLText"/>
              </a:rPr>
              <a:t> Front-End</a:t>
            </a:r>
            <a:endParaRPr dirty="0">
              <a:solidFill>
                <a:schemeClr val="dk2"/>
              </a:solidFill>
              <a:latin typeface="UOLText"/>
            </a:endParaRPr>
          </a:p>
        </p:txBody>
      </p:sp>
      <p:sp>
        <p:nvSpPr>
          <p:cNvPr id="296" name="Google Shape;296;p32"/>
          <p:cNvSpPr txBox="1">
            <a:spLocks noGrp="1"/>
          </p:cNvSpPr>
          <p:nvPr>
            <p:ph type="subTitle" idx="3"/>
          </p:nvPr>
        </p:nvSpPr>
        <p:spPr>
          <a:xfrm>
            <a:off x="5817524" y="1878429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OLText"/>
              </a:rPr>
              <a:t>Para que serve?</a:t>
            </a:r>
            <a:endParaRPr dirty="0">
              <a:latin typeface="UOLText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subTitle" idx="4"/>
          </p:nvPr>
        </p:nvSpPr>
        <p:spPr>
          <a:xfrm>
            <a:off x="5817524" y="2147153"/>
            <a:ext cx="2671424" cy="81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latin typeface="UOLText"/>
              </a:rPr>
              <a:t>Codificar a aplicação para que o visual da mesma funcione como o esperado</a:t>
            </a:r>
            <a:endParaRPr dirty="0">
              <a:latin typeface="UOLText"/>
            </a:endParaRPr>
          </a:p>
        </p:txBody>
      </p:sp>
      <p:sp>
        <p:nvSpPr>
          <p:cNvPr id="298" name="Google Shape;298;p32"/>
          <p:cNvSpPr txBox="1">
            <a:spLocks noGrp="1"/>
          </p:cNvSpPr>
          <p:nvPr>
            <p:ph type="subTitle" idx="1"/>
          </p:nvPr>
        </p:nvSpPr>
        <p:spPr>
          <a:xfrm>
            <a:off x="5817526" y="3328231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OLText"/>
              </a:rPr>
              <a:t>Como funciona?</a:t>
            </a:r>
            <a:endParaRPr dirty="0">
              <a:latin typeface="UOLText"/>
            </a:endParaRPr>
          </a:p>
        </p:txBody>
      </p:sp>
      <p:sp>
        <p:nvSpPr>
          <p:cNvPr id="299" name="Google Shape;299;p32"/>
          <p:cNvSpPr txBox="1">
            <a:spLocks noGrp="1"/>
          </p:cNvSpPr>
          <p:nvPr>
            <p:ph type="subTitle" idx="2"/>
          </p:nvPr>
        </p:nvSpPr>
        <p:spPr>
          <a:xfrm>
            <a:off x="5817526" y="3586203"/>
            <a:ext cx="2671422" cy="1421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latin typeface="UOLText"/>
              </a:rPr>
              <a:t>Funciona a partir da codificação da parte visual da aplicação  por meio de: </a:t>
            </a:r>
            <a:r>
              <a:rPr lang="pt-BR" b="1" dirty="0">
                <a:latin typeface="UOLText"/>
              </a:rPr>
              <a:t>HTML</a:t>
            </a:r>
            <a:r>
              <a:rPr lang="pt-BR" dirty="0">
                <a:latin typeface="UOLText"/>
              </a:rPr>
              <a:t>, </a:t>
            </a:r>
            <a:r>
              <a:rPr lang="pt-BR" b="1" dirty="0">
                <a:latin typeface="UOLText"/>
              </a:rPr>
              <a:t>CSS</a:t>
            </a:r>
            <a:r>
              <a:rPr lang="pt-BR" dirty="0">
                <a:latin typeface="UOLText"/>
              </a:rPr>
              <a:t>, </a:t>
            </a:r>
            <a:r>
              <a:rPr lang="pt-BR" b="1" dirty="0" err="1">
                <a:latin typeface="UOLText"/>
              </a:rPr>
              <a:t>Javascrip</a:t>
            </a:r>
            <a:r>
              <a:rPr lang="pt-BR" dirty="0">
                <a:latin typeface="UOLText"/>
              </a:rPr>
              <a:t> e             </a:t>
            </a:r>
            <a:r>
              <a:rPr lang="pt-BR" b="1" i="1" dirty="0">
                <a:latin typeface="UOLText"/>
              </a:rPr>
              <a:t>frameworks</a:t>
            </a:r>
            <a:r>
              <a:rPr lang="pt-BR" dirty="0">
                <a:latin typeface="UOLText"/>
              </a:rPr>
              <a:t> como </a:t>
            </a:r>
            <a:r>
              <a:rPr lang="pt-BR" b="1" dirty="0" err="1">
                <a:latin typeface="UOLText"/>
              </a:rPr>
              <a:t>React</a:t>
            </a:r>
            <a:r>
              <a:rPr lang="pt-BR" dirty="0">
                <a:latin typeface="UOLText"/>
              </a:rPr>
              <a:t>, </a:t>
            </a:r>
            <a:r>
              <a:rPr lang="pt-BR" b="1" dirty="0">
                <a:latin typeface="UOLText"/>
              </a:rPr>
              <a:t>Angular,</a:t>
            </a:r>
            <a:br>
              <a:rPr lang="pt-BR" dirty="0">
                <a:latin typeface="UOLText"/>
              </a:rPr>
            </a:br>
            <a:r>
              <a:rPr lang="pt-BR" b="1" dirty="0" err="1">
                <a:latin typeface="UOLText"/>
              </a:rPr>
              <a:t>Fluter</a:t>
            </a:r>
            <a:r>
              <a:rPr lang="pt-BR" dirty="0">
                <a:latin typeface="UOLText"/>
              </a:rPr>
              <a:t> entre outros</a:t>
            </a:r>
            <a:endParaRPr dirty="0">
              <a:latin typeface="UOLText"/>
            </a:endParaRPr>
          </a:p>
        </p:txBody>
      </p:sp>
      <p:sp>
        <p:nvSpPr>
          <p:cNvPr id="300" name="Google Shape;300;p32"/>
          <p:cNvSpPr txBox="1">
            <a:spLocks noGrp="1"/>
          </p:cNvSpPr>
          <p:nvPr>
            <p:ph type="subTitle" idx="5"/>
          </p:nvPr>
        </p:nvSpPr>
        <p:spPr>
          <a:xfrm>
            <a:off x="5817524" y="289819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OLText"/>
              </a:rPr>
              <a:t>O Que é?</a:t>
            </a:r>
            <a:endParaRPr dirty="0">
              <a:latin typeface="UOLText"/>
            </a:endParaRPr>
          </a:p>
        </p:txBody>
      </p:sp>
      <p:sp>
        <p:nvSpPr>
          <p:cNvPr id="301" name="Google Shape;301;p32"/>
          <p:cNvSpPr txBox="1">
            <a:spLocks noGrp="1"/>
          </p:cNvSpPr>
          <p:nvPr>
            <p:ph type="subTitle" idx="6"/>
          </p:nvPr>
        </p:nvSpPr>
        <p:spPr>
          <a:xfrm>
            <a:off x="5817523" y="537755"/>
            <a:ext cx="2671425" cy="1003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latin typeface="UOLText"/>
              </a:rPr>
              <a:t>É a denominação para o desenvolvedor que se especializa na codificação da parte visual das aplicações</a:t>
            </a:r>
            <a:endParaRPr dirty="0">
              <a:latin typeface="UOLText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5166600" y="697675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5166600" y="2142084"/>
            <a:ext cx="427200" cy="4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5166600" y="3575861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3288528-3369-4F5B-8CA9-E308324D6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124875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9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Cronograma do dia 03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E7D3A2A-0EF8-4E01-A64A-ACCC71212685}"/>
              </a:ext>
            </a:extLst>
          </p:cNvPr>
          <p:cNvSpPr txBox="1"/>
          <p:nvPr/>
        </p:nvSpPr>
        <p:spPr>
          <a:xfrm>
            <a:off x="3878885" y="1881962"/>
            <a:ext cx="1063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420 mil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9843313-4C26-4A64-9138-8AAF104E033B}"/>
              </a:ext>
            </a:extLst>
          </p:cNvPr>
          <p:cNvSpPr/>
          <p:nvPr/>
        </p:nvSpPr>
        <p:spPr>
          <a:xfrm>
            <a:off x="2656140" y="957739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UOLText"/>
              </a:rPr>
              <a:t>Daily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UOLText"/>
              </a:rPr>
              <a:t>Correção dos Exercícios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UOLText"/>
                <a:hlinkClick r:id="rId3"/>
              </a:rPr>
              <a:t>GIT</a:t>
            </a:r>
            <a:endParaRPr lang="pt-BR" dirty="0">
              <a:solidFill>
                <a:schemeClr val="tx1"/>
              </a:solidFill>
              <a:latin typeface="UOLTex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UOLText"/>
              </a:rPr>
              <a:t>Áreas da 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UOLText"/>
              </a:rPr>
              <a:t>Desenvolvimento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UOLText"/>
              </a:rPr>
              <a:t>Banco de Dados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UOLText"/>
              </a:rPr>
              <a:t>Suporte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UOLText"/>
              </a:rPr>
              <a:t>Teste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UOLText"/>
              </a:rPr>
              <a:t>Arquitetura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UOLText"/>
              </a:rPr>
              <a:t>Designer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UOLText"/>
              </a:rPr>
              <a:t>Segurança da Informação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UOLText"/>
              </a:rPr>
              <a:t>Exercícios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/>
                </a:solidFill>
                <a:latin typeface="UOLText"/>
              </a:rPr>
              <a:t>Dev</a:t>
            </a:r>
            <a:r>
              <a:rPr lang="pt-BR" dirty="0">
                <a:solidFill>
                  <a:schemeClr val="tx1"/>
                </a:solidFill>
                <a:latin typeface="UOLText"/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4069372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1461250" y="1449302"/>
            <a:ext cx="3301500" cy="330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OLText"/>
            </a:endParaRPr>
          </a:p>
        </p:txBody>
      </p:sp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765544" y="441350"/>
            <a:ext cx="44010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dk2"/>
                </a:solidFill>
              </a:rPr>
              <a:t>Desenvolvedor</a:t>
            </a:r>
            <a:r>
              <a:rPr lang="en" dirty="0">
                <a:solidFill>
                  <a:schemeClr val="dk2"/>
                </a:solidFill>
                <a:latin typeface="UOLText"/>
              </a:rPr>
              <a:t> Back-end</a:t>
            </a:r>
            <a:endParaRPr dirty="0">
              <a:solidFill>
                <a:schemeClr val="dk2"/>
              </a:solidFill>
              <a:latin typeface="UOLText"/>
            </a:endParaRPr>
          </a:p>
        </p:txBody>
      </p:sp>
      <p:sp>
        <p:nvSpPr>
          <p:cNvPr id="296" name="Google Shape;296;p32"/>
          <p:cNvSpPr txBox="1">
            <a:spLocks noGrp="1"/>
          </p:cNvSpPr>
          <p:nvPr>
            <p:ph type="subTitle" idx="3"/>
          </p:nvPr>
        </p:nvSpPr>
        <p:spPr>
          <a:xfrm>
            <a:off x="5817524" y="1878429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OLText"/>
              </a:rPr>
              <a:t>Para que serve?</a:t>
            </a:r>
            <a:endParaRPr dirty="0">
              <a:latin typeface="UOLText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subTitle" idx="4"/>
          </p:nvPr>
        </p:nvSpPr>
        <p:spPr>
          <a:xfrm>
            <a:off x="5817524" y="2147153"/>
            <a:ext cx="2671424" cy="81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/>
              <a:t>Codificar as funcionalidades da aplicação, assim com ser o elo de comunicação entre o front e o banco de dados, validando as informações</a:t>
            </a:r>
            <a:endParaRPr dirty="0">
              <a:latin typeface="UOLText"/>
            </a:endParaRPr>
          </a:p>
        </p:txBody>
      </p:sp>
      <p:sp>
        <p:nvSpPr>
          <p:cNvPr id="298" name="Google Shape;298;p32"/>
          <p:cNvSpPr txBox="1">
            <a:spLocks noGrp="1"/>
          </p:cNvSpPr>
          <p:nvPr>
            <p:ph type="subTitle" idx="1"/>
          </p:nvPr>
        </p:nvSpPr>
        <p:spPr>
          <a:xfrm>
            <a:off x="5817526" y="3328231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OLText"/>
              </a:rPr>
              <a:t>Como funciona?</a:t>
            </a:r>
            <a:endParaRPr dirty="0">
              <a:latin typeface="UOLText"/>
            </a:endParaRPr>
          </a:p>
        </p:txBody>
      </p:sp>
      <p:sp>
        <p:nvSpPr>
          <p:cNvPr id="299" name="Google Shape;299;p32"/>
          <p:cNvSpPr txBox="1">
            <a:spLocks noGrp="1"/>
          </p:cNvSpPr>
          <p:nvPr>
            <p:ph type="subTitle" idx="2"/>
          </p:nvPr>
        </p:nvSpPr>
        <p:spPr>
          <a:xfrm>
            <a:off x="5817526" y="3586203"/>
            <a:ext cx="2671422" cy="1421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latin typeface="UOLText"/>
              </a:rPr>
              <a:t>Funciona por meio de codificação com: </a:t>
            </a:r>
            <a:r>
              <a:rPr lang="pt-BR" b="1" dirty="0">
                <a:latin typeface="UOLText"/>
              </a:rPr>
              <a:t>Java</a:t>
            </a:r>
            <a:r>
              <a:rPr lang="pt-BR" dirty="0">
                <a:latin typeface="UOLText"/>
              </a:rPr>
              <a:t>, </a:t>
            </a:r>
            <a:r>
              <a:rPr lang="pt-BR" b="1" dirty="0">
                <a:latin typeface="UOLText"/>
              </a:rPr>
              <a:t>Spring</a:t>
            </a:r>
            <a:r>
              <a:rPr lang="pt-BR" dirty="0">
                <a:latin typeface="UOLText"/>
              </a:rPr>
              <a:t>, </a:t>
            </a:r>
            <a:r>
              <a:rPr lang="pt-BR" b="1" dirty="0">
                <a:latin typeface="UOLText"/>
              </a:rPr>
              <a:t>PHP </a:t>
            </a:r>
            <a:r>
              <a:rPr lang="pt-BR" dirty="0">
                <a:latin typeface="UOLText"/>
              </a:rPr>
              <a:t>e muitos outros</a:t>
            </a:r>
            <a:endParaRPr dirty="0">
              <a:latin typeface="UOLText"/>
            </a:endParaRPr>
          </a:p>
        </p:txBody>
      </p:sp>
      <p:sp>
        <p:nvSpPr>
          <p:cNvPr id="300" name="Google Shape;300;p32"/>
          <p:cNvSpPr txBox="1">
            <a:spLocks noGrp="1"/>
          </p:cNvSpPr>
          <p:nvPr>
            <p:ph type="subTitle" idx="5"/>
          </p:nvPr>
        </p:nvSpPr>
        <p:spPr>
          <a:xfrm>
            <a:off x="5817524" y="289819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OLText"/>
              </a:rPr>
              <a:t>O Que é?</a:t>
            </a:r>
            <a:endParaRPr dirty="0">
              <a:latin typeface="UOLText"/>
            </a:endParaRPr>
          </a:p>
        </p:txBody>
      </p:sp>
      <p:sp>
        <p:nvSpPr>
          <p:cNvPr id="301" name="Google Shape;301;p32"/>
          <p:cNvSpPr txBox="1">
            <a:spLocks noGrp="1"/>
          </p:cNvSpPr>
          <p:nvPr>
            <p:ph type="subTitle" idx="6"/>
          </p:nvPr>
        </p:nvSpPr>
        <p:spPr>
          <a:xfrm>
            <a:off x="5817523" y="537755"/>
            <a:ext cx="2671425" cy="1003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latin typeface="UOLText"/>
              </a:rPr>
              <a:t>Back-</a:t>
            </a:r>
            <a:r>
              <a:rPr lang="pt-BR" dirty="0" err="1">
                <a:latin typeface="UOLText"/>
              </a:rPr>
              <a:t>end</a:t>
            </a:r>
            <a:r>
              <a:rPr lang="pt-BR" dirty="0">
                <a:latin typeface="UOLText"/>
              </a:rPr>
              <a:t> é a denominação dada ao </a:t>
            </a:r>
            <a:r>
              <a:rPr lang="pt-BR" dirty="0" err="1">
                <a:latin typeface="UOLText"/>
              </a:rPr>
              <a:t>dev</a:t>
            </a:r>
            <a:r>
              <a:rPr lang="pt-BR" dirty="0">
                <a:latin typeface="UOLText"/>
              </a:rPr>
              <a:t> que se especializa na codificação da parte "dos bastidores", o que acontece por trás da aplicação</a:t>
            </a:r>
            <a:endParaRPr dirty="0">
              <a:latin typeface="UOLText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5166600" y="697675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5166600" y="2142084"/>
            <a:ext cx="427200" cy="4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5166600" y="3575861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E83CA43-6760-44FB-B45A-2FF0AD5CB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124875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7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1461250" y="1449302"/>
            <a:ext cx="3301500" cy="330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OLText"/>
            </a:endParaRPr>
          </a:p>
        </p:txBody>
      </p:sp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765544" y="441350"/>
            <a:ext cx="44010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dk2"/>
                </a:solidFill>
              </a:rPr>
              <a:t>Desenvolvedor</a:t>
            </a:r>
            <a:r>
              <a:rPr lang="en" dirty="0">
                <a:solidFill>
                  <a:schemeClr val="dk2"/>
                </a:solidFill>
                <a:latin typeface="UOLText"/>
              </a:rPr>
              <a:t> Back-end</a:t>
            </a:r>
            <a:endParaRPr dirty="0">
              <a:solidFill>
                <a:schemeClr val="dk2"/>
              </a:solidFill>
              <a:latin typeface="UOLText"/>
            </a:endParaRPr>
          </a:p>
        </p:txBody>
      </p:sp>
      <p:sp>
        <p:nvSpPr>
          <p:cNvPr id="296" name="Google Shape;296;p32"/>
          <p:cNvSpPr txBox="1">
            <a:spLocks noGrp="1"/>
          </p:cNvSpPr>
          <p:nvPr>
            <p:ph type="subTitle" idx="3"/>
          </p:nvPr>
        </p:nvSpPr>
        <p:spPr>
          <a:xfrm>
            <a:off x="5817524" y="1878429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OLText"/>
              </a:rPr>
              <a:t>Para que serve?</a:t>
            </a:r>
            <a:endParaRPr dirty="0">
              <a:latin typeface="UOLText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subTitle" idx="4"/>
          </p:nvPr>
        </p:nvSpPr>
        <p:spPr>
          <a:xfrm>
            <a:off x="5817524" y="2147153"/>
            <a:ext cx="2671424" cy="81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/>
              <a:t>Codificar as ambas as frentes da aplicação sejam elas visuais ou de funcionalidades</a:t>
            </a:r>
            <a:endParaRPr dirty="0">
              <a:latin typeface="UOLText"/>
            </a:endParaRPr>
          </a:p>
        </p:txBody>
      </p:sp>
      <p:sp>
        <p:nvSpPr>
          <p:cNvPr id="298" name="Google Shape;298;p32"/>
          <p:cNvSpPr txBox="1">
            <a:spLocks noGrp="1"/>
          </p:cNvSpPr>
          <p:nvPr>
            <p:ph type="subTitle" idx="1"/>
          </p:nvPr>
        </p:nvSpPr>
        <p:spPr>
          <a:xfrm>
            <a:off x="5817526" y="3328231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OLText"/>
              </a:rPr>
              <a:t>Como funciona?</a:t>
            </a:r>
            <a:endParaRPr dirty="0">
              <a:latin typeface="UOLText"/>
            </a:endParaRPr>
          </a:p>
        </p:txBody>
      </p:sp>
      <p:sp>
        <p:nvSpPr>
          <p:cNvPr id="299" name="Google Shape;299;p32"/>
          <p:cNvSpPr txBox="1">
            <a:spLocks noGrp="1"/>
          </p:cNvSpPr>
          <p:nvPr>
            <p:ph type="subTitle" idx="2"/>
          </p:nvPr>
        </p:nvSpPr>
        <p:spPr>
          <a:xfrm>
            <a:off x="5817526" y="3586203"/>
            <a:ext cx="2671422" cy="1421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latin typeface="UOLText"/>
              </a:rPr>
              <a:t>Funciona por meio de codificação da parte visual e funcional por meio  de codificação de ambas as frentes: </a:t>
            </a:r>
            <a:r>
              <a:rPr lang="pt-BR" b="1" dirty="0">
                <a:latin typeface="UOLText"/>
              </a:rPr>
              <a:t>HTML, CSS</a:t>
            </a:r>
            <a:endParaRPr b="1" dirty="0">
              <a:latin typeface="UOLText"/>
            </a:endParaRPr>
          </a:p>
        </p:txBody>
      </p:sp>
      <p:sp>
        <p:nvSpPr>
          <p:cNvPr id="300" name="Google Shape;300;p32"/>
          <p:cNvSpPr txBox="1">
            <a:spLocks noGrp="1"/>
          </p:cNvSpPr>
          <p:nvPr>
            <p:ph type="subTitle" idx="5"/>
          </p:nvPr>
        </p:nvSpPr>
        <p:spPr>
          <a:xfrm>
            <a:off x="5817524" y="289819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OLText"/>
              </a:rPr>
              <a:t>O Que é?</a:t>
            </a:r>
            <a:endParaRPr dirty="0">
              <a:latin typeface="UOLText"/>
            </a:endParaRPr>
          </a:p>
        </p:txBody>
      </p:sp>
      <p:sp>
        <p:nvSpPr>
          <p:cNvPr id="301" name="Google Shape;301;p32"/>
          <p:cNvSpPr txBox="1">
            <a:spLocks noGrp="1"/>
          </p:cNvSpPr>
          <p:nvPr>
            <p:ph type="subTitle" idx="6"/>
          </p:nvPr>
        </p:nvSpPr>
        <p:spPr>
          <a:xfrm>
            <a:off x="5817523" y="537755"/>
            <a:ext cx="2671425" cy="1003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latin typeface="UOLText"/>
              </a:rPr>
              <a:t>Back-</a:t>
            </a:r>
            <a:r>
              <a:rPr lang="pt-BR" dirty="0" err="1">
                <a:latin typeface="UOLText"/>
              </a:rPr>
              <a:t>end</a:t>
            </a:r>
            <a:r>
              <a:rPr lang="pt-BR" dirty="0">
                <a:latin typeface="UOLText"/>
              </a:rPr>
              <a:t> é a denominação dada ao </a:t>
            </a:r>
            <a:r>
              <a:rPr lang="pt-BR" dirty="0" err="1">
                <a:latin typeface="UOLText"/>
              </a:rPr>
              <a:t>dev</a:t>
            </a:r>
            <a:r>
              <a:rPr lang="pt-BR" dirty="0">
                <a:latin typeface="UOLText"/>
              </a:rPr>
              <a:t> que se especializa na codificação tanto do front-</a:t>
            </a:r>
            <a:r>
              <a:rPr lang="pt-BR" dirty="0" err="1">
                <a:latin typeface="UOLText"/>
              </a:rPr>
              <a:t>end</a:t>
            </a:r>
            <a:r>
              <a:rPr lang="pt-BR" dirty="0">
                <a:latin typeface="UOLText"/>
              </a:rPr>
              <a:t> quanto </a:t>
            </a:r>
            <a:r>
              <a:rPr lang="pt-BR" dirty="0" err="1">
                <a:latin typeface="UOLText"/>
              </a:rPr>
              <a:t>back-end</a:t>
            </a:r>
            <a:endParaRPr dirty="0">
              <a:latin typeface="UOLText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5166600" y="697675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5166600" y="2142084"/>
            <a:ext cx="427200" cy="4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5166600" y="3575861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AB698CB-EAD0-4AED-ABDF-EABBEADF9E4B}"/>
              </a:ext>
            </a:extLst>
          </p:cNvPr>
          <p:cNvGrpSpPr/>
          <p:nvPr/>
        </p:nvGrpSpPr>
        <p:grpSpPr>
          <a:xfrm>
            <a:off x="1333500" y="1039422"/>
            <a:ext cx="3238500" cy="3662728"/>
            <a:chOff x="-3396500" y="857564"/>
            <a:chExt cx="3238500" cy="3662728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C89EBDA9-A6AC-4367-B5FF-D615C91281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852"/>
            <a:stretch/>
          </p:blipFill>
          <p:spPr>
            <a:xfrm>
              <a:off x="-3396500" y="857564"/>
              <a:ext cx="3238500" cy="2822286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EE83CA43-6760-44FB-B45A-2FF0AD5CBB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316" b="19319"/>
            <a:stretch/>
          </p:blipFill>
          <p:spPr>
            <a:xfrm>
              <a:off x="-3396500" y="2371059"/>
              <a:ext cx="3238500" cy="2149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0827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086;p61">
            <a:extLst>
              <a:ext uri="{FF2B5EF4-FFF2-40B4-BE49-F238E27FC236}">
                <a16:creationId xmlns:a16="http://schemas.microsoft.com/office/drawing/2014/main" id="{E7F0218D-B164-49D5-8CD0-563D687627AE}"/>
              </a:ext>
            </a:extLst>
          </p:cNvPr>
          <p:cNvSpPr txBox="1">
            <a:spLocks/>
          </p:cNvSpPr>
          <p:nvPr/>
        </p:nvSpPr>
        <p:spPr>
          <a:xfrm>
            <a:off x="1281223" y="2051250"/>
            <a:ext cx="6581554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390379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2"/>
          <p:cNvSpPr/>
          <p:nvPr/>
        </p:nvSpPr>
        <p:spPr>
          <a:xfrm>
            <a:off x="5217593" y="1426963"/>
            <a:ext cx="2981100" cy="29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47;p40">
            <a:extLst>
              <a:ext uri="{FF2B5EF4-FFF2-40B4-BE49-F238E27FC236}">
                <a16:creationId xmlns:a16="http://schemas.microsoft.com/office/drawing/2014/main" id="{58667540-562E-4B2F-9A36-B21FAA879A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Banco de Dados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97A236C4-9AAE-481F-A125-F88D343B8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643" y="1545763"/>
            <a:ext cx="2667000" cy="2743200"/>
          </a:xfrm>
          <a:prstGeom prst="rect">
            <a:avLst/>
          </a:prstGeom>
        </p:spPr>
      </p:pic>
      <p:sp>
        <p:nvSpPr>
          <p:cNvPr id="7" name="Google Shape;300;p32">
            <a:extLst>
              <a:ext uri="{FF2B5EF4-FFF2-40B4-BE49-F238E27FC236}">
                <a16:creationId xmlns:a16="http://schemas.microsoft.com/office/drawing/2014/main" id="{B7F387A7-062C-45CC-811D-F5C1C1D2FA39}"/>
              </a:ext>
            </a:extLst>
          </p:cNvPr>
          <p:cNvSpPr txBox="1">
            <a:spLocks/>
          </p:cNvSpPr>
          <p:nvPr/>
        </p:nvSpPr>
        <p:spPr>
          <a:xfrm>
            <a:off x="1686607" y="2586900"/>
            <a:ext cx="24477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l"/>
            <a:r>
              <a:rPr lang="pt-BR" dirty="0">
                <a:latin typeface="UOLText"/>
              </a:rPr>
              <a:t>Relacional</a:t>
            </a:r>
          </a:p>
        </p:txBody>
      </p:sp>
      <p:sp>
        <p:nvSpPr>
          <p:cNvPr id="9" name="Google Shape;305;p32">
            <a:extLst>
              <a:ext uri="{FF2B5EF4-FFF2-40B4-BE49-F238E27FC236}">
                <a16:creationId xmlns:a16="http://schemas.microsoft.com/office/drawing/2014/main" id="{C73A827A-FA6F-4CC9-95AF-90AFEED271C9}"/>
              </a:ext>
            </a:extLst>
          </p:cNvPr>
          <p:cNvSpPr/>
          <p:nvPr/>
        </p:nvSpPr>
        <p:spPr>
          <a:xfrm>
            <a:off x="1102357" y="2571750"/>
            <a:ext cx="427200" cy="427200"/>
          </a:xfrm>
          <a:prstGeom prst="rect">
            <a:avLst/>
          </a:prstGeom>
          <a:solidFill>
            <a:srgbClr val="FFE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10" name="Google Shape;300;p32">
            <a:extLst>
              <a:ext uri="{FF2B5EF4-FFF2-40B4-BE49-F238E27FC236}">
                <a16:creationId xmlns:a16="http://schemas.microsoft.com/office/drawing/2014/main" id="{14B85F72-A3DA-4C9D-BCE1-9A096D432741}"/>
              </a:ext>
            </a:extLst>
          </p:cNvPr>
          <p:cNvSpPr txBox="1">
            <a:spLocks/>
          </p:cNvSpPr>
          <p:nvPr/>
        </p:nvSpPr>
        <p:spPr>
          <a:xfrm>
            <a:off x="1686607" y="3333940"/>
            <a:ext cx="24477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l"/>
            <a:r>
              <a:rPr lang="pt-BR" dirty="0">
                <a:latin typeface="UOLText"/>
              </a:rPr>
              <a:t>Não Relacional</a:t>
            </a:r>
          </a:p>
        </p:txBody>
      </p:sp>
      <p:sp>
        <p:nvSpPr>
          <p:cNvPr id="11" name="Google Shape;305;p32">
            <a:extLst>
              <a:ext uri="{FF2B5EF4-FFF2-40B4-BE49-F238E27FC236}">
                <a16:creationId xmlns:a16="http://schemas.microsoft.com/office/drawing/2014/main" id="{7F4D1A4C-E421-4FBB-9556-FE3C65F4EF64}"/>
              </a:ext>
            </a:extLst>
          </p:cNvPr>
          <p:cNvSpPr/>
          <p:nvPr/>
        </p:nvSpPr>
        <p:spPr>
          <a:xfrm>
            <a:off x="1102357" y="3318790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1461250" y="1449302"/>
            <a:ext cx="3301500" cy="330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OLText"/>
            </a:endParaRPr>
          </a:p>
        </p:txBody>
      </p:sp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765544" y="441350"/>
            <a:ext cx="44010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dk2"/>
                </a:solidFill>
              </a:rPr>
              <a:t>Relacional</a:t>
            </a:r>
            <a:endParaRPr dirty="0">
              <a:solidFill>
                <a:schemeClr val="dk2"/>
              </a:solidFill>
              <a:latin typeface="UOLText"/>
            </a:endParaRPr>
          </a:p>
        </p:txBody>
      </p:sp>
      <p:sp>
        <p:nvSpPr>
          <p:cNvPr id="296" name="Google Shape;296;p32"/>
          <p:cNvSpPr txBox="1">
            <a:spLocks noGrp="1"/>
          </p:cNvSpPr>
          <p:nvPr>
            <p:ph type="subTitle" idx="3"/>
          </p:nvPr>
        </p:nvSpPr>
        <p:spPr>
          <a:xfrm>
            <a:off x="5817524" y="1878429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OLText"/>
              </a:rPr>
              <a:t>Para que serve?</a:t>
            </a:r>
            <a:endParaRPr dirty="0">
              <a:latin typeface="UOLText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subTitle" idx="4"/>
          </p:nvPr>
        </p:nvSpPr>
        <p:spPr>
          <a:xfrm>
            <a:off x="5817524" y="2147153"/>
            <a:ext cx="2671424" cy="81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/>
              <a:t>Tem como funcionalidade armazenar as informações para que a mesma possa ser obtida a partir de uma query (SQL)</a:t>
            </a:r>
            <a:endParaRPr dirty="0">
              <a:latin typeface="UOLText"/>
            </a:endParaRPr>
          </a:p>
        </p:txBody>
      </p:sp>
      <p:sp>
        <p:nvSpPr>
          <p:cNvPr id="298" name="Google Shape;298;p32"/>
          <p:cNvSpPr txBox="1">
            <a:spLocks noGrp="1"/>
          </p:cNvSpPr>
          <p:nvPr>
            <p:ph type="subTitle" idx="1"/>
          </p:nvPr>
        </p:nvSpPr>
        <p:spPr>
          <a:xfrm>
            <a:off x="5817526" y="3328231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OLText"/>
              </a:rPr>
              <a:t>Quais são os principais?</a:t>
            </a:r>
            <a:endParaRPr dirty="0">
              <a:latin typeface="UOLText"/>
            </a:endParaRPr>
          </a:p>
        </p:txBody>
      </p:sp>
      <p:sp>
        <p:nvSpPr>
          <p:cNvPr id="299" name="Google Shape;299;p32"/>
          <p:cNvSpPr txBox="1">
            <a:spLocks noGrp="1"/>
          </p:cNvSpPr>
          <p:nvPr>
            <p:ph type="subTitle" idx="2"/>
          </p:nvPr>
        </p:nvSpPr>
        <p:spPr>
          <a:xfrm>
            <a:off x="5817526" y="3586203"/>
            <a:ext cx="2671422" cy="1421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Oracle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err="1"/>
              <a:t>SQLServer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 </a:t>
            </a:r>
            <a:r>
              <a:rPr lang="pt-BR" b="1" dirty="0"/>
              <a:t>MySQL</a:t>
            </a:r>
            <a:endParaRPr b="1" dirty="0">
              <a:latin typeface="UOLText"/>
            </a:endParaRPr>
          </a:p>
        </p:txBody>
      </p:sp>
      <p:sp>
        <p:nvSpPr>
          <p:cNvPr id="300" name="Google Shape;300;p32"/>
          <p:cNvSpPr txBox="1">
            <a:spLocks noGrp="1"/>
          </p:cNvSpPr>
          <p:nvPr>
            <p:ph type="subTitle" idx="5"/>
          </p:nvPr>
        </p:nvSpPr>
        <p:spPr>
          <a:xfrm>
            <a:off x="5817524" y="289819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OLText"/>
              </a:rPr>
              <a:t>O Que é?</a:t>
            </a:r>
            <a:endParaRPr dirty="0">
              <a:latin typeface="UOLText"/>
            </a:endParaRPr>
          </a:p>
        </p:txBody>
      </p:sp>
      <p:sp>
        <p:nvSpPr>
          <p:cNvPr id="301" name="Google Shape;301;p32"/>
          <p:cNvSpPr txBox="1">
            <a:spLocks noGrp="1"/>
          </p:cNvSpPr>
          <p:nvPr>
            <p:ph type="subTitle" idx="6"/>
          </p:nvPr>
        </p:nvSpPr>
        <p:spPr>
          <a:xfrm>
            <a:off x="5817523" y="537755"/>
            <a:ext cx="2671425" cy="1003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latin typeface="UOLText"/>
              </a:rPr>
              <a:t>Pode ser definido como como um conjunto de informações estruturadas e armazenadas em um sistema</a:t>
            </a:r>
            <a:endParaRPr dirty="0">
              <a:latin typeface="UOLText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5166600" y="697675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5166600" y="2142084"/>
            <a:ext cx="427200" cy="4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5166600" y="3575861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5B34CE04-E930-47B1-8135-0765692FA8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47" t="15643" r="20404"/>
          <a:stretch/>
        </p:blipFill>
        <p:spPr>
          <a:xfrm>
            <a:off x="1461250" y="1420529"/>
            <a:ext cx="3301500" cy="3358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98684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1461250" y="1449302"/>
            <a:ext cx="3301500" cy="3301500"/>
          </a:xfrm>
          <a:prstGeom prst="rect">
            <a:avLst/>
          </a:prstGeom>
          <a:solidFill>
            <a:srgbClr val="BFD3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OLText"/>
            </a:endParaRPr>
          </a:p>
        </p:txBody>
      </p:sp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765544" y="441350"/>
            <a:ext cx="44010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dk2"/>
                </a:solidFill>
              </a:rPr>
              <a:t>NÃO Relacional</a:t>
            </a:r>
            <a:endParaRPr dirty="0">
              <a:solidFill>
                <a:schemeClr val="dk2"/>
              </a:solidFill>
              <a:latin typeface="UOLText"/>
            </a:endParaRPr>
          </a:p>
        </p:txBody>
      </p:sp>
      <p:sp>
        <p:nvSpPr>
          <p:cNvPr id="296" name="Google Shape;296;p32"/>
          <p:cNvSpPr txBox="1">
            <a:spLocks noGrp="1"/>
          </p:cNvSpPr>
          <p:nvPr>
            <p:ph type="subTitle" idx="3"/>
          </p:nvPr>
        </p:nvSpPr>
        <p:spPr>
          <a:xfrm>
            <a:off x="5817524" y="1878429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OLText"/>
              </a:rPr>
              <a:t>Para que serve?</a:t>
            </a:r>
            <a:endParaRPr dirty="0">
              <a:latin typeface="UOLText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subTitle" idx="4"/>
          </p:nvPr>
        </p:nvSpPr>
        <p:spPr>
          <a:xfrm>
            <a:off x="5817524" y="2147153"/>
            <a:ext cx="2671424" cy="81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/>
              <a:t>Tem como funcionalidade armazenar as informações para que a mesma possa ser obtida a partir de uma query (</a:t>
            </a:r>
            <a:r>
              <a:rPr lang="pt-BR" dirty="0" err="1"/>
              <a:t>NoSQL</a:t>
            </a:r>
            <a:r>
              <a:rPr lang="pt-BR" dirty="0"/>
              <a:t>).</a:t>
            </a:r>
            <a:endParaRPr dirty="0">
              <a:latin typeface="UOLText"/>
            </a:endParaRPr>
          </a:p>
        </p:txBody>
      </p:sp>
      <p:sp>
        <p:nvSpPr>
          <p:cNvPr id="298" name="Google Shape;298;p32"/>
          <p:cNvSpPr txBox="1">
            <a:spLocks noGrp="1"/>
          </p:cNvSpPr>
          <p:nvPr>
            <p:ph type="subTitle" idx="1"/>
          </p:nvPr>
        </p:nvSpPr>
        <p:spPr>
          <a:xfrm>
            <a:off x="5817526" y="3328231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OLText"/>
              </a:rPr>
              <a:t>Quais são os principais?</a:t>
            </a:r>
            <a:endParaRPr dirty="0">
              <a:latin typeface="UOLText"/>
            </a:endParaRPr>
          </a:p>
        </p:txBody>
      </p:sp>
      <p:sp>
        <p:nvSpPr>
          <p:cNvPr id="299" name="Google Shape;299;p32"/>
          <p:cNvSpPr txBox="1">
            <a:spLocks noGrp="1"/>
          </p:cNvSpPr>
          <p:nvPr>
            <p:ph type="subTitle" idx="2"/>
          </p:nvPr>
        </p:nvSpPr>
        <p:spPr>
          <a:xfrm>
            <a:off x="5817526" y="3586203"/>
            <a:ext cx="2671422" cy="1421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Redis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err="1"/>
              <a:t>MongoDb</a:t>
            </a:r>
            <a:r>
              <a:rPr lang="pt-BR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Cassandra</a:t>
            </a:r>
            <a:endParaRPr b="1" dirty="0">
              <a:latin typeface="UOLText"/>
            </a:endParaRPr>
          </a:p>
        </p:txBody>
      </p:sp>
      <p:sp>
        <p:nvSpPr>
          <p:cNvPr id="300" name="Google Shape;300;p32"/>
          <p:cNvSpPr txBox="1">
            <a:spLocks noGrp="1"/>
          </p:cNvSpPr>
          <p:nvPr>
            <p:ph type="subTitle" idx="5"/>
          </p:nvPr>
        </p:nvSpPr>
        <p:spPr>
          <a:xfrm>
            <a:off x="5817524" y="289819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OLText"/>
              </a:rPr>
              <a:t>O Que é?</a:t>
            </a:r>
            <a:endParaRPr dirty="0">
              <a:latin typeface="UOLText"/>
            </a:endParaRPr>
          </a:p>
        </p:txBody>
      </p:sp>
      <p:sp>
        <p:nvSpPr>
          <p:cNvPr id="301" name="Google Shape;301;p32"/>
          <p:cNvSpPr txBox="1">
            <a:spLocks noGrp="1"/>
          </p:cNvSpPr>
          <p:nvPr>
            <p:ph type="subTitle" idx="6"/>
          </p:nvPr>
        </p:nvSpPr>
        <p:spPr>
          <a:xfrm>
            <a:off x="5817523" y="537755"/>
            <a:ext cx="2671425" cy="1003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latin typeface="UOLText"/>
              </a:rPr>
              <a:t>Pode ser definido como um conjunto de informações de armazenamento otimizado que pode ser representado por chave e valor</a:t>
            </a:r>
            <a:endParaRPr dirty="0">
              <a:latin typeface="UOLText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5166600" y="697675"/>
            <a:ext cx="427200" cy="427200"/>
          </a:xfrm>
          <a:prstGeom prst="rect">
            <a:avLst/>
          </a:prstGeom>
          <a:solidFill>
            <a:srgbClr val="FFE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5166600" y="2142084"/>
            <a:ext cx="427200" cy="427200"/>
          </a:xfrm>
          <a:prstGeom prst="rect">
            <a:avLst/>
          </a:prstGeom>
          <a:solidFill>
            <a:srgbClr val="BFD3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5166600" y="3575861"/>
            <a:ext cx="427200" cy="427200"/>
          </a:xfrm>
          <a:prstGeom prst="rect">
            <a:avLst/>
          </a:prstGeom>
          <a:solidFill>
            <a:srgbClr val="FFE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pic>
        <p:nvPicPr>
          <p:cNvPr id="3" name="Imagem 2" descr="Texto, Carta&#10;&#10;Descrição gerada automaticamente">
            <a:extLst>
              <a:ext uri="{FF2B5EF4-FFF2-40B4-BE49-F238E27FC236}">
                <a16:creationId xmlns:a16="http://schemas.microsoft.com/office/drawing/2014/main" id="{AEDA9685-D3A1-4215-A754-ABD793F79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000" y="1525145"/>
            <a:ext cx="2920000" cy="314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85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086;p61">
            <a:extLst>
              <a:ext uri="{FF2B5EF4-FFF2-40B4-BE49-F238E27FC236}">
                <a16:creationId xmlns:a16="http://schemas.microsoft.com/office/drawing/2014/main" id="{E7F0218D-B164-49D5-8CD0-563D687627AE}"/>
              </a:ext>
            </a:extLst>
          </p:cNvPr>
          <p:cNvSpPr txBox="1">
            <a:spLocks/>
          </p:cNvSpPr>
          <p:nvPr/>
        </p:nvSpPr>
        <p:spPr>
          <a:xfrm>
            <a:off x="1281223" y="2051250"/>
            <a:ext cx="6581554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Suporte</a:t>
            </a:r>
          </a:p>
        </p:txBody>
      </p:sp>
    </p:spTree>
    <p:extLst>
      <p:ext uri="{BB962C8B-B14F-4D97-AF65-F5344CB8AC3E}">
        <p14:creationId xmlns:p14="http://schemas.microsoft.com/office/powerpoint/2010/main" val="1565843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2"/>
          <p:cNvSpPr/>
          <p:nvPr/>
        </p:nvSpPr>
        <p:spPr>
          <a:xfrm>
            <a:off x="5217593" y="1426963"/>
            <a:ext cx="2981100" cy="29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47;p40">
            <a:extLst>
              <a:ext uri="{FF2B5EF4-FFF2-40B4-BE49-F238E27FC236}">
                <a16:creationId xmlns:a16="http://schemas.microsoft.com/office/drawing/2014/main" id="{58667540-562E-4B2F-9A36-B21FAA879A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Suporte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Google Shape;300;p32">
            <a:extLst>
              <a:ext uri="{FF2B5EF4-FFF2-40B4-BE49-F238E27FC236}">
                <a16:creationId xmlns:a16="http://schemas.microsoft.com/office/drawing/2014/main" id="{B7F387A7-062C-45CC-811D-F5C1C1D2FA39}"/>
              </a:ext>
            </a:extLst>
          </p:cNvPr>
          <p:cNvSpPr txBox="1">
            <a:spLocks/>
          </p:cNvSpPr>
          <p:nvPr/>
        </p:nvSpPr>
        <p:spPr>
          <a:xfrm>
            <a:off x="1338264" y="1560913"/>
            <a:ext cx="24477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l"/>
            <a:r>
              <a:rPr lang="pt-BR" dirty="0">
                <a:latin typeface="UOLText"/>
              </a:rPr>
              <a:t>O que é</a:t>
            </a:r>
          </a:p>
        </p:txBody>
      </p:sp>
      <p:sp>
        <p:nvSpPr>
          <p:cNvPr id="9" name="Google Shape;305;p32">
            <a:extLst>
              <a:ext uri="{FF2B5EF4-FFF2-40B4-BE49-F238E27FC236}">
                <a16:creationId xmlns:a16="http://schemas.microsoft.com/office/drawing/2014/main" id="{C73A827A-FA6F-4CC9-95AF-90AFEED271C9}"/>
              </a:ext>
            </a:extLst>
          </p:cNvPr>
          <p:cNvSpPr/>
          <p:nvPr/>
        </p:nvSpPr>
        <p:spPr>
          <a:xfrm>
            <a:off x="754014" y="1545763"/>
            <a:ext cx="427200" cy="427200"/>
          </a:xfrm>
          <a:prstGeom prst="rect">
            <a:avLst/>
          </a:prstGeom>
          <a:solidFill>
            <a:srgbClr val="FFE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10" name="Google Shape;300;p32">
            <a:extLst>
              <a:ext uri="{FF2B5EF4-FFF2-40B4-BE49-F238E27FC236}">
                <a16:creationId xmlns:a16="http://schemas.microsoft.com/office/drawing/2014/main" id="{14B85F72-A3DA-4C9D-BCE1-9A096D432741}"/>
              </a:ext>
            </a:extLst>
          </p:cNvPr>
          <p:cNvSpPr txBox="1">
            <a:spLocks/>
          </p:cNvSpPr>
          <p:nvPr/>
        </p:nvSpPr>
        <p:spPr>
          <a:xfrm>
            <a:off x="1338264" y="3185688"/>
            <a:ext cx="24477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l"/>
            <a:r>
              <a:rPr lang="pt-BR" dirty="0">
                <a:latin typeface="UOLText"/>
              </a:rPr>
              <a:t>Pra que serve?</a:t>
            </a:r>
          </a:p>
        </p:txBody>
      </p:sp>
      <p:sp>
        <p:nvSpPr>
          <p:cNvPr id="11" name="Google Shape;305;p32">
            <a:extLst>
              <a:ext uri="{FF2B5EF4-FFF2-40B4-BE49-F238E27FC236}">
                <a16:creationId xmlns:a16="http://schemas.microsoft.com/office/drawing/2014/main" id="{7F4D1A4C-E421-4FBB-9556-FE3C65F4EF64}"/>
              </a:ext>
            </a:extLst>
          </p:cNvPr>
          <p:cNvSpPr/>
          <p:nvPr/>
        </p:nvSpPr>
        <p:spPr>
          <a:xfrm>
            <a:off x="754014" y="3170538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13" name="Google Shape;301;p32">
            <a:extLst>
              <a:ext uri="{FF2B5EF4-FFF2-40B4-BE49-F238E27FC236}">
                <a16:creationId xmlns:a16="http://schemas.microsoft.com/office/drawing/2014/main" id="{42512263-14BA-48B7-85DB-AA392FD1D4C4}"/>
              </a:ext>
            </a:extLst>
          </p:cNvPr>
          <p:cNvSpPr txBox="1">
            <a:spLocks/>
          </p:cNvSpPr>
          <p:nvPr/>
        </p:nvSpPr>
        <p:spPr>
          <a:xfrm>
            <a:off x="1114539" y="1862133"/>
            <a:ext cx="3597661" cy="100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just"/>
            <a:r>
              <a:rPr lang="pt-BR" dirty="0"/>
              <a:t>O seguimento de suporte de TI possui uma vasta gama de serviços, como suporte das  ferramentas, servidores, equipamentos e  sistemas.</a:t>
            </a:r>
            <a:endParaRPr lang="pt-BR" dirty="0">
              <a:latin typeface="UOLText"/>
            </a:endParaRPr>
          </a:p>
        </p:txBody>
      </p:sp>
      <p:sp>
        <p:nvSpPr>
          <p:cNvPr id="14" name="Google Shape;301;p32">
            <a:extLst>
              <a:ext uri="{FF2B5EF4-FFF2-40B4-BE49-F238E27FC236}">
                <a16:creationId xmlns:a16="http://schemas.microsoft.com/office/drawing/2014/main" id="{7859AD2E-FADC-4A3D-A305-320C4964CD94}"/>
              </a:ext>
            </a:extLst>
          </p:cNvPr>
          <p:cNvSpPr txBox="1">
            <a:spLocks/>
          </p:cNvSpPr>
          <p:nvPr/>
        </p:nvSpPr>
        <p:spPr>
          <a:xfrm>
            <a:off x="1114538" y="3488862"/>
            <a:ext cx="3597661" cy="100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just"/>
            <a:r>
              <a:rPr lang="pt-BR" dirty="0"/>
              <a:t>O seguimento que tem a responsabilidade de garantir que tudo esteja funcionando.</a:t>
            </a:r>
            <a:endParaRPr lang="pt-BR" dirty="0">
              <a:latin typeface="UOLText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AEC7B6BA-7275-4D33-8696-25A4E13DE9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38" r="10338"/>
          <a:stretch/>
        </p:blipFill>
        <p:spPr>
          <a:xfrm>
            <a:off x="4891961" y="1720680"/>
            <a:ext cx="3632364" cy="228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94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086;p61">
            <a:extLst>
              <a:ext uri="{FF2B5EF4-FFF2-40B4-BE49-F238E27FC236}">
                <a16:creationId xmlns:a16="http://schemas.microsoft.com/office/drawing/2014/main" id="{E7F0218D-B164-49D5-8CD0-563D687627AE}"/>
              </a:ext>
            </a:extLst>
          </p:cNvPr>
          <p:cNvSpPr txBox="1">
            <a:spLocks/>
          </p:cNvSpPr>
          <p:nvPr/>
        </p:nvSpPr>
        <p:spPr>
          <a:xfrm>
            <a:off x="1281223" y="2051250"/>
            <a:ext cx="6581554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Testes</a:t>
            </a:r>
          </a:p>
        </p:txBody>
      </p:sp>
    </p:spTree>
    <p:extLst>
      <p:ext uri="{BB962C8B-B14F-4D97-AF65-F5344CB8AC3E}">
        <p14:creationId xmlns:p14="http://schemas.microsoft.com/office/powerpoint/2010/main" val="442500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1461250" y="1449302"/>
            <a:ext cx="3301500" cy="330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765544" y="441350"/>
            <a:ext cx="38915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testes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96" name="Google Shape;296;p32"/>
          <p:cNvSpPr txBox="1">
            <a:spLocks noGrp="1"/>
          </p:cNvSpPr>
          <p:nvPr>
            <p:ph type="subTitle" idx="3"/>
          </p:nvPr>
        </p:nvSpPr>
        <p:spPr>
          <a:xfrm>
            <a:off x="5817524" y="1488906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Teste de Integração</a:t>
            </a:r>
            <a:r>
              <a:rPr lang="pt-BR" b="0" dirty="0"/>
              <a:t> </a:t>
            </a:r>
            <a:endParaRPr dirty="0"/>
          </a:p>
        </p:txBody>
      </p:sp>
      <p:sp>
        <p:nvSpPr>
          <p:cNvPr id="298" name="Google Shape;298;p32"/>
          <p:cNvSpPr txBox="1">
            <a:spLocks noGrp="1"/>
          </p:cNvSpPr>
          <p:nvPr>
            <p:ph type="subTitle" idx="1"/>
          </p:nvPr>
        </p:nvSpPr>
        <p:spPr>
          <a:xfrm>
            <a:off x="5817526" y="2295597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Teste Funcional</a:t>
            </a:r>
            <a:r>
              <a:rPr lang="pt-BR" b="0" dirty="0"/>
              <a:t> </a:t>
            </a:r>
            <a:endParaRPr dirty="0"/>
          </a:p>
        </p:txBody>
      </p:sp>
      <p:sp>
        <p:nvSpPr>
          <p:cNvPr id="300" name="Google Shape;300;p32"/>
          <p:cNvSpPr txBox="1">
            <a:spLocks noGrp="1"/>
          </p:cNvSpPr>
          <p:nvPr>
            <p:ph type="subTitle" idx="5"/>
          </p:nvPr>
        </p:nvSpPr>
        <p:spPr>
          <a:xfrm>
            <a:off x="5817524" y="696720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Teste Unitários</a:t>
            </a:r>
            <a:r>
              <a:rPr lang="pt-BR" b="0" dirty="0"/>
              <a:t> </a:t>
            </a:r>
            <a:endParaRPr dirty="0"/>
          </a:p>
        </p:txBody>
      </p:sp>
      <p:sp>
        <p:nvSpPr>
          <p:cNvPr id="302" name="Google Shape;302;p32"/>
          <p:cNvSpPr txBox="1">
            <a:spLocks noGrp="1"/>
          </p:cNvSpPr>
          <p:nvPr>
            <p:ph type="subTitle" idx="7"/>
          </p:nvPr>
        </p:nvSpPr>
        <p:spPr>
          <a:xfrm>
            <a:off x="5817526" y="3102289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Teste de QA</a:t>
            </a:r>
            <a:r>
              <a:rPr lang="pt-BR" b="0" dirty="0"/>
              <a:t> </a:t>
            </a:r>
            <a:endParaRPr dirty="0"/>
          </a:p>
        </p:txBody>
      </p:sp>
      <p:sp>
        <p:nvSpPr>
          <p:cNvPr id="305" name="Google Shape;305;p32"/>
          <p:cNvSpPr/>
          <p:nvPr/>
        </p:nvSpPr>
        <p:spPr>
          <a:xfrm>
            <a:off x="5166600" y="697675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5166600" y="1490289"/>
            <a:ext cx="427200" cy="4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5166600" y="2297408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08" name="Google Shape;308;p32"/>
          <p:cNvSpPr/>
          <p:nvPr/>
        </p:nvSpPr>
        <p:spPr>
          <a:xfrm>
            <a:off x="5166600" y="3104527"/>
            <a:ext cx="427200" cy="4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4F6575-8A87-416C-8BFD-3D00D58E2E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54" r="11217"/>
          <a:stretch/>
        </p:blipFill>
        <p:spPr>
          <a:xfrm>
            <a:off x="1640114" y="1780573"/>
            <a:ext cx="3016946" cy="2651076"/>
          </a:xfrm>
          <a:prstGeom prst="rect">
            <a:avLst/>
          </a:prstGeom>
        </p:spPr>
      </p:pic>
      <p:sp>
        <p:nvSpPr>
          <p:cNvPr id="27" name="Google Shape;298;p32">
            <a:extLst>
              <a:ext uri="{FF2B5EF4-FFF2-40B4-BE49-F238E27FC236}">
                <a16:creationId xmlns:a16="http://schemas.microsoft.com/office/drawing/2014/main" id="{88175F93-2FFE-4E83-8776-B7C54ADEB5A8}"/>
              </a:ext>
            </a:extLst>
          </p:cNvPr>
          <p:cNvSpPr txBox="1">
            <a:spLocks/>
          </p:cNvSpPr>
          <p:nvPr/>
        </p:nvSpPr>
        <p:spPr>
          <a:xfrm>
            <a:off x="5817526" y="3897298"/>
            <a:ext cx="24477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1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pt-BR" dirty="0"/>
              <a:t>Teste de Performance</a:t>
            </a:r>
            <a:r>
              <a:rPr lang="pt-BR" b="0" dirty="0"/>
              <a:t> </a:t>
            </a:r>
            <a:endParaRPr lang="pt-BR" dirty="0"/>
          </a:p>
        </p:txBody>
      </p:sp>
      <p:sp>
        <p:nvSpPr>
          <p:cNvPr id="28" name="Google Shape;307;p32">
            <a:extLst>
              <a:ext uri="{FF2B5EF4-FFF2-40B4-BE49-F238E27FC236}">
                <a16:creationId xmlns:a16="http://schemas.microsoft.com/office/drawing/2014/main" id="{C1B5A0EB-5166-4D8E-8293-7B76227BA6F5}"/>
              </a:ext>
            </a:extLst>
          </p:cNvPr>
          <p:cNvSpPr/>
          <p:nvPr/>
        </p:nvSpPr>
        <p:spPr>
          <a:xfrm>
            <a:off x="5166600" y="3899109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  <p:extLst>
      <p:ext uri="{BB962C8B-B14F-4D97-AF65-F5344CB8AC3E}">
        <p14:creationId xmlns:p14="http://schemas.microsoft.com/office/powerpoint/2010/main" val="72314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C79EE3D5-5631-41EA-A6BD-2F423BC0F2ED}"/>
              </a:ext>
            </a:extLst>
          </p:cNvPr>
          <p:cNvGrpSpPr/>
          <p:nvPr/>
        </p:nvGrpSpPr>
        <p:grpSpPr>
          <a:xfrm>
            <a:off x="3243600" y="2108236"/>
            <a:ext cx="2656800" cy="774000"/>
            <a:chOff x="3243600" y="2235014"/>
            <a:chExt cx="2656800" cy="774000"/>
          </a:xfrm>
        </p:grpSpPr>
        <p:sp>
          <p:nvSpPr>
            <p:cNvPr id="3" name="Google Shape;422;p39">
              <a:extLst>
                <a:ext uri="{FF2B5EF4-FFF2-40B4-BE49-F238E27FC236}">
                  <a16:creationId xmlns:a16="http://schemas.microsoft.com/office/drawing/2014/main" id="{B31D6DB0-5433-4E71-A5C7-A0A2072A83D5}"/>
                </a:ext>
              </a:extLst>
            </p:cNvPr>
            <p:cNvSpPr/>
            <p:nvPr/>
          </p:nvSpPr>
          <p:spPr>
            <a:xfrm>
              <a:off x="3243600" y="2235014"/>
              <a:ext cx="2656800" cy="77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23;p39">
              <a:extLst>
                <a:ext uri="{FF2B5EF4-FFF2-40B4-BE49-F238E27FC236}">
                  <a16:creationId xmlns:a16="http://schemas.microsoft.com/office/drawing/2014/main" id="{105D1D38-1E97-4819-82C4-DB2566D7BB05}"/>
                </a:ext>
              </a:extLst>
            </p:cNvPr>
            <p:cNvSpPr txBox="1"/>
            <p:nvPr/>
          </p:nvSpPr>
          <p:spPr>
            <a:xfrm>
              <a:off x="3627000" y="2301786"/>
              <a:ext cx="18186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Daily</a:t>
              </a:r>
              <a:endParaRPr sz="3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sp>
        <p:nvSpPr>
          <p:cNvPr id="11" name="Google Shape;5109;p71">
            <a:extLst>
              <a:ext uri="{FF2B5EF4-FFF2-40B4-BE49-F238E27FC236}">
                <a16:creationId xmlns:a16="http://schemas.microsoft.com/office/drawing/2014/main" id="{E5CDD3D5-9F52-4CCE-B6BD-90AA4B0D46FE}"/>
              </a:ext>
            </a:extLst>
          </p:cNvPr>
          <p:cNvSpPr/>
          <p:nvPr/>
        </p:nvSpPr>
        <p:spPr>
          <a:xfrm>
            <a:off x="1962553" y="3009014"/>
            <a:ext cx="1067726" cy="1212111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BFD3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109;p71">
            <a:extLst>
              <a:ext uri="{FF2B5EF4-FFF2-40B4-BE49-F238E27FC236}">
                <a16:creationId xmlns:a16="http://schemas.microsoft.com/office/drawing/2014/main" id="{EB4D9DE7-D48A-4C90-9252-DDC05E1E5847}"/>
              </a:ext>
            </a:extLst>
          </p:cNvPr>
          <p:cNvSpPr/>
          <p:nvPr/>
        </p:nvSpPr>
        <p:spPr>
          <a:xfrm>
            <a:off x="7000151" y="3009014"/>
            <a:ext cx="1067726" cy="1212111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8EA6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109;p71">
            <a:extLst>
              <a:ext uri="{FF2B5EF4-FFF2-40B4-BE49-F238E27FC236}">
                <a16:creationId xmlns:a16="http://schemas.microsoft.com/office/drawing/2014/main" id="{2E98D962-5F64-40C1-99C0-6422041AE98A}"/>
              </a:ext>
            </a:extLst>
          </p:cNvPr>
          <p:cNvSpPr/>
          <p:nvPr/>
        </p:nvSpPr>
        <p:spPr>
          <a:xfrm>
            <a:off x="1428690" y="2571750"/>
            <a:ext cx="1067726" cy="1212111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8EA6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109;p71">
            <a:extLst>
              <a:ext uri="{FF2B5EF4-FFF2-40B4-BE49-F238E27FC236}">
                <a16:creationId xmlns:a16="http://schemas.microsoft.com/office/drawing/2014/main" id="{922DE459-7144-4345-B6C4-952D5CBD3366}"/>
              </a:ext>
            </a:extLst>
          </p:cNvPr>
          <p:cNvSpPr/>
          <p:nvPr/>
        </p:nvSpPr>
        <p:spPr>
          <a:xfrm>
            <a:off x="6466288" y="2495236"/>
            <a:ext cx="1067726" cy="1212111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BFD3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282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086;p61">
            <a:extLst>
              <a:ext uri="{FF2B5EF4-FFF2-40B4-BE49-F238E27FC236}">
                <a16:creationId xmlns:a16="http://schemas.microsoft.com/office/drawing/2014/main" id="{E7F0218D-B164-49D5-8CD0-563D687627AE}"/>
              </a:ext>
            </a:extLst>
          </p:cNvPr>
          <p:cNvSpPr txBox="1">
            <a:spLocks/>
          </p:cNvSpPr>
          <p:nvPr/>
        </p:nvSpPr>
        <p:spPr>
          <a:xfrm>
            <a:off x="1281223" y="2051250"/>
            <a:ext cx="6581554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1852589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2"/>
          <p:cNvSpPr/>
          <p:nvPr/>
        </p:nvSpPr>
        <p:spPr>
          <a:xfrm>
            <a:off x="5217593" y="1426963"/>
            <a:ext cx="2981100" cy="29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47;p40">
            <a:extLst>
              <a:ext uri="{FF2B5EF4-FFF2-40B4-BE49-F238E27FC236}">
                <a16:creationId xmlns:a16="http://schemas.microsoft.com/office/drawing/2014/main" id="{58667540-562E-4B2F-9A36-B21FAA879A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Arquitetura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Google Shape;300;p32">
            <a:extLst>
              <a:ext uri="{FF2B5EF4-FFF2-40B4-BE49-F238E27FC236}">
                <a16:creationId xmlns:a16="http://schemas.microsoft.com/office/drawing/2014/main" id="{B7F387A7-062C-45CC-811D-F5C1C1D2FA39}"/>
              </a:ext>
            </a:extLst>
          </p:cNvPr>
          <p:cNvSpPr txBox="1">
            <a:spLocks/>
          </p:cNvSpPr>
          <p:nvPr/>
        </p:nvSpPr>
        <p:spPr>
          <a:xfrm>
            <a:off x="1338264" y="1560913"/>
            <a:ext cx="24477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l"/>
            <a:r>
              <a:rPr lang="pt-BR" dirty="0">
                <a:latin typeface="UOLText"/>
              </a:rPr>
              <a:t>O que é</a:t>
            </a:r>
          </a:p>
        </p:txBody>
      </p:sp>
      <p:sp>
        <p:nvSpPr>
          <p:cNvPr id="9" name="Google Shape;305;p32">
            <a:extLst>
              <a:ext uri="{FF2B5EF4-FFF2-40B4-BE49-F238E27FC236}">
                <a16:creationId xmlns:a16="http://schemas.microsoft.com/office/drawing/2014/main" id="{C73A827A-FA6F-4CC9-95AF-90AFEED271C9}"/>
              </a:ext>
            </a:extLst>
          </p:cNvPr>
          <p:cNvSpPr/>
          <p:nvPr/>
        </p:nvSpPr>
        <p:spPr>
          <a:xfrm>
            <a:off x="754014" y="1545763"/>
            <a:ext cx="427200" cy="427200"/>
          </a:xfrm>
          <a:prstGeom prst="rect">
            <a:avLst/>
          </a:prstGeom>
          <a:solidFill>
            <a:srgbClr val="FFE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10" name="Google Shape;300;p32">
            <a:extLst>
              <a:ext uri="{FF2B5EF4-FFF2-40B4-BE49-F238E27FC236}">
                <a16:creationId xmlns:a16="http://schemas.microsoft.com/office/drawing/2014/main" id="{14B85F72-A3DA-4C9D-BCE1-9A096D432741}"/>
              </a:ext>
            </a:extLst>
          </p:cNvPr>
          <p:cNvSpPr txBox="1">
            <a:spLocks/>
          </p:cNvSpPr>
          <p:nvPr/>
        </p:nvSpPr>
        <p:spPr>
          <a:xfrm>
            <a:off x="1338264" y="3185688"/>
            <a:ext cx="24477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l"/>
            <a:r>
              <a:rPr lang="pt-BR" dirty="0">
                <a:latin typeface="UOLText"/>
              </a:rPr>
              <a:t>Pra que serve?</a:t>
            </a:r>
          </a:p>
        </p:txBody>
      </p:sp>
      <p:sp>
        <p:nvSpPr>
          <p:cNvPr id="11" name="Google Shape;305;p32">
            <a:extLst>
              <a:ext uri="{FF2B5EF4-FFF2-40B4-BE49-F238E27FC236}">
                <a16:creationId xmlns:a16="http://schemas.microsoft.com/office/drawing/2014/main" id="{7F4D1A4C-E421-4FBB-9556-FE3C65F4EF64}"/>
              </a:ext>
            </a:extLst>
          </p:cNvPr>
          <p:cNvSpPr/>
          <p:nvPr/>
        </p:nvSpPr>
        <p:spPr>
          <a:xfrm>
            <a:off x="754014" y="3170538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13" name="Google Shape;301;p32">
            <a:extLst>
              <a:ext uri="{FF2B5EF4-FFF2-40B4-BE49-F238E27FC236}">
                <a16:creationId xmlns:a16="http://schemas.microsoft.com/office/drawing/2014/main" id="{42512263-14BA-48B7-85DB-AA392FD1D4C4}"/>
              </a:ext>
            </a:extLst>
          </p:cNvPr>
          <p:cNvSpPr txBox="1">
            <a:spLocks/>
          </p:cNvSpPr>
          <p:nvPr/>
        </p:nvSpPr>
        <p:spPr>
          <a:xfrm>
            <a:off x="1114539" y="1862133"/>
            <a:ext cx="3597661" cy="100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just"/>
            <a:r>
              <a:rPr lang="pt-BR" dirty="0"/>
              <a:t>É o seguimento de TI responsável por planejar, estruturar e implantar soluções tecnológicas</a:t>
            </a:r>
            <a:endParaRPr lang="pt-BR" dirty="0">
              <a:latin typeface="UOLText"/>
            </a:endParaRPr>
          </a:p>
        </p:txBody>
      </p:sp>
      <p:sp>
        <p:nvSpPr>
          <p:cNvPr id="14" name="Google Shape;301;p32">
            <a:extLst>
              <a:ext uri="{FF2B5EF4-FFF2-40B4-BE49-F238E27FC236}">
                <a16:creationId xmlns:a16="http://schemas.microsoft.com/office/drawing/2014/main" id="{7859AD2E-FADC-4A3D-A305-320C4964CD94}"/>
              </a:ext>
            </a:extLst>
          </p:cNvPr>
          <p:cNvSpPr txBox="1">
            <a:spLocks/>
          </p:cNvSpPr>
          <p:nvPr/>
        </p:nvSpPr>
        <p:spPr>
          <a:xfrm>
            <a:off x="1114538" y="3488862"/>
            <a:ext cx="3597661" cy="100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just"/>
            <a:r>
              <a:rPr lang="pt-BR" dirty="0"/>
              <a:t> Tem como objetivo adequar os processos tecnológicos às necessidades do projeto</a:t>
            </a:r>
            <a:endParaRPr lang="pt-BR" dirty="0">
              <a:latin typeface="UOLText"/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FA63003B-F50B-466B-AC97-377C5E3C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593" y="1834891"/>
            <a:ext cx="2981100" cy="20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08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086;p61">
            <a:extLst>
              <a:ext uri="{FF2B5EF4-FFF2-40B4-BE49-F238E27FC236}">
                <a16:creationId xmlns:a16="http://schemas.microsoft.com/office/drawing/2014/main" id="{E7F0218D-B164-49D5-8CD0-563D687627AE}"/>
              </a:ext>
            </a:extLst>
          </p:cNvPr>
          <p:cNvSpPr txBox="1">
            <a:spLocks/>
          </p:cNvSpPr>
          <p:nvPr/>
        </p:nvSpPr>
        <p:spPr>
          <a:xfrm>
            <a:off x="1281223" y="2051250"/>
            <a:ext cx="6581554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Designer</a:t>
            </a:r>
          </a:p>
        </p:txBody>
      </p:sp>
    </p:spTree>
    <p:extLst>
      <p:ext uri="{BB962C8B-B14F-4D97-AF65-F5344CB8AC3E}">
        <p14:creationId xmlns:p14="http://schemas.microsoft.com/office/powerpoint/2010/main" val="1271198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2"/>
          <p:cNvSpPr/>
          <p:nvPr/>
        </p:nvSpPr>
        <p:spPr>
          <a:xfrm>
            <a:off x="5217593" y="1426963"/>
            <a:ext cx="2981100" cy="29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47;p40">
            <a:extLst>
              <a:ext uri="{FF2B5EF4-FFF2-40B4-BE49-F238E27FC236}">
                <a16:creationId xmlns:a16="http://schemas.microsoft.com/office/drawing/2014/main" id="{58667540-562E-4B2F-9A36-B21FAA879A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Designer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Google Shape;300;p32">
            <a:extLst>
              <a:ext uri="{FF2B5EF4-FFF2-40B4-BE49-F238E27FC236}">
                <a16:creationId xmlns:a16="http://schemas.microsoft.com/office/drawing/2014/main" id="{B7F387A7-062C-45CC-811D-F5C1C1D2FA39}"/>
              </a:ext>
            </a:extLst>
          </p:cNvPr>
          <p:cNvSpPr txBox="1">
            <a:spLocks/>
          </p:cNvSpPr>
          <p:nvPr/>
        </p:nvSpPr>
        <p:spPr>
          <a:xfrm>
            <a:off x="1686607" y="2586900"/>
            <a:ext cx="24477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l"/>
            <a:r>
              <a:rPr lang="pt-BR" dirty="0" err="1">
                <a:latin typeface="UOLText"/>
              </a:rPr>
              <a:t>User</a:t>
            </a:r>
            <a:r>
              <a:rPr lang="pt-BR" dirty="0">
                <a:latin typeface="UOLText"/>
              </a:rPr>
              <a:t> </a:t>
            </a:r>
            <a:r>
              <a:rPr lang="pt-BR" dirty="0" err="1">
                <a:latin typeface="UOLText"/>
              </a:rPr>
              <a:t>Interfsce</a:t>
            </a:r>
            <a:r>
              <a:rPr lang="pt-BR" dirty="0">
                <a:latin typeface="UOLText"/>
              </a:rPr>
              <a:t> (UI)</a:t>
            </a:r>
          </a:p>
        </p:txBody>
      </p:sp>
      <p:sp>
        <p:nvSpPr>
          <p:cNvPr id="9" name="Google Shape;305;p32">
            <a:extLst>
              <a:ext uri="{FF2B5EF4-FFF2-40B4-BE49-F238E27FC236}">
                <a16:creationId xmlns:a16="http://schemas.microsoft.com/office/drawing/2014/main" id="{C73A827A-FA6F-4CC9-95AF-90AFEED271C9}"/>
              </a:ext>
            </a:extLst>
          </p:cNvPr>
          <p:cNvSpPr/>
          <p:nvPr/>
        </p:nvSpPr>
        <p:spPr>
          <a:xfrm>
            <a:off x="1102357" y="2571750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10" name="Google Shape;300;p32">
            <a:extLst>
              <a:ext uri="{FF2B5EF4-FFF2-40B4-BE49-F238E27FC236}">
                <a16:creationId xmlns:a16="http://schemas.microsoft.com/office/drawing/2014/main" id="{14B85F72-A3DA-4C9D-BCE1-9A096D432741}"/>
              </a:ext>
            </a:extLst>
          </p:cNvPr>
          <p:cNvSpPr txBox="1">
            <a:spLocks/>
          </p:cNvSpPr>
          <p:nvPr/>
        </p:nvSpPr>
        <p:spPr>
          <a:xfrm>
            <a:off x="1686607" y="3333940"/>
            <a:ext cx="24477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l"/>
            <a:r>
              <a:rPr lang="pt-BR" dirty="0" err="1">
                <a:latin typeface="UOLText"/>
              </a:rPr>
              <a:t>User</a:t>
            </a:r>
            <a:r>
              <a:rPr lang="pt-BR" dirty="0">
                <a:latin typeface="UOLText"/>
              </a:rPr>
              <a:t> </a:t>
            </a:r>
            <a:r>
              <a:rPr lang="pt-BR" dirty="0" err="1">
                <a:latin typeface="UOLText"/>
              </a:rPr>
              <a:t>Expirence</a:t>
            </a:r>
            <a:r>
              <a:rPr lang="pt-BR" dirty="0">
                <a:latin typeface="UOLText"/>
              </a:rPr>
              <a:t> (UX)</a:t>
            </a:r>
          </a:p>
        </p:txBody>
      </p:sp>
      <p:sp>
        <p:nvSpPr>
          <p:cNvPr id="11" name="Google Shape;305;p32">
            <a:extLst>
              <a:ext uri="{FF2B5EF4-FFF2-40B4-BE49-F238E27FC236}">
                <a16:creationId xmlns:a16="http://schemas.microsoft.com/office/drawing/2014/main" id="{7F4D1A4C-E421-4FBB-9556-FE3C65F4EF64}"/>
              </a:ext>
            </a:extLst>
          </p:cNvPr>
          <p:cNvSpPr/>
          <p:nvPr/>
        </p:nvSpPr>
        <p:spPr>
          <a:xfrm>
            <a:off x="1102357" y="3318790"/>
            <a:ext cx="427200" cy="427200"/>
          </a:xfrm>
          <a:prstGeom prst="rect">
            <a:avLst/>
          </a:prstGeom>
          <a:solidFill>
            <a:srgbClr val="FFE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7BBFD3-434A-46C5-9673-733B9EBB7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893" y="1755313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27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A47ADA38-CA1C-421F-AA3C-31FDA6D88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357" y="1175657"/>
            <a:ext cx="4241442" cy="2822486"/>
          </a:xfrm>
          <a:prstGeom prst="rect">
            <a:avLst/>
          </a:prstGeom>
        </p:spPr>
      </p:pic>
      <p:sp>
        <p:nvSpPr>
          <p:cNvPr id="13" name="Google Shape;422;p39">
            <a:extLst>
              <a:ext uri="{FF2B5EF4-FFF2-40B4-BE49-F238E27FC236}">
                <a16:creationId xmlns:a16="http://schemas.microsoft.com/office/drawing/2014/main" id="{11B78478-6878-466E-95CD-E674F3FB91F6}"/>
              </a:ext>
            </a:extLst>
          </p:cNvPr>
          <p:cNvSpPr/>
          <p:nvPr/>
        </p:nvSpPr>
        <p:spPr>
          <a:xfrm>
            <a:off x="3243600" y="371357"/>
            <a:ext cx="2656800" cy="774000"/>
          </a:xfrm>
          <a:prstGeom prst="rect">
            <a:avLst/>
          </a:prstGeom>
          <a:solidFill>
            <a:srgbClr val="BFD3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423;p39">
            <a:extLst>
              <a:ext uri="{FF2B5EF4-FFF2-40B4-BE49-F238E27FC236}">
                <a16:creationId xmlns:a16="http://schemas.microsoft.com/office/drawing/2014/main" id="{A61BF4BD-429F-46E1-B5E0-8F585AF21D53}"/>
              </a:ext>
            </a:extLst>
          </p:cNvPr>
          <p:cNvSpPr txBox="1"/>
          <p:nvPr/>
        </p:nvSpPr>
        <p:spPr>
          <a:xfrm>
            <a:off x="3662700" y="565157"/>
            <a:ext cx="1818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UI</a:t>
            </a:r>
            <a:endParaRPr sz="3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BCD09CE-B670-46B7-9E8C-91B3AFB29F8C}"/>
              </a:ext>
            </a:extLst>
          </p:cNvPr>
          <p:cNvSpPr txBox="1"/>
          <p:nvPr/>
        </p:nvSpPr>
        <p:spPr>
          <a:xfrm>
            <a:off x="1044331" y="1986974"/>
            <a:ext cx="29616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rgbClr val="4D4D4D"/>
                </a:solidFill>
                <a:latin typeface="UOLText"/>
              </a:rPr>
              <a:t>Responsável por criar a identidade visual da aplicação, ou seja, determinação de layout, cores e disposição visual do conteúdo da aplicação</a:t>
            </a:r>
            <a:endParaRPr lang="pt-BR" b="0" i="0" dirty="0">
              <a:solidFill>
                <a:srgbClr val="4D4D4D"/>
              </a:solidFill>
              <a:effectLst/>
              <a:latin typeface="UOLText"/>
            </a:endParaRPr>
          </a:p>
        </p:txBody>
      </p:sp>
    </p:spTree>
    <p:extLst>
      <p:ext uri="{BB962C8B-B14F-4D97-AF65-F5344CB8AC3E}">
        <p14:creationId xmlns:p14="http://schemas.microsoft.com/office/powerpoint/2010/main" val="3547973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422;p39">
            <a:extLst>
              <a:ext uri="{FF2B5EF4-FFF2-40B4-BE49-F238E27FC236}">
                <a16:creationId xmlns:a16="http://schemas.microsoft.com/office/drawing/2014/main" id="{11B78478-6878-466E-95CD-E674F3FB91F6}"/>
              </a:ext>
            </a:extLst>
          </p:cNvPr>
          <p:cNvSpPr/>
          <p:nvPr/>
        </p:nvSpPr>
        <p:spPr>
          <a:xfrm>
            <a:off x="3243600" y="371357"/>
            <a:ext cx="2656800" cy="77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423;p39">
            <a:extLst>
              <a:ext uri="{FF2B5EF4-FFF2-40B4-BE49-F238E27FC236}">
                <a16:creationId xmlns:a16="http://schemas.microsoft.com/office/drawing/2014/main" id="{A61BF4BD-429F-46E1-B5E0-8F585AF21D53}"/>
              </a:ext>
            </a:extLst>
          </p:cNvPr>
          <p:cNvSpPr txBox="1"/>
          <p:nvPr/>
        </p:nvSpPr>
        <p:spPr>
          <a:xfrm>
            <a:off x="3662700" y="565157"/>
            <a:ext cx="1818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UX</a:t>
            </a:r>
            <a:endParaRPr sz="3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BCD09CE-B670-46B7-9E8C-91B3AFB29F8C}"/>
              </a:ext>
            </a:extLst>
          </p:cNvPr>
          <p:cNvSpPr txBox="1"/>
          <p:nvPr/>
        </p:nvSpPr>
        <p:spPr>
          <a:xfrm>
            <a:off x="1044331" y="2202418"/>
            <a:ext cx="2961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rgbClr val="4D4D4D"/>
                </a:solidFill>
                <a:latin typeface="UOLText"/>
              </a:rPr>
              <a:t>Responsável por determinar qual o melhor fluxo para que o usuário tenha a melhor experiência possível</a:t>
            </a:r>
            <a:endParaRPr lang="pt-BR" b="0" i="0" dirty="0">
              <a:solidFill>
                <a:srgbClr val="4D4D4D"/>
              </a:solidFill>
              <a:effectLst/>
              <a:latin typeface="UOLText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1E68F9C6-F53D-4D40-96AB-0A954170A2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62"/>
          <a:stretch/>
        </p:blipFill>
        <p:spPr>
          <a:xfrm>
            <a:off x="4133850" y="1759403"/>
            <a:ext cx="4330700" cy="162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18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086;p61">
            <a:extLst>
              <a:ext uri="{FF2B5EF4-FFF2-40B4-BE49-F238E27FC236}">
                <a16:creationId xmlns:a16="http://schemas.microsoft.com/office/drawing/2014/main" id="{E7F0218D-B164-49D5-8CD0-563D687627AE}"/>
              </a:ext>
            </a:extLst>
          </p:cNvPr>
          <p:cNvSpPr txBox="1">
            <a:spLocks/>
          </p:cNvSpPr>
          <p:nvPr/>
        </p:nvSpPr>
        <p:spPr>
          <a:xfrm>
            <a:off x="1281223" y="2051250"/>
            <a:ext cx="6581554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Segurança da Informação (SI)</a:t>
            </a:r>
          </a:p>
        </p:txBody>
      </p:sp>
    </p:spTree>
    <p:extLst>
      <p:ext uri="{BB962C8B-B14F-4D97-AF65-F5344CB8AC3E}">
        <p14:creationId xmlns:p14="http://schemas.microsoft.com/office/powerpoint/2010/main" val="3968148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00;p32">
            <a:extLst>
              <a:ext uri="{FF2B5EF4-FFF2-40B4-BE49-F238E27FC236}">
                <a16:creationId xmlns:a16="http://schemas.microsoft.com/office/drawing/2014/main" id="{B7F387A7-062C-45CC-811D-F5C1C1D2FA39}"/>
              </a:ext>
            </a:extLst>
          </p:cNvPr>
          <p:cNvSpPr txBox="1">
            <a:spLocks/>
          </p:cNvSpPr>
          <p:nvPr/>
        </p:nvSpPr>
        <p:spPr>
          <a:xfrm>
            <a:off x="1338264" y="1560913"/>
            <a:ext cx="24477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l"/>
            <a:r>
              <a:rPr lang="pt-BR" dirty="0">
                <a:latin typeface="UOLText"/>
              </a:rPr>
              <a:t>O que é</a:t>
            </a:r>
          </a:p>
        </p:txBody>
      </p:sp>
      <p:sp>
        <p:nvSpPr>
          <p:cNvPr id="9" name="Google Shape;305;p32">
            <a:extLst>
              <a:ext uri="{FF2B5EF4-FFF2-40B4-BE49-F238E27FC236}">
                <a16:creationId xmlns:a16="http://schemas.microsoft.com/office/drawing/2014/main" id="{C73A827A-FA6F-4CC9-95AF-90AFEED271C9}"/>
              </a:ext>
            </a:extLst>
          </p:cNvPr>
          <p:cNvSpPr/>
          <p:nvPr/>
        </p:nvSpPr>
        <p:spPr>
          <a:xfrm>
            <a:off x="754014" y="1545763"/>
            <a:ext cx="427200" cy="427200"/>
          </a:xfrm>
          <a:prstGeom prst="rect">
            <a:avLst/>
          </a:prstGeom>
          <a:solidFill>
            <a:srgbClr val="FFE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10" name="Google Shape;300;p32">
            <a:extLst>
              <a:ext uri="{FF2B5EF4-FFF2-40B4-BE49-F238E27FC236}">
                <a16:creationId xmlns:a16="http://schemas.microsoft.com/office/drawing/2014/main" id="{14B85F72-A3DA-4C9D-BCE1-9A096D432741}"/>
              </a:ext>
            </a:extLst>
          </p:cNvPr>
          <p:cNvSpPr txBox="1">
            <a:spLocks/>
          </p:cNvSpPr>
          <p:nvPr/>
        </p:nvSpPr>
        <p:spPr>
          <a:xfrm>
            <a:off x="1338264" y="3185688"/>
            <a:ext cx="24477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l"/>
            <a:r>
              <a:rPr lang="pt-BR" dirty="0">
                <a:latin typeface="UOLText"/>
              </a:rPr>
              <a:t>Pra que serve?</a:t>
            </a:r>
          </a:p>
        </p:txBody>
      </p:sp>
      <p:sp>
        <p:nvSpPr>
          <p:cNvPr id="11" name="Google Shape;305;p32">
            <a:extLst>
              <a:ext uri="{FF2B5EF4-FFF2-40B4-BE49-F238E27FC236}">
                <a16:creationId xmlns:a16="http://schemas.microsoft.com/office/drawing/2014/main" id="{7F4D1A4C-E421-4FBB-9556-FE3C65F4EF64}"/>
              </a:ext>
            </a:extLst>
          </p:cNvPr>
          <p:cNvSpPr/>
          <p:nvPr/>
        </p:nvSpPr>
        <p:spPr>
          <a:xfrm>
            <a:off x="754014" y="3170538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13" name="Google Shape;301;p32">
            <a:extLst>
              <a:ext uri="{FF2B5EF4-FFF2-40B4-BE49-F238E27FC236}">
                <a16:creationId xmlns:a16="http://schemas.microsoft.com/office/drawing/2014/main" id="{42512263-14BA-48B7-85DB-AA392FD1D4C4}"/>
              </a:ext>
            </a:extLst>
          </p:cNvPr>
          <p:cNvSpPr txBox="1">
            <a:spLocks/>
          </p:cNvSpPr>
          <p:nvPr/>
        </p:nvSpPr>
        <p:spPr>
          <a:xfrm>
            <a:off x="1114539" y="1862133"/>
            <a:ext cx="3597661" cy="100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just"/>
            <a:r>
              <a:rPr lang="pt-BR" dirty="0"/>
              <a:t>SI é o seguimento responsável por garantir a integridade dos dados, tanto do usuário quanto da aplicação.</a:t>
            </a:r>
            <a:endParaRPr lang="pt-BR" dirty="0">
              <a:latin typeface="UOLText"/>
            </a:endParaRPr>
          </a:p>
        </p:txBody>
      </p:sp>
      <p:sp>
        <p:nvSpPr>
          <p:cNvPr id="14" name="Google Shape;301;p32">
            <a:extLst>
              <a:ext uri="{FF2B5EF4-FFF2-40B4-BE49-F238E27FC236}">
                <a16:creationId xmlns:a16="http://schemas.microsoft.com/office/drawing/2014/main" id="{7859AD2E-FADC-4A3D-A305-320C4964CD94}"/>
              </a:ext>
            </a:extLst>
          </p:cNvPr>
          <p:cNvSpPr txBox="1">
            <a:spLocks/>
          </p:cNvSpPr>
          <p:nvPr/>
        </p:nvSpPr>
        <p:spPr>
          <a:xfrm>
            <a:off x="1114538" y="3488862"/>
            <a:ext cx="3597661" cy="100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just"/>
            <a:r>
              <a:rPr lang="pt-BR" dirty="0"/>
              <a:t>O seguimento de SI vem com o objetivo garantir a segurança dos dados, sejam esses da aplicação e ou do usuário</a:t>
            </a:r>
            <a:endParaRPr lang="pt-BR" dirty="0">
              <a:latin typeface="UOLText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80960C02-A391-4E63-ACEF-F846A4B0BA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51" t="1975" r="19832" b="4340"/>
          <a:stretch/>
        </p:blipFill>
        <p:spPr>
          <a:xfrm>
            <a:off x="4712199" y="1193206"/>
            <a:ext cx="4017234" cy="3344522"/>
          </a:xfrm>
          <a:prstGeom prst="rect">
            <a:avLst/>
          </a:prstGeom>
        </p:spPr>
      </p:pic>
      <p:sp>
        <p:nvSpPr>
          <p:cNvPr id="15" name="Google Shape;422;p39">
            <a:extLst>
              <a:ext uri="{FF2B5EF4-FFF2-40B4-BE49-F238E27FC236}">
                <a16:creationId xmlns:a16="http://schemas.microsoft.com/office/drawing/2014/main" id="{E2912927-E23F-474F-85F0-A04681391F65}"/>
              </a:ext>
            </a:extLst>
          </p:cNvPr>
          <p:cNvSpPr/>
          <p:nvPr/>
        </p:nvSpPr>
        <p:spPr>
          <a:xfrm>
            <a:off x="3243600" y="371357"/>
            <a:ext cx="2656800" cy="77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423;p39">
            <a:extLst>
              <a:ext uri="{FF2B5EF4-FFF2-40B4-BE49-F238E27FC236}">
                <a16:creationId xmlns:a16="http://schemas.microsoft.com/office/drawing/2014/main" id="{449B42CB-3A33-48AF-B992-3D0172B8E592}"/>
              </a:ext>
            </a:extLst>
          </p:cNvPr>
          <p:cNvSpPr txBox="1"/>
          <p:nvPr/>
        </p:nvSpPr>
        <p:spPr>
          <a:xfrm>
            <a:off x="3662700" y="565157"/>
            <a:ext cx="1818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SI</a:t>
            </a:r>
            <a:endParaRPr sz="3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  <p:extLst>
      <p:ext uri="{BB962C8B-B14F-4D97-AF65-F5344CB8AC3E}">
        <p14:creationId xmlns:p14="http://schemas.microsoft.com/office/powerpoint/2010/main" val="3496136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813C2CC3-2BEC-4728-910A-B009E854A1FA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-355600"/>
            <a:ext cx="9797143" cy="5508000"/>
            <a:chOff x="0" y="0"/>
            <a:chExt cx="9144000" cy="5140802"/>
          </a:xfrm>
        </p:grpSpPr>
        <p:sp>
          <p:nvSpPr>
            <p:cNvPr id="19" name="Google Shape;1086;p61">
              <a:extLst>
                <a:ext uri="{FF2B5EF4-FFF2-40B4-BE49-F238E27FC236}">
                  <a16:creationId xmlns:a16="http://schemas.microsoft.com/office/drawing/2014/main" id="{E7F0218D-B164-49D5-8CD0-563D687627AE}"/>
                </a:ext>
              </a:extLst>
            </p:cNvPr>
            <p:cNvSpPr txBox="1">
              <a:spLocks/>
            </p:cNvSpPr>
            <p:nvPr/>
          </p:nvSpPr>
          <p:spPr>
            <a:xfrm>
              <a:off x="1281223" y="0"/>
              <a:ext cx="6581554" cy="104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Exo"/>
                <a:buNone/>
                <a:defRPr sz="2800" b="1" i="0" u="none" strike="noStrike" cap="none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defRPr>
              </a:lvl1pPr>
              <a:lvl2pPr marR="0" lvl="1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Exo"/>
                <a:buNone/>
                <a:defRPr sz="2800" b="1" i="0" u="none" strike="noStrike" cap="none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defRPr>
              </a:lvl2pPr>
              <a:lvl3pPr marR="0" lvl="2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Exo"/>
                <a:buNone/>
                <a:defRPr sz="2800" b="1" i="0" u="none" strike="noStrike" cap="none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defRPr>
              </a:lvl3pPr>
              <a:lvl4pPr marR="0" lvl="3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Exo"/>
                <a:buNone/>
                <a:defRPr sz="2800" b="1" i="0" u="none" strike="noStrike" cap="none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defRPr>
              </a:lvl4pPr>
              <a:lvl5pPr marR="0" lvl="4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Exo"/>
                <a:buNone/>
                <a:defRPr sz="2800" b="1" i="0" u="none" strike="noStrike" cap="none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defRPr>
              </a:lvl5pPr>
              <a:lvl6pPr marR="0" lvl="5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Exo"/>
                <a:buNone/>
                <a:defRPr sz="2800" b="1" i="0" u="none" strike="noStrike" cap="none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defRPr>
              </a:lvl6pPr>
              <a:lvl7pPr marR="0" lvl="6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Exo"/>
                <a:buNone/>
                <a:defRPr sz="2800" b="1" i="0" u="none" strike="noStrike" cap="none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defRPr>
              </a:lvl7pPr>
              <a:lvl8pPr marR="0" lvl="7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Exo"/>
                <a:buNone/>
                <a:defRPr sz="2800" b="1" i="0" u="none" strike="noStrike" cap="none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defRPr>
              </a:lvl8pPr>
              <a:lvl9pPr marR="0" lvl="8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Exo"/>
                <a:buNone/>
                <a:defRPr sz="2800" b="1" i="0" u="none" strike="noStrike" cap="none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defRPr>
              </a:lvl9pPr>
            </a:lstStyle>
            <a:p>
              <a:r>
                <a:rPr lang="pt-BR" sz="5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Exercícios</a:t>
              </a:r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422C4980-5549-47E1-B5C0-5E800162B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000" cy="1246283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7507E324-02BD-42AB-9A70-5E0946840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7358"/>
              <a:ext cx="9144000" cy="4373431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D9A538D4-EC16-4D33-AD45-525CBD680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917098"/>
              <a:ext cx="9144000" cy="4223704"/>
            </a:xfrm>
            <a:prstGeom prst="rect">
              <a:avLst/>
            </a:prstGeom>
          </p:spPr>
        </p:pic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6F65F1C5-1B21-40EB-ADC4-522A34793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9898"/>
            <a:ext cx="9144000" cy="422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5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086;p61">
            <a:extLst>
              <a:ext uri="{FF2B5EF4-FFF2-40B4-BE49-F238E27FC236}">
                <a16:creationId xmlns:a16="http://schemas.microsoft.com/office/drawing/2014/main" id="{E7F0218D-B164-49D5-8CD0-563D687627AE}"/>
              </a:ext>
            </a:extLst>
          </p:cNvPr>
          <p:cNvSpPr txBox="1">
            <a:spLocks/>
          </p:cNvSpPr>
          <p:nvPr/>
        </p:nvSpPr>
        <p:spPr>
          <a:xfrm>
            <a:off x="1281223" y="2051250"/>
            <a:ext cx="6581554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pt-BR" sz="5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277656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/>
          <p:nvPr/>
        </p:nvSpPr>
        <p:spPr>
          <a:xfrm>
            <a:off x="868225" y="1121389"/>
            <a:ext cx="3756900" cy="1185876"/>
          </a:xfrm>
          <a:prstGeom prst="rect">
            <a:avLst/>
          </a:prstGeom>
          <a:solidFill>
            <a:srgbClr val="FFE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2"/>
          <p:cNvSpPr txBox="1">
            <a:spLocks noGrp="1"/>
          </p:cNvSpPr>
          <p:nvPr>
            <p:ph type="title"/>
          </p:nvPr>
        </p:nvSpPr>
        <p:spPr>
          <a:xfrm>
            <a:off x="868225" y="1403089"/>
            <a:ext cx="3756900" cy="15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Correção do exercícios</a:t>
            </a:r>
            <a:endParaRPr dirty="0"/>
          </a:p>
        </p:txBody>
      </p:sp>
      <p:cxnSp>
        <p:nvCxnSpPr>
          <p:cNvPr id="490" name="Google Shape;490;p42"/>
          <p:cNvCxnSpPr/>
          <p:nvPr/>
        </p:nvCxnSpPr>
        <p:spPr>
          <a:xfrm rot="10800000">
            <a:off x="2474900" y="4704525"/>
            <a:ext cx="5611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1" name="Google Shape;491;p42"/>
          <p:cNvSpPr/>
          <p:nvPr/>
        </p:nvSpPr>
        <p:spPr>
          <a:xfrm>
            <a:off x="480625" y="246281"/>
            <a:ext cx="3225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42"/>
          <p:cNvSpPr/>
          <p:nvPr/>
        </p:nvSpPr>
        <p:spPr>
          <a:xfrm>
            <a:off x="415525" y="4478175"/>
            <a:ext cx="452700" cy="45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3" name="Google Shape;493;p42"/>
          <p:cNvCxnSpPr/>
          <p:nvPr/>
        </p:nvCxnSpPr>
        <p:spPr>
          <a:xfrm rot="10800000">
            <a:off x="641875" y="1741281"/>
            <a:ext cx="0" cy="2423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4" name="Google Shape;494;p42"/>
          <p:cNvSpPr/>
          <p:nvPr/>
        </p:nvSpPr>
        <p:spPr>
          <a:xfrm>
            <a:off x="8327950" y="4543275"/>
            <a:ext cx="3225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086;p61">
            <a:extLst>
              <a:ext uri="{FF2B5EF4-FFF2-40B4-BE49-F238E27FC236}">
                <a16:creationId xmlns:a16="http://schemas.microsoft.com/office/drawing/2014/main" id="{E7F0218D-B164-49D5-8CD0-563D687627AE}"/>
              </a:ext>
            </a:extLst>
          </p:cNvPr>
          <p:cNvSpPr txBox="1">
            <a:spLocks/>
          </p:cNvSpPr>
          <p:nvPr/>
        </p:nvSpPr>
        <p:spPr>
          <a:xfrm>
            <a:off x="1341697" y="912764"/>
            <a:ext cx="6581554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Muito Obrigado!</a:t>
            </a:r>
          </a:p>
        </p:txBody>
      </p:sp>
      <p:sp>
        <p:nvSpPr>
          <p:cNvPr id="20" name="Google Shape;1087;p61">
            <a:extLst>
              <a:ext uri="{FF2B5EF4-FFF2-40B4-BE49-F238E27FC236}">
                <a16:creationId xmlns:a16="http://schemas.microsoft.com/office/drawing/2014/main" id="{DC205BB8-8F63-4FDC-9FA3-27200489C9EE}"/>
              </a:ext>
            </a:extLst>
          </p:cNvPr>
          <p:cNvSpPr txBox="1">
            <a:spLocks/>
          </p:cNvSpPr>
          <p:nvPr/>
        </p:nvSpPr>
        <p:spPr>
          <a:xfrm>
            <a:off x="2320093" y="2018466"/>
            <a:ext cx="4492800" cy="14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000" b="1" dirty="0">
                <a:solidFill>
                  <a:schemeClr val="dk2"/>
                </a:solidFill>
              </a:rPr>
              <a:t>Dúvidas</a:t>
            </a:r>
          </a:p>
          <a:p>
            <a:pPr algn="ctr">
              <a:spcBef>
                <a:spcPts val="1000"/>
              </a:spcBef>
            </a:pPr>
            <a:r>
              <a:rPr lang="pt-BR" dirty="0"/>
              <a:t>Conteúdo disponível no </a:t>
            </a:r>
            <a:r>
              <a:rPr lang="pt-BR" dirty="0" err="1"/>
              <a:t>git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086;p61">
            <a:extLst>
              <a:ext uri="{FF2B5EF4-FFF2-40B4-BE49-F238E27FC236}">
                <a16:creationId xmlns:a16="http://schemas.microsoft.com/office/drawing/2014/main" id="{E7F0218D-B164-49D5-8CD0-563D687627AE}"/>
              </a:ext>
            </a:extLst>
          </p:cNvPr>
          <p:cNvSpPr txBox="1">
            <a:spLocks/>
          </p:cNvSpPr>
          <p:nvPr/>
        </p:nvSpPr>
        <p:spPr>
          <a:xfrm>
            <a:off x="1281223" y="2051250"/>
            <a:ext cx="6581554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GIT</a:t>
            </a:r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87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2"/>
          <p:cNvSpPr/>
          <p:nvPr/>
        </p:nvSpPr>
        <p:spPr>
          <a:xfrm>
            <a:off x="5217593" y="1426963"/>
            <a:ext cx="2981100" cy="29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47;p40">
            <a:extLst>
              <a:ext uri="{FF2B5EF4-FFF2-40B4-BE49-F238E27FC236}">
                <a16:creationId xmlns:a16="http://schemas.microsoft.com/office/drawing/2014/main" id="{58667540-562E-4B2F-9A36-B21FAA879A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que é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Google Shape;282;p30">
            <a:extLst>
              <a:ext uri="{FF2B5EF4-FFF2-40B4-BE49-F238E27FC236}">
                <a16:creationId xmlns:a16="http://schemas.microsoft.com/office/drawing/2014/main" id="{53F87D7C-A717-41E1-90F2-B6B2678225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04804" y="1295023"/>
            <a:ext cx="3520362" cy="29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pt-BR" b="0" dirty="0" err="1">
                <a:solidFill>
                  <a:srgbClr val="404040"/>
                </a:solidFill>
              </a:rPr>
              <a:t>Git</a:t>
            </a:r>
            <a:r>
              <a:rPr lang="pt-BR" b="0" dirty="0">
                <a:solidFill>
                  <a:srgbClr val="404040"/>
                </a:solidFill>
              </a:rPr>
              <a:t> é um sistema de versionamento de código, um projeto de código fonte aberto que esta em constante evolução</a:t>
            </a:r>
            <a:endParaRPr lang="pt-BR" sz="1600" dirty="0">
              <a:solidFill>
                <a:srgbClr val="404040"/>
              </a:solidFill>
            </a:endParaRPr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3FD1D067-E41D-46C3-9D8C-3B15479C5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493" y="1226443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3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1"/>
          <p:cNvSpPr/>
          <p:nvPr/>
        </p:nvSpPr>
        <p:spPr>
          <a:xfrm>
            <a:off x="1062624" y="1404956"/>
            <a:ext cx="3030910" cy="2840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F3B6B0-8573-40DB-9CD8-CC3C52B09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702" y="1404957"/>
            <a:ext cx="5664596" cy="2333586"/>
          </a:xfrm>
          <a:prstGeom prst="rect">
            <a:avLst/>
          </a:prstGeom>
        </p:spPr>
      </p:pic>
      <p:sp>
        <p:nvSpPr>
          <p:cNvPr id="8" name="Google Shape;295;p32">
            <a:extLst>
              <a:ext uri="{FF2B5EF4-FFF2-40B4-BE49-F238E27FC236}">
                <a16:creationId xmlns:a16="http://schemas.microsoft.com/office/drawing/2014/main" id="{3C9401B9-1DD5-4582-AC65-15D613774F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1925" y="441350"/>
            <a:ext cx="44010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dk2"/>
                </a:solidFill>
                <a:latin typeface="UOLText"/>
              </a:rPr>
              <a:t>Sem o git</a:t>
            </a:r>
            <a:endParaRPr dirty="0">
              <a:solidFill>
                <a:schemeClr val="dk2"/>
              </a:solidFill>
              <a:latin typeface="UOLTex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1"/>
          <p:cNvSpPr/>
          <p:nvPr/>
        </p:nvSpPr>
        <p:spPr>
          <a:xfrm>
            <a:off x="1062624" y="1404956"/>
            <a:ext cx="3030910" cy="2840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95;p32">
            <a:extLst>
              <a:ext uri="{FF2B5EF4-FFF2-40B4-BE49-F238E27FC236}">
                <a16:creationId xmlns:a16="http://schemas.microsoft.com/office/drawing/2014/main" id="{3C9401B9-1DD5-4582-AC65-15D613774F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1925" y="441350"/>
            <a:ext cx="44010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dk2"/>
                </a:solidFill>
                <a:latin typeface="UOLText"/>
              </a:rPr>
              <a:t>Sem o git</a:t>
            </a:r>
            <a:endParaRPr dirty="0">
              <a:solidFill>
                <a:schemeClr val="dk2"/>
              </a:solidFill>
              <a:latin typeface="UOLText"/>
            </a:endParaRPr>
          </a:p>
        </p:txBody>
      </p:sp>
      <p:pic>
        <p:nvPicPr>
          <p:cNvPr id="3" name="Imagem 2" descr="Tela de computador com texto preto sobre fundo verde&#10;&#10;Descrição gerada automaticamente">
            <a:extLst>
              <a:ext uri="{FF2B5EF4-FFF2-40B4-BE49-F238E27FC236}">
                <a16:creationId xmlns:a16="http://schemas.microsoft.com/office/drawing/2014/main" id="{39E6AA3A-55AB-40F1-BA53-28C632345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230" y="1048575"/>
            <a:ext cx="3226608" cy="355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9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1"/>
          <p:cNvSpPr/>
          <p:nvPr/>
        </p:nvSpPr>
        <p:spPr>
          <a:xfrm>
            <a:off x="1062624" y="1404956"/>
            <a:ext cx="3030910" cy="2840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95;p32">
            <a:extLst>
              <a:ext uri="{FF2B5EF4-FFF2-40B4-BE49-F238E27FC236}">
                <a16:creationId xmlns:a16="http://schemas.microsoft.com/office/drawing/2014/main" id="{3C9401B9-1DD5-4582-AC65-15D613774F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1925" y="441350"/>
            <a:ext cx="44010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dk2"/>
                </a:solidFill>
                <a:latin typeface="UOLText"/>
              </a:rPr>
              <a:t>Sem o git</a:t>
            </a:r>
            <a:endParaRPr dirty="0">
              <a:solidFill>
                <a:schemeClr val="dk2"/>
              </a:solidFill>
              <a:latin typeface="UOLTex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5A0E9E-A808-49BB-82F9-88D70A3D1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153" y="1404956"/>
            <a:ext cx="4087694" cy="233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30159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Status at Pandemic Times by Slidesgo">
  <a:themeElements>
    <a:clrScheme name="Simple Light">
      <a:dk1>
        <a:srgbClr val="000000"/>
      </a:dk1>
      <a:lt1>
        <a:srgbClr val="FFFFFF"/>
      </a:lt1>
      <a:dk2>
        <a:srgbClr val="98AF35"/>
      </a:dk2>
      <a:lt2>
        <a:srgbClr val="EEEEEE"/>
      </a:lt2>
      <a:accent1>
        <a:srgbClr val="BFD369"/>
      </a:accent1>
      <a:accent2>
        <a:srgbClr val="FFEA77"/>
      </a:accent2>
      <a:accent3>
        <a:srgbClr val="FFD800"/>
      </a:accent3>
      <a:accent4>
        <a:srgbClr val="98AF35"/>
      </a:accent4>
      <a:accent5>
        <a:srgbClr val="FFEA77"/>
      </a:accent5>
      <a:accent6>
        <a:srgbClr val="98AF35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3139</TotalTime>
  <Words>819</Words>
  <Application>Microsoft Office PowerPoint</Application>
  <PresentationFormat>Apresentação na tela (16:9)</PresentationFormat>
  <Paragraphs>136</Paragraphs>
  <Slides>40</Slides>
  <Notes>38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7" baseType="lpstr">
      <vt:lpstr>Archivo</vt:lpstr>
      <vt:lpstr>Arial</vt:lpstr>
      <vt:lpstr>Bebas Neue</vt:lpstr>
      <vt:lpstr>Exo</vt:lpstr>
      <vt:lpstr>Fjalla One</vt:lpstr>
      <vt:lpstr>UOLText</vt:lpstr>
      <vt:lpstr>Business Status at Pandemic Times by Slidesgo</vt:lpstr>
      <vt:lpstr>Apresentação do PowerPoint</vt:lpstr>
      <vt:lpstr>Cronograma do dia 03</vt:lpstr>
      <vt:lpstr>Apresentação do PowerPoint</vt:lpstr>
      <vt:lpstr>Correção do exercícios</vt:lpstr>
      <vt:lpstr>Apresentação do PowerPoint</vt:lpstr>
      <vt:lpstr>O que é </vt:lpstr>
      <vt:lpstr>Sem o git</vt:lpstr>
      <vt:lpstr>Sem o git</vt:lpstr>
      <vt:lpstr>Sem o git</vt:lpstr>
      <vt:lpstr>Comandos</vt:lpstr>
      <vt:lpstr>Comandos</vt:lpstr>
      <vt:lpstr>Comandos</vt:lpstr>
      <vt:lpstr>Apresentação do PowerPoint</vt:lpstr>
      <vt:lpstr>Áreas TI</vt:lpstr>
      <vt:lpstr>Áreas TI</vt:lpstr>
      <vt:lpstr>Áreas TI</vt:lpstr>
      <vt:lpstr>Áreas TI</vt:lpstr>
      <vt:lpstr>Apresentação do PowerPoint</vt:lpstr>
      <vt:lpstr>Desenvolvedor Front-End</vt:lpstr>
      <vt:lpstr>Desenvolvedor Back-end</vt:lpstr>
      <vt:lpstr>Desenvolvedor Back-end</vt:lpstr>
      <vt:lpstr>Apresentação do PowerPoint</vt:lpstr>
      <vt:lpstr>Banco de Dados</vt:lpstr>
      <vt:lpstr>Relacional</vt:lpstr>
      <vt:lpstr>NÃO Relacional</vt:lpstr>
      <vt:lpstr>Apresentação do PowerPoint</vt:lpstr>
      <vt:lpstr>Suporte</vt:lpstr>
      <vt:lpstr>Apresentação do PowerPoint</vt:lpstr>
      <vt:lpstr>Tipos de testes</vt:lpstr>
      <vt:lpstr>Apresentação do PowerPoint</vt:lpstr>
      <vt:lpstr>Arquitetura</vt:lpstr>
      <vt:lpstr>Apresentação do PowerPoint</vt:lpstr>
      <vt:lpstr>Designer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Ezequiel</dc:creator>
  <cp:lastModifiedBy>Jackson Machado Rosa</cp:lastModifiedBy>
  <cp:revision>103</cp:revision>
  <dcterms:modified xsi:type="dcterms:W3CDTF">2021-07-07T11:01:03Z</dcterms:modified>
</cp:coreProperties>
</file>