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476" r:id="rId3"/>
    <p:sldId id="478" r:id="rId4"/>
    <p:sldId id="492" r:id="rId5"/>
    <p:sldId id="479" r:id="rId6"/>
    <p:sldId id="480" r:id="rId7"/>
    <p:sldId id="493" r:id="rId8"/>
    <p:sldId id="494" r:id="rId9"/>
    <p:sldId id="495" r:id="rId10"/>
    <p:sldId id="496" r:id="rId11"/>
    <p:sldId id="497" r:id="rId12"/>
    <p:sldId id="498" r:id="rId13"/>
    <p:sldId id="499" r:id="rId1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>
      <p:cViewPr varScale="1">
        <p:scale>
          <a:sx n="82" d="100"/>
          <a:sy n="82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mgibara.com/computer-vision/canny-edge-detecto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133600"/>
            <a:ext cx="7344419" cy="1470025"/>
          </a:xfrm>
        </p:spPr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Prof.º </a:t>
            </a:r>
            <a:r>
              <a:rPr lang="pt-BR"/>
              <a:t>Rodrigo Fujioka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525963"/>
          </a:xfrm>
        </p:spPr>
        <p:txBody>
          <a:bodyPr/>
          <a:lstStyle/>
          <a:p>
            <a:r>
              <a:rPr lang="pt-BR" sz="2400" dirty="0"/>
              <a:t>Será necessária uma etapa de </a:t>
            </a:r>
            <a:r>
              <a:rPr lang="pt-BR" sz="2400" dirty="0">
                <a:solidFill>
                  <a:srgbClr val="FF0000"/>
                </a:solidFill>
              </a:rPr>
              <a:t>pré-processamento</a:t>
            </a:r>
            <a:r>
              <a:rPr lang="pt-BR" sz="2400" dirty="0"/>
              <a:t>, para que tenhamos o seguinte resultado: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52867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 2 – Pré-processamento com o </a:t>
            </a:r>
            <a:r>
              <a:rPr lang="pt-BR" dirty="0" err="1"/>
              <a:t>ImageJ</a:t>
            </a:r>
            <a:r>
              <a:rPr lang="pt-BR" dirty="0"/>
              <a:t> e Detecção de Bordas com a Classe </a:t>
            </a:r>
            <a:r>
              <a:rPr lang="pt-BR" dirty="0" err="1"/>
              <a:t>CannyEdgeDetector</a:t>
            </a:r>
            <a:r>
              <a:rPr lang="pt-BR" dirty="0"/>
              <a:t> no </a:t>
            </a:r>
            <a:r>
              <a:rPr lang="pt-BR" dirty="0" err="1"/>
              <a:t>NetBeans</a:t>
            </a:r>
            <a:r>
              <a:rPr lang="pt-BR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355168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23317"/>
            <a:ext cx="8229600" cy="4525963"/>
          </a:xfrm>
        </p:spPr>
        <p:txBody>
          <a:bodyPr/>
          <a:lstStyle/>
          <a:p>
            <a:r>
              <a:rPr lang="pt-BR" sz="2400" dirty="0"/>
              <a:t>Abra a imagem </a:t>
            </a:r>
            <a:r>
              <a:rPr lang="pt-BR" sz="2400" dirty="0">
                <a:solidFill>
                  <a:srgbClr val="FF0000"/>
                </a:solidFill>
              </a:rPr>
              <a:t>unipe.jpg</a:t>
            </a:r>
            <a:r>
              <a:rPr lang="pt-BR" sz="2400" dirty="0"/>
              <a:t>, localizada na pasta do projeto </a:t>
            </a:r>
            <a:r>
              <a:rPr lang="pt-BR" sz="2400" dirty="0" err="1"/>
              <a:t>NetBeans</a:t>
            </a:r>
            <a:r>
              <a:rPr lang="pt-BR" sz="2400" dirty="0"/>
              <a:t> baixado no exercício anterior, no </a:t>
            </a:r>
            <a:r>
              <a:rPr lang="pt-BR" sz="2400" dirty="0" err="1">
                <a:solidFill>
                  <a:srgbClr val="FF0000"/>
                </a:solidFill>
              </a:rPr>
              <a:t>ImageJ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Aplique os filtros necessários para remover o(s) ruído(s) existentes na imagem </a:t>
            </a:r>
            <a:r>
              <a:rPr lang="pt-BR" sz="2400" dirty="0">
                <a:solidFill>
                  <a:srgbClr val="FF0000"/>
                </a:solidFill>
              </a:rPr>
              <a:t>unipe.jpg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Que filtro(s) aplicar? Utilize sua experiência com os filtros utilizados no estágio passado para sua escolha;</a:t>
            </a:r>
          </a:p>
          <a:p>
            <a:pPr lvl="1"/>
            <a:r>
              <a:rPr lang="pt-BR" sz="2400" dirty="0"/>
              <a:t>Talvez seja necessário aplicar </a:t>
            </a:r>
            <a:r>
              <a:rPr lang="pt-BR" sz="2400" dirty="0">
                <a:solidFill>
                  <a:srgbClr val="FF0000"/>
                </a:solidFill>
              </a:rPr>
              <a:t>mais de um filtro</a:t>
            </a:r>
            <a:r>
              <a:rPr lang="pt-BR" sz="2400" dirty="0"/>
              <a:t> na imagem em questão!</a:t>
            </a:r>
          </a:p>
          <a:p>
            <a:pPr lvl="1"/>
            <a:endParaRPr lang="pt-BR" sz="2400" dirty="0"/>
          </a:p>
          <a:p>
            <a:r>
              <a:rPr lang="pt-BR" sz="2400" dirty="0"/>
              <a:t>Salve a imagem com a extensão </a:t>
            </a:r>
            <a:r>
              <a:rPr lang="pt-BR" sz="2400" dirty="0" err="1">
                <a:solidFill>
                  <a:srgbClr val="FF0000"/>
                </a:solidFill>
              </a:rPr>
              <a:t>jpg</a:t>
            </a:r>
            <a:r>
              <a:rPr lang="pt-BR" sz="2400" dirty="0"/>
              <a:t> na mesma pasta do projeto </a:t>
            </a:r>
            <a:r>
              <a:rPr lang="pt-BR" sz="2400" dirty="0" err="1"/>
              <a:t>NetBeans</a:t>
            </a:r>
            <a:r>
              <a:rPr lang="pt-BR" sz="2400" dirty="0"/>
              <a:t> baixada no exercício anterior;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9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340768"/>
            <a:ext cx="3837112" cy="4525963"/>
          </a:xfrm>
        </p:spPr>
        <p:txBody>
          <a:bodyPr/>
          <a:lstStyle/>
          <a:p>
            <a:r>
              <a:rPr lang="pt-BR" sz="2000" dirty="0"/>
              <a:t>Configure a classe </a:t>
            </a:r>
            <a:r>
              <a:rPr lang="pt-BR" sz="2000" dirty="0">
                <a:solidFill>
                  <a:srgbClr val="FF0000"/>
                </a:solidFill>
              </a:rPr>
              <a:t>Principal.java</a:t>
            </a:r>
            <a:r>
              <a:rPr lang="pt-BR" sz="2000" dirty="0"/>
              <a:t>, que faz parte do projeto </a:t>
            </a:r>
            <a:r>
              <a:rPr lang="pt-BR" sz="2000" dirty="0" err="1"/>
              <a:t>NetBeans</a:t>
            </a:r>
            <a:r>
              <a:rPr lang="pt-BR" sz="2000" dirty="0"/>
              <a:t> baixado anteriormente, para que possa abrir a imagem </a:t>
            </a:r>
            <a:r>
              <a:rPr lang="pt-BR" sz="2000" dirty="0" err="1"/>
              <a:t>pré</a:t>
            </a:r>
            <a:r>
              <a:rPr lang="pt-BR" sz="2000" dirty="0"/>
              <a:t>-processada;</a:t>
            </a:r>
          </a:p>
          <a:p>
            <a:endParaRPr lang="pt-BR" sz="2000" dirty="0"/>
          </a:p>
          <a:p>
            <a:r>
              <a:rPr lang="pt-BR" sz="2000" dirty="0"/>
              <a:t>Execute o projeto, abra a imagem e verifique se a mesma é similar a imagem ao lado. Em caso negativo, repita os procedimentos de pré-processamento no </a:t>
            </a:r>
            <a:r>
              <a:rPr lang="pt-BR" sz="2000" dirty="0" err="1"/>
              <a:t>ImageJ</a:t>
            </a:r>
            <a:r>
              <a:rPr lang="pt-BR" sz="2000" dirty="0"/>
              <a:t>, aplicando novos filtros;</a:t>
            </a:r>
          </a:p>
          <a:p>
            <a:endParaRPr lang="pt-BR" sz="2000" dirty="0"/>
          </a:p>
          <a:p>
            <a:r>
              <a:rPr lang="pt-BR" sz="2000" dirty="0"/>
              <a:t>Submeta a imagem resultante para o </a:t>
            </a:r>
            <a:r>
              <a:rPr lang="pt-BR" sz="2000" dirty="0" err="1"/>
              <a:t>Unipê</a:t>
            </a:r>
            <a:r>
              <a:rPr lang="pt-BR" sz="2000" dirty="0"/>
              <a:t> Virtual.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6727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Filtros Passa-Alta</a:t>
            </a:r>
          </a:p>
        </p:txBody>
      </p:sp>
    </p:spTree>
    <p:extLst>
      <p:ext uri="{BB962C8B-B14F-4D97-AF65-F5344CB8AC3E}">
        <p14:creationId xmlns:p14="http://schemas.microsoft.com/office/powerpoint/2010/main" val="359403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4341168" cy="4525963"/>
          </a:xfrm>
        </p:spPr>
        <p:txBody>
          <a:bodyPr/>
          <a:lstStyle/>
          <a:p>
            <a:r>
              <a:rPr lang="pt-BR" sz="2800" dirty="0"/>
              <a:t>Filtro de </a:t>
            </a:r>
            <a:r>
              <a:rPr lang="pt-BR" sz="2800" dirty="0" err="1"/>
              <a:t>Canny</a:t>
            </a:r>
            <a:endParaRPr lang="pt-BR" sz="2800" dirty="0"/>
          </a:p>
          <a:p>
            <a:endParaRPr lang="pt-BR" sz="2800" dirty="0"/>
          </a:p>
          <a:p>
            <a:pPr lvl="1"/>
            <a:r>
              <a:rPr lang="pt-BR" sz="2000" dirty="0"/>
              <a:t>Suaviza o ruído e localiza bordas;</a:t>
            </a:r>
          </a:p>
          <a:p>
            <a:pPr lvl="1"/>
            <a:r>
              <a:rPr lang="pt-BR" sz="2000" dirty="0"/>
              <a:t>Combina um operador diferencial com um filtro gaussiano;</a:t>
            </a:r>
          </a:p>
          <a:p>
            <a:pPr lvl="1"/>
            <a:r>
              <a:rPr lang="pt-BR" sz="2000" dirty="0"/>
              <a:t>A </a:t>
            </a:r>
            <a:r>
              <a:rPr lang="pt-BR" sz="2000" dirty="0" err="1"/>
              <a:t>convolução</a:t>
            </a:r>
            <a:r>
              <a:rPr lang="pt-BR" sz="2000" dirty="0"/>
              <a:t> é simples de ser implementada, mas é cara em termos computacionais;</a:t>
            </a:r>
          </a:p>
          <a:p>
            <a:pPr lvl="1"/>
            <a:r>
              <a:rPr lang="pt-BR" sz="2000" dirty="0"/>
              <a:t>Filtro eficiente no processamento de imagens com ruído ou com bordas difusas.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16832"/>
            <a:ext cx="2048778" cy="20487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433" y="4184920"/>
            <a:ext cx="1776232" cy="17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167936" cy="4525963"/>
          </a:xfrm>
        </p:spPr>
        <p:txBody>
          <a:bodyPr/>
          <a:lstStyle/>
          <a:p>
            <a:r>
              <a:rPr lang="pt-BR" sz="2800" dirty="0"/>
              <a:t>A classe </a:t>
            </a:r>
            <a:r>
              <a:rPr lang="pt-BR" sz="2800" dirty="0" err="1"/>
              <a:t>Canny</a:t>
            </a:r>
            <a:r>
              <a:rPr lang="pt-BR" sz="2800" dirty="0"/>
              <a:t> Edge Detector</a:t>
            </a:r>
          </a:p>
          <a:p>
            <a:endParaRPr lang="pt-BR" sz="2800" dirty="0"/>
          </a:p>
          <a:p>
            <a:pPr lvl="1"/>
            <a:r>
              <a:rPr lang="pt-BR" sz="2400" dirty="0"/>
              <a:t>Implementada por Tom </a:t>
            </a:r>
            <a:r>
              <a:rPr lang="pt-BR" sz="2400" dirty="0" err="1"/>
              <a:t>Gibara</a:t>
            </a:r>
            <a:r>
              <a:rPr lang="pt-BR" sz="2400" dirty="0"/>
              <a:t> em 2013;</a:t>
            </a:r>
          </a:p>
          <a:p>
            <a:pPr lvl="2"/>
            <a:r>
              <a:rPr lang="pt-BR" sz="1800" dirty="0">
                <a:hlinkClick r:id="rId2"/>
              </a:rPr>
              <a:t>http://www.tomgibara.com/computer-vision/canny-edge-detector</a:t>
            </a:r>
            <a:endParaRPr lang="pt-BR" sz="1800" dirty="0"/>
          </a:p>
          <a:p>
            <a:pPr marL="914400" lvl="2" indent="0">
              <a:buNone/>
            </a:pPr>
            <a:endParaRPr lang="pt-BR" sz="1800" dirty="0"/>
          </a:p>
          <a:p>
            <a:pPr lvl="1"/>
            <a:r>
              <a:rPr lang="pt-BR" sz="2400" dirty="0"/>
              <a:t>Trata-se de uma implementação eficiente da detecção de bordas de </a:t>
            </a:r>
            <a:r>
              <a:rPr lang="pt-BR" sz="2400" dirty="0" err="1"/>
              <a:t>Canny</a:t>
            </a:r>
            <a:r>
              <a:rPr lang="pt-BR" sz="2400" dirty="0"/>
              <a:t> em Java;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Fornece todos os métodos necessários para a detecção de bordas em Java através do Filtro de </a:t>
            </a:r>
            <a:r>
              <a:rPr lang="pt-BR" sz="2400" dirty="0" err="1"/>
              <a:t>Canny</a:t>
            </a:r>
            <a:r>
              <a:rPr lang="pt-BR" sz="2400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40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 1 – Uso da classe </a:t>
            </a:r>
            <a:r>
              <a:rPr lang="pt-BR" dirty="0" err="1"/>
              <a:t>CannyEdgeDetector</a:t>
            </a:r>
            <a:r>
              <a:rPr lang="pt-BR" dirty="0"/>
              <a:t> no </a:t>
            </a:r>
            <a:r>
              <a:rPr lang="pt-BR" dirty="0" err="1"/>
              <a:t>NetBeans</a:t>
            </a:r>
            <a:r>
              <a:rPr lang="pt-BR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25704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229600" cy="4525963"/>
          </a:xfrm>
        </p:spPr>
        <p:txBody>
          <a:bodyPr/>
          <a:lstStyle/>
          <a:p>
            <a:r>
              <a:rPr lang="pt-BR" sz="2400" dirty="0"/>
              <a:t>Baixe o projeto </a:t>
            </a:r>
            <a:r>
              <a:rPr lang="pt-BR" sz="2400" dirty="0" err="1"/>
              <a:t>NetBeans</a:t>
            </a:r>
            <a:r>
              <a:rPr lang="pt-BR" sz="2400" dirty="0"/>
              <a:t> chamado </a:t>
            </a:r>
            <a:r>
              <a:rPr lang="pt-BR" sz="2400" dirty="0" err="1">
                <a:solidFill>
                  <a:srgbClr val="FF0000"/>
                </a:solidFill>
              </a:rPr>
              <a:t>ProjetoCannyJava</a:t>
            </a:r>
            <a:r>
              <a:rPr lang="pt-BR" sz="2400" dirty="0"/>
              <a:t> no </a:t>
            </a:r>
            <a:r>
              <a:rPr lang="pt-BR" sz="2400" dirty="0" err="1"/>
              <a:t>Unipê</a:t>
            </a:r>
            <a:r>
              <a:rPr lang="pt-BR" sz="2400" dirty="0"/>
              <a:t> Virtual;</a:t>
            </a:r>
          </a:p>
          <a:p>
            <a:endParaRPr lang="pt-BR" sz="2400" dirty="0"/>
          </a:p>
          <a:p>
            <a:r>
              <a:rPr lang="pt-BR" sz="2400" dirty="0"/>
              <a:t>Descomprima e importe o projeto para o </a:t>
            </a:r>
            <a:r>
              <a:rPr lang="pt-BR" sz="2400" dirty="0" err="1"/>
              <a:t>NetBeans</a:t>
            </a:r>
            <a:r>
              <a:rPr lang="pt-BR" sz="2400" dirty="0"/>
              <a:t> IDE instalado em seu PC;</a:t>
            </a:r>
          </a:p>
          <a:p>
            <a:pPr lvl="1"/>
            <a:r>
              <a:rPr lang="pt-BR" sz="2000" dirty="0"/>
              <a:t>No referido projeto, já consta o arquivo </a:t>
            </a:r>
            <a:r>
              <a:rPr lang="pt-BR" sz="2000" dirty="0">
                <a:solidFill>
                  <a:srgbClr val="FF0000"/>
                </a:solidFill>
              </a:rPr>
              <a:t>CannyEdgeDetector.java</a:t>
            </a:r>
            <a:r>
              <a:rPr lang="pt-BR" sz="2000" dirty="0"/>
              <a:t> necessário para a prática;</a:t>
            </a:r>
          </a:p>
          <a:p>
            <a:endParaRPr lang="pt-BR" sz="2400" dirty="0"/>
          </a:p>
          <a:p>
            <a:r>
              <a:rPr lang="pt-BR" sz="2400" dirty="0"/>
              <a:t>Abra a partir do </a:t>
            </a:r>
            <a:r>
              <a:rPr lang="pt-BR" sz="2400" dirty="0" err="1"/>
              <a:t>NetBeans</a:t>
            </a:r>
            <a:r>
              <a:rPr lang="pt-BR" sz="2400" dirty="0"/>
              <a:t> IDE o arquivo </a:t>
            </a:r>
            <a:r>
              <a:rPr lang="pt-BR" sz="2400" dirty="0">
                <a:solidFill>
                  <a:srgbClr val="FF0000"/>
                </a:solidFill>
              </a:rPr>
              <a:t>Principal.java</a:t>
            </a:r>
            <a:r>
              <a:rPr lang="pt-BR" sz="2400" dirty="0"/>
              <a:t> e verifique seu código-fonte;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28126"/>
            <a:ext cx="6068378" cy="646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1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525963"/>
          </a:xfrm>
        </p:spPr>
        <p:txBody>
          <a:bodyPr/>
          <a:lstStyle/>
          <a:p>
            <a:r>
              <a:rPr lang="pt-BR" sz="2400" dirty="0"/>
              <a:t>Execute o projeto. Será gerada uma imagem similar a essa: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34888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9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525963"/>
          </a:xfrm>
        </p:spPr>
        <p:txBody>
          <a:bodyPr/>
          <a:lstStyle/>
          <a:p>
            <a:r>
              <a:rPr lang="pt-BR" sz="2400" dirty="0"/>
              <a:t>O motivo da geração de tantas bordas fragmentadas é a imagem de entrada utilizada no projeto: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32" y="254635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88847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6007</TotalTime>
  <Words>420</Words>
  <Application>Microsoft Office PowerPoint</Application>
  <PresentationFormat>Apresentação na tela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Modelos de Aula Unipetech 2012</vt:lpstr>
      <vt:lpstr>Computação Gráfica</vt:lpstr>
      <vt:lpstr>Filtros Passa-Alta</vt:lpstr>
      <vt:lpstr>Filtros Passa-Alta</vt:lpstr>
      <vt:lpstr>Filtros Passa-Alta</vt:lpstr>
      <vt:lpstr>Exercício 1 – Uso da classe CannyEdgeDetector no NetBeans IDE</vt:lpstr>
      <vt:lpstr>Exercício</vt:lpstr>
      <vt:lpstr>Exercício</vt:lpstr>
      <vt:lpstr>Exercício</vt:lpstr>
      <vt:lpstr>Exercício</vt:lpstr>
      <vt:lpstr>Exercício</vt:lpstr>
      <vt:lpstr>Exercício 2 – Pré-processamento com o ImageJ e Detecção de Bordas com a Classe CannyEdgeDetector no NetBeans IDE</vt:lpstr>
      <vt:lpstr>Exercício</vt:lpstr>
      <vt:lpstr>Exercício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Rodrigo Fujioka</cp:lastModifiedBy>
  <cp:revision>289</cp:revision>
  <dcterms:created xsi:type="dcterms:W3CDTF">2012-07-20T20:22:31Z</dcterms:created>
  <dcterms:modified xsi:type="dcterms:W3CDTF">2020-03-18T00:48:02Z</dcterms:modified>
</cp:coreProperties>
</file>