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70" r:id="rId3"/>
    <p:sldId id="382" r:id="rId4"/>
    <p:sldId id="371" r:id="rId5"/>
    <p:sldId id="385" r:id="rId6"/>
    <p:sldId id="383" r:id="rId7"/>
    <p:sldId id="384" r:id="rId8"/>
    <p:sldId id="372" r:id="rId9"/>
    <p:sldId id="379" r:id="rId10"/>
    <p:sldId id="386" r:id="rId11"/>
    <p:sldId id="387" r:id="rId12"/>
    <p:sldId id="388" r:id="rId13"/>
    <p:sldId id="377" r:id="rId14"/>
    <p:sldId id="390" r:id="rId15"/>
    <p:sldId id="391" r:id="rId16"/>
    <p:sldId id="389" r:id="rId17"/>
    <p:sldId id="392" r:id="rId18"/>
    <p:sldId id="373" r:id="rId19"/>
    <p:sldId id="374" r:id="rId20"/>
    <p:sldId id="375" r:id="rId21"/>
    <p:sldId id="290" r:id="rId22"/>
    <p:sldId id="376" r:id="rId23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660"/>
  </p:normalViewPr>
  <p:slideViewPr>
    <p:cSldViewPr>
      <p:cViewPr varScale="1">
        <p:scale>
          <a:sx n="75" d="100"/>
          <a:sy n="75" d="100"/>
        </p:scale>
        <p:origin x="12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EF66B8BD-51DB-4548-87E6-AAE84E7C3CBC}" type="datetimeFigureOut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2D598AA8-9DE9-40B5-A0DC-1C007717D7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126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132856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8BBA-A347-4189-8A5C-A1D4306F28E5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60936-D85C-41D8-A0FC-65B902DC44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6556-439D-4D7A-984E-49E117DE8B9B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319E8-94A3-47C9-A62B-83CF38105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9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108130" cy="9422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8D35-311F-45F6-96D2-94F7F6B7FD5E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8F6E-EF76-4FB4-9DFE-D697BB9B8C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6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40E05-0C41-4D66-87AD-B0362C57851B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D1FA2-F3CC-41B0-8852-04800A5848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0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3850" y="1557338"/>
            <a:ext cx="5087938" cy="7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dirty="0" smtClean="0"/>
              <a:t>Objetivos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670" y="114300"/>
            <a:ext cx="7533754" cy="944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708920"/>
            <a:ext cx="6400800" cy="3024336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9BF5-025E-4DBD-A8CB-5B33A214CF66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C0D7-7AC8-4402-8E68-CDF288CA55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712" y="116632"/>
            <a:ext cx="6707088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3AA3-6747-4EAA-A099-C190F9FBE52D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CB503-40BB-452A-8430-0FC531D16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9" name="Picture 2" descr="http://upload.wikimedia.org/wikipedia/commons/thumb/6/60/Logo_UNIP%C3%8A.jpg/200px-Logo_UNIP%C3%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7" y="260648"/>
            <a:ext cx="1531489" cy="6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98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802D3-FF25-4585-BFF4-218688256FE9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F489A-E010-48F4-8485-8EB4C3F246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393E-5A63-4DDD-8F92-7BE3ABF74731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FAA19-805C-4A2B-846A-15BE229B09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511-5C9B-4168-95F7-1143A066192C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D47A4-8B13-43AD-9667-35299257F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8670" y="116632"/>
            <a:ext cx="7565330" cy="9422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516B9-FC19-41CC-88FA-29410899B57A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911DD-BAD2-42E1-8CEA-504AB05A1C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7DB5C-2D83-4955-A559-DC388D93FF5F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1F63-34B0-44E0-B3C8-92F992132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-36512" y="5316"/>
            <a:ext cx="180019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rgbClr val="FFFF00"/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4300"/>
            <a:ext cx="13271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ACA0-5579-44FD-B93C-F7B6737A27F9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E594-5005-4064-8079-AD7ABDD9E0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4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AF877A-BD38-47CD-B36A-2E72BF88B48C}" type="datetime1">
              <a:rPr lang="pt-BR"/>
              <a:pPr>
                <a:defRPr/>
              </a:pPr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CA6367-78B4-46F1-8CDE-4113FFCB5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133600"/>
            <a:ext cx="7344419" cy="1470025"/>
          </a:xfrm>
        </p:spPr>
        <p:txBody>
          <a:bodyPr/>
          <a:lstStyle/>
          <a:p>
            <a:r>
              <a:rPr lang="pt-BR" dirty="0" smtClean="0"/>
              <a:t>Computação Gráfica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Prof.º Thyago Maia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sz="2800" dirty="0" smtClean="0"/>
              <a:t>Dentre as técnicas para a geração de imagens em perspectiva, tem-se:</a:t>
            </a:r>
          </a:p>
          <a:p>
            <a:endParaRPr lang="pt-BR" sz="2800" dirty="0"/>
          </a:p>
          <a:p>
            <a:pPr lvl="1"/>
            <a:r>
              <a:rPr lang="pt-BR" sz="2400" dirty="0" smtClean="0"/>
              <a:t>Geometria Analítica</a:t>
            </a:r>
          </a:p>
          <a:p>
            <a:pPr lvl="2"/>
            <a:r>
              <a:rPr lang="pt-BR" sz="2000" dirty="0" smtClean="0"/>
              <a:t>Sejam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/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Y</a:t>
            </a:r>
            <a:r>
              <a:rPr lang="pt-BR" sz="2000" dirty="0" smtClean="0"/>
              <a:t> coordenadas </a:t>
            </a:r>
            <a:r>
              <a:rPr lang="pt-BR" sz="2000" dirty="0" smtClean="0">
                <a:solidFill>
                  <a:srgbClr val="FF0000"/>
                </a:solidFill>
              </a:rPr>
              <a:t>2D</a:t>
            </a:r>
            <a:r>
              <a:rPr lang="pt-BR" sz="2000" dirty="0" smtClean="0"/>
              <a:t>...</a:t>
            </a:r>
          </a:p>
          <a:p>
            <a:pPr lvl="2"/>
            <a:r>
              <a:rPr lang="pt-BR" sz="2000" dirty="0" smtClean="0"/>
              <a:t>... </a:t>
            </a:r>
            <a:r>
              <a:rPr lang="pt-BR" sz="2000" dirty="0"/>
              <a:t>e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/>
              <a:t>, </a:t>
            </a:r>
            <a:r>
              <a:rPr lang="pt-BR" sz="2000" dirty="0" smtClean="0">
                <a:solidFill>
                  <a:srgbClr val="FF0000"/>
                </a:solidFill>
              </a:rPr>
              <a:t>y</a:t>
            </a:r>
            <a:r>
              <a:rPr lang="pt-BR" sz="2000" dirty="0" smtClean="0"/>
              <a:t> e </a:t>
            </a:r>
            <a:r>
              <a:rPr lang="pt-BR" sz="2000" dirty="0" smtClean="0">
                <a:solidFill>
                  <a:srgbClr val="FF0000"/>
                </a:solidFill>
              </a:rPr>
              <a:t>z</a:t>
            </a:r>
            <a:r>
              <a:rPr lang="pt-BR" sz="2000" dirty="0" smtClean="0"/>
              <a:t> coordenadas </a:t>
            </a:r>
            <a:r>
              <a:rPr lang="pt-BR" sz="2000" dirty="0" smtClean="0">
                <a:solidFill>
                  <a:srgbClr val="FF0000"/>
                </a:solidFill>
              </a:rPr>
              <a:t>3D</a:t>
            </a:r>
            <a:r>
              <a:rPr lang="pt-BR" sz="2000" dirty="0" smtClean="0"/>
              <a:t>...</a:t>
            </a:r>
          </a:p>
          <a:p>
            <a:pPr lvl="2"/>
            <a:r>
              <a:rPr lang="pt-BR" sz="2000" dirty="0" smtClean="0"/>
              <a:t>... queremos gerar uma imagem </a:t>
            </a:r>
            <a:r>
              <a:rPr lang="pt-BR" sz="2000" dirty="0" smtClean="0">
                <a:solidFill>
                  <a:srgbClr val="FF0000"/>
                </a:solidFill>
              </a:rPr>
              <a:t>P’(X,Y)</a:t>
            </a:r>
            <a:r>
              <a:rPr lang="pt-BR" sz="2000" dirty="0" smtClean="0"/>
              <a:t> a partir de muitos pontos </a:t>
            </a:r>
            <a:r>
              <a:rPr lang="pt-BR" sz="2000" dirty="0" smtClean="0">
                <a:solidFill>
                  <a:srgbClr val="FF0000"/>
                </a:solidFill>
              </a:rPr>
              <a:t>P(</a:t>
            </a:r>
            <a:r>
              <a:rPr lang="pt-BR" sz="2000" dirty="0" err="1" smtClean="0">
                <a:solidFill>
                  <a:srgbClr val="FF0000"/>
                </a:solidFill>
              </a:rPr>
              <a:t>x,y,z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lvl="2"/>
            <a:endParaRPr lang="pt-BR" sz="2000" dirty="0"/>
          </a:p>
          <a:p>
            <a:pPr lvl="2"/>
            <a:r>
              <a:rPr lang="pt-BR" sz="2000" dirty="0" smtClean="0"/>
              <a:t>Assim, </a:t>
            </a:r>
            <a:r>
              <a:rPr lang="pt-BR" sz="2000" dirty="0" smtClean="0">
                <a:solidFill>
                  <a:srgbClr val="FF0000"/>
                </a:solidFill>
              </a:rPr>
              <a:t>precisamos mapear as coordenadas do mundo (</a:t>
            </a:r>
            <a:r>
              <a:rPr lang="pt-BR" sz="2000" dirty="0" err="1" smtClean="0">
                <a:solidFill>
                  <a:srgbClr val="FF0000"/>
                </a:solidFill>
              </a:rPr>
              <a:t>x,y,z</a:t>
            </a:r>
            <a:r>
              <a:rPr lang="pt-BR" sz="2000" dirty="0" smtClean="0">
                <a:solidFill>
                  <a:srgbClr val="FF0000"/>
                </a:solidFill>
              </a:rPr>
              <a:t>) </a:t>
            </a:r>
            <a:r>
              <a:rPr lang="pt-BR" sz="2000" dirty="0" smtClean="0"/>
              <a:t>de um ponto P </a:t>
            </a:r>
            <a:r>
              <a:rPr lang="pt-BR" sz="2000" dirty="0" smtClean="0">
                <a:solidFill>
                  <a:srgbClr val="FF0000"/>
                </a:solidFill>
              </a:rPr>
              <a:t>para as coordenadas de tela (X,Y) </a:t>
            </a:r>
            <a:r>
              <a:rPr lang="pt-BR" sz="2000" dirty="0" smtClean="0"/>
              <a:t>da sua projeção central P’; </a:t>
            </a:r>
          </a:p>
          <a:p>
            <a:pPr lvl="2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3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sz="2800" dirty="0" smtClean="0"/>
              <a:t>Dentre as técnicas para a geração de imagens em perspectiva, tem-se:</a:t>
            </a:r>
          </a:p>
          <a:p>
            <a:endParaRPr lang="pt-BR" sz="2800" dirty="0"/>
          </a:p>
          <a:p>
            <a:pPr lvl="1"/>
            <a:r>
              <a:rPr lang="pt-BR" sz="2400" dirty="0" smtClean="0"/>
              <a:t>Geometria Analítica</a:t>
            </a:r>
          </a:p>
          <a:p>
            <a:pPr lvl="2"/>
            <a:r>
              <a:rPr lang="pt-BR" sz="2000" dirty="0" smtClean="0"/>
              <a:t>É conveniente executar esse mapeamento em duas etapas:</a:t>
            </a:r>
          </a:p>
          <a:p>
            <a:pPr lvl="2"/>
            <a:endParaRPr lang="pt-BR" sz="2000" dirty="0" smtClean="0"/>
          </a:p>
          <a:p>
            <a:pPr lvl="3"/>
            <a:r>
              <a:rPr lang="pt-BR" dirty="0" smtClean="0">
                <a:solidFill>
                  <a:srgbClr val="FF0000"/>
                </a:solidFill>
              </a:rPr>
              <a:t>Transformação de visualização</a:t>
            </a:r>
            <a:r>
              <a:rPr lang="pt-BR" dirty="0" smtClean="0"/>
              <a:t>: Mudamos o sistema de coordenadas do mundo para o sistema de coordenadas do observador;</a:t>
            </a:r>
          </a:p>
          <a:p>
            <a:pPr lvl="3"/>
            <a:r>
              <a:rPr lang="pt-BR" dirty="0" smtClean="0">
                <a:solidFill>
                  <a:srgbClr val="FF0000"/>
                </a:solidFill>
              </a:rPr>
              <a:t>Transformação em perspectiva</a:t>
            </a:r>
            <a:r>
              <a:rPr lang="pt-BR" dirty="0" smtClean="0"/>
              <a:t>: É de fato a transformação de P para P’ (de 3D para 2D);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5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88840"/>
            <a:ext cx="5056152" cy="37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Visualização:</a:t>
            </a:r>
          </a:p>
          <a:p>
            <a:pPr lvl="1"/>
            <a:r>
              <a:rPr lang="pt-BR" sz="2400" dirty="0" smtClean="0"/>
              <a:t>Suponhamos que o ponto de visualização </a:t>
            </a:r>
            <a:r>
              <a:rPr lang="pt-BR" sz="2400" dirty="0" smtClean="0">
                <a:solidFill>
                  <a:srgbClr val="FF0000"/>
                </a:solidFill>
              </a:rPr>
              <a:t>E (</a:t>
            </a:r>
            <a:r>
              <a:rPr lang="pt-BR" sz="2400" dirty="0" err="1" smtClean="0">
                <a:solidFill>
                  <a:srgbClr val="FF0000"/>
                </a:solidFill>
              </a:rPr>
              <a:t>x</a:t>
            </a:r>
            <a:r>
              <a:rPr lang="pt-BR" sz="1400" b="1" dirty="0" err="1" smtClean="0">
                <a:solidFill>
                  <a:srgbClr val="FF0000"/>
                </a:solidFill>
              </a:rPr>
              <a:t>E</a:t>
            </a:r>
            <a:r>
              <a:rPr lang="pt-BR" sz="2400" dirty="0" smtClean="0">
                <a:solidFill>
                  <a:srgbClr val="FF0000"/>
                </a:solidFill>
              </a:rPr>
              <a:t>, </a:t>
            </a:r>
            <a:r>
              <a:rPr lang="pt-BR" sz="2400" dirty="0" err="1" smtClean="0">
                <a:solidFill>
                  <a:srgbClr val="FF0000"/>
                </a:solidFill>
              </a:rPr>
              <a:t>y</a:t>
            </a:r>
            <a:r>
              <a:rPr lang="pt-BR" sz="1400" b="1" dirty="0" err="1" smtClean="0">
                <a:solidFill>
                  <a:srgbClr val="FF0000"/>
                </a:solidFill>
              </a:rPr>
              <a:t>E</a:t>
            </a:r>
            <a:r>
              <a:rPr lang="pt-BR" sz="2400" dirty="0" smtClean="0">
                <a:solidFill>
                  <a:srgbClr val="FF0000"/>
                </a:solidFill>
              </a:rPr>
              <a:t>, </a:t>
            </a:r>
            <a:r>
              <a:rPr lang="pt-BR" sz="2400" dirty="0" err="1" smtClean="0">
                <a:solidFill>
                  <a:srgbClr val="FF0000"/>
                </a:solidFill>
              </a:rPr>
              <a:t>z</a:t>
            </a:r>
            <a:r>
              <a:rPr lang="pt-BR" sz="1400" b="1" dirty="0" err="1" smtClean="0">
                <a:solidFill>
                  <a:srgbClr val="FF0000"/>
                </a:solidFill>
              </a:rPr>
              <a:t>E</a:t>
            </a:r>
            <a:r>
              <a:rPr lang="pt-BR" sz="2400" dirty="0" smtClean="0">
                <a:solidFill>
                  <a:srgbClr val="FF0000"/>
                </a:solidFill>
              </a:rPr>
              <a:t>) </a:t>
            </a:r>
            <a:r>
              <a:rPr lang="pt-BR" sz="2400" dirty="0" smtClean="0"/>
              <a:t>seja determinado por suas coordenadas do mundo </a:t>
            </a:r>
            <a:r>
              <a:rPr lang="pt-BR" sz="2400" dirty="0" smtClean="0">
                <a:solidFill>
                  <a:srgbClr val="FF0000"/>
                </a:solidFill>
              </a:rPr>
              <a:t>(</a:t>
            </a:r>
            <a:r>
              <a:rPr lang="pt-BR" sz="2400" dirty="0" err="1" smtClean="0">
                <a:solidFill>
                  <a:srgbClr val="FF0000"/>
                </a:solidFill>
              </a:rPr>
              <a:t>rho</a:t>
            </a:r>
            <a:r>
              <a:rPr lang="pt-BR" sz="2400" dirty="0" smtClean="0">
                <a:solidFill>
                  <a:srgbClr val="FF0000"/>
                </a:solidFill>
              </a:rPr>
              <a:t>, </a:t>
            </a:r>
            <a:r>
              <a:rPr lang="pt-BR" sz="2400" dirty="0" err="1" smtClean="0">
                <a:solidFill>
                  <a:srgbClr val="FF0000"/>
                </a:solidFill>
              </a:rPr>
              <a:t>theta</a:t>
            </a:r>
            <a:r>
              <a:rPr lang="pt-BR" sz="2400" dirty="0">
                <a:solidFill>
                  <a:srgbClr val="FF0000"/>
                </a:solidFill>
              </a:rPr>
              <a:t>,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phi</a:t>
            </a:r>
            <a:r>
              <a:rPr lang="pt-BR" sz="2400" dirty="0" smtClean="0">
                <a:solidFill>
                  <a:srgbClr val="FF0000"/>
                </a:solidFill>
              </a:rPr>
              <a:t>)</a:t>
            </a:r>
            <a:r>
              <a:rPr lang="pt-BR" sz="2400" dirty="0" smtClean="0"/>
              <a:t>. Assim:</a:t>
            </a:r>
          </a:p>
          <a:p>
            <a:pPr lvl="1"/>
            <a:endParaRPr lang="pt-BR" sz="2400" dirty="0"/>
          </a:p>
          <a:p>
            <a:pPr marL="457200" lvl="1" indent="0">
              <a:buNone/>
            </a:pPr>
            <a:endParaRPr lang="pt-BR" sz="2400" dirty="0"/>
          </a:p>
          <a:p>
            <a:pPr lvl="1"/>
            <a:r>
              <a:rPr lang="pt-BR" sz="2400" dirty="0" smtClean="0"/>
              <a:t>Tais coordenadas esféricas podem ser derivadas em Java para:</a:t>
            </a:r>
            <a:endParaRPr lang="pt-BR" sz="2400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96952"/>
            <a:ext cx="2281754" cy="10897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5206281"/>
            <a:ext cx="6209105" cy="8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Visualização:</a:t>
            </a:r>
          </a:p>
          <a:p>
            <a:pPr lvl="1"/>
            <a:r>
              <a:rPr lang="pt-BR" sz="2400" dirty="0" smtClean="0"/>
              <a:t>Suponhamos que o ponto de visualização E (</a:t>
            </a:r>
            <a:r>
              <a:rPr lang="pt-BR" sz="2400" dirty="0" err="1" smtClean="0"/>
              <a:t>x</a:t>
            </a:r>
            <a:r>
              <a:rPr lang="pt-BR" sz="1400" b="1" dirty="0" err="1" smtClean="0"/>
              <a:t>E</a:t>
            </a:r>
            <a:r>
              <a:rPr lang="pt-BR" sz="2400" dirty="0" smtClean="0"/>
              <a:t>, </a:t>
            </a:r>
            <a:r>
              <a:rPr lang="pt-BR" sz="2400" dirty="0" err="1" smtClean="0"/>
              <a:t>y</a:t>
            </a:r>
            <a:r>
              <a:rPr lang="pt-BR" sz="1400" b="1" dirty="0" err="1" smtClean="0"/>
              <a:t>E</a:t>
            </a:r>
            <a:r>
              <a:rPr lang="pt-BR" sz="2400" dirty="0" smtClean="0"/>
              <a:t>, </a:t>
            </a:r>
            <a:r>
              <a:rPr lang="pt-BR" sz="2400" dirty="0" err="1" smtClean="0"/>
              <a:t>z</a:t>
            </a:r>
            <a:r>
              <a:rPr lang="pt-BR" sz="1400" b="1" dirty="0" err="1" smtClean="0"/>
              <a:t>E</a:t>
            </a:r>
            <a:r>
              <a:rPr lang="pt-BR" sz="2400" dirty="0" smtClean="0"/>
              <a:t>) seja determinado por suas coordenadas do mundo (</a:t>
            </a:r>
            <a:r>
              <a:rPr lang="pt-BR" sz="2400" dirty="0" err="1" smtClean="0"/>
              <a:t>rho</a:t>
            </a:r>
            <a:r>
              <a:rPr lang="pt-BR" sz="2400" dirty="0" smtClean="0"/>
              <a:t>, </a:t>
            </a:r>
            <a:r>
              <a:rPr lang="pt-BR" sz="2400" dirty="0" err="1" smtClean="0"/>
              <a:t>theta</a:t>
            </a:r>
            <a:r>
              <a:rPr lang="pt-BR" sz="2400" dirty="0"/>
              <a:t>,</a:t>
            </a:r>
            <a:r>
              <a:rPr lang="pt-BR" sz="2400" dirty="0" smtClean="0"/>
              <a:t> </a:t>
            </a:r>
            <a:r>
              <a:rPr lang="pt-BR" sz="2400" dirty="0" err="1" smtClean="0"/>
              <a:t>phi</a:t>
            </a:r>
            <a:r>
              <a:rPr lang="pt-BR" sz="2400" dirty="0" smtClean="0"/>
              <a:t>). Assim:</a:t>
            </a:r>
          </a:p>
          <a:p>
            <a:pPr lvl="1"/>
            <a:endParaRPr lang="pt-BR" sz="2400" dirty="0"/>
          </a:p>
          <a:p>
            <a:pPr marL="457200" lvl="1" indent="0">
              <a:buNone/>
            </a:pPr>
            <a:endParaRPr lang="pt-BR" sz="2400" dirty="0"/>
          </a:p>
          <a:p>
            <a:pPr lvl="1"/>
            <a:r>
              <a:rPr lang="pt-BR" sz="2400" dirty="0" smtClean="0"/>
              <a:t>Tais coordenadas esféricas podem ser derivadas em Java para:</a:t>
            </a:r>
            <a:endParaRPr lang="pt-BR" sz="2400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96952"/>
            <a:ext cx="2281754" cy="10897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5206281"/>
            <a:ext cx="6209105" cy="88701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796136" y="3218682"/>
            <a:ext cx="24661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Modelo matemático de</a:t>
            </a:r>
          </a:p>
          <a:p>
            <a:r>
              <a:rPr lang="pt-BR" dirty="0"/>
              <a:t>c</a:t>
            </a:r>
            <a:r>
              <a:rPr lang="pt-BR" dirty="0" smtClean="0"/>
              <a:t>omo vemos os objetos!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148064" y="3429000"/>
            <a:ext cx="648072" cy="112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5" idx="2"/>
          </p:cNvCxnSpPr>
          <p:nvPr/>
        </p:nvCxnSpPr>
        <p:spPr>
          <a:xfrm flipH="1">
            <a:off x="5364088" y="3865013"/>
            <a:ext cx="1665110" cy="134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Visualização: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85100"/>
            <a:ext cx="7357839" cy="20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Perspectiva:</a:t>
            </a:r>
          </a:p>
          <a:p>
            <a:pPr lvl="1"/>
            <a:r>
              <a:rPr lang="pt-BR" sz="2400" dirty="0" smtClean="0"/>
              <a:t>Denota-se as coordenadas do observador por (</a:t>
            </a:r>
            <a:r>
              <a:rPr lang="pt-BR" sz="2400" dirty="0" err="1" smtClean="0"/>
              <a:t>x,y,z</a:t>
            </a:r>
            <a:r>
              <a:rPr lang="pt-BR" sz="2400" dirty="0" smtClean="0"/>
              <a:t>) ao invés de (</a:t>
            </a:r>
            <a:r>
              <a:rPr lang="pt-BR" sz="2400" dirty="0" err="1" smtClean="0"/>
              <a:t>x</a:t>
            </a:r>
            <a:r>
              <a:rPr lang="pt-BR" sz="1400" b="1" dirty="0" err="1" smtClean="0"/>
              <a:t>E</a:t>
            </a:r>
            <a:r>
              <a:rPr lang="pt-BR" sz="2400" dirty="0" smtClean="0"/>
              <a:t>, </a:t>
            </a:r>
            <a:r>
              <a:rPr lang="pt-BR" sz="2400" dirty="0" err="1" smtClean="0"/>
              <a:t>y</a:t>
            </a:r>
            <a:r>
              <a:rPr lang="pt-BR" sz="1400" b="1" dirty="0" err="1" smtClean="0"/>
              <a:t>E</a:t>
            </a:r>
            <a:r>
              <a:rPr lang="pt-BR" sz="2400" dirty="0" smtClean="0"/>
              <a:t>, </a:t>
            </a:r>
            <a:r>
              <a:rPr lang="pt-BR" sz="2400" dirty="0" err="1" smtClean="0"/>
              <a:t>z</a:t>
            </a:r>
            <a:r>
              <a:rPr lang="pt-BR" sz="1400" b="1" dirty="0" err="1" smtClean="0"/>
              <a:t>E</a:t>
            </a:r>
            <a:r>
              <a:rPr lang="pt-BR" sz="2400" dirty="0" smtClean="0"/>
              <a:t>);</a:t>
            </a:r>
          </a:p>
          <a:p>
            <a:pPr lvl="1"/>
            <a:r>
              <a:rPr lang="pt-BR" sz="2400" dirty="0" smtClean="0"/>
              <a:t>As coordenadas 2D (X,Y) são denotadas pelas seguintes fórmulas (onde d é a distância entre o ponto de visualização e a tela):</a:t>
            </a: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994" y="4020243"/>
            <a:ext cx="1564714" cy="86409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707" y="4020243"/>
            <a:ext cx="1533894" cy="73208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994" y="5189712"/>
            <a:ext cx="4376845" cy="8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pt-BR" dirty="0" smtClean="0"/>
              <a:t>Transformação de Perspectiva: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713030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 smtClean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9091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564905"/>
            <a:ext cx="4402832" cy="3096344"/>
          </a:xfrm>
        </p:spPr>
        <p:txBody>
          <a:bodyPr/>
          <a:lstStyle/>
          <a:p>
            <a:r>
              <a:rPr lang="pt-BR" sz="2800" dirty="0" smtClean="0"/>
              <a:t>Computação Gráfica para Programadores Java, de </a:t>
            </a:r>
            <a:r>
              <a:rPr lang="pt-BR" sz="2800" dirty="0" err="1" smtClean="0"/>
              <a:t>Leen</a:t>
            </a:r>
            <a:r>
              <a:rPr lang="pt-BR" sz="2800" dirty="0" smtClean="0"/>
              <a:t> </a:t>
            </a:r>
            <a:r>
              <a:rPr lang="pt-BR" sz="2800" dirty="0" err="1" smtClean="0"/>
              <a:t>Ammeraal</a:t>
            </a:r>
            <a:r>
              <a:rPr lang="pt-BR" sz="2800" dirty="0" smtClean="0"/>
              <a:t> e </a:t>
            </a:r>
            <a:r>
              <a:rPr lang="pt-BR" sz="2800" dirty="0" err="1" smtClean="0"/>
              <a:t>Kang</a:t>
            </a:r>
            <a:r>
              <a:rPr lang="pt-BR" sz="2800" dirty="0" smtClean="0"/>
              <a:t> Zhang. Editora LTC, 2008 (Biblioteca Digital do </a:t>
            </a:r>
            <a:r>
              <a:rPr lang="pt-BR" sz="2800" dirty="0" err="1" smtClean="0"/>
              <a:t>Unipê</a:t>
            </a:r>
            <a:r>
              <a:rPr lang="pt-BR" sz="2800" dirty="0" smtClean="0"/>
              <a:t> – Capítulo 5 – Páginas 88 a 89).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 smtClean="0"/>
              <a:t>Perspectiva</a:t>
            </a:r>
          </a:p>
        </p:txBody>
      </p:sp>
    </p:spTree>
    <p:extLst>
      <p:ext uri="{BB962C8B-B14F-4D97-AF65-F5344CB8AC3E}">
        <p14:creationId xmlns:p14="http://schemas.microsoft.com/office/powerpoint/2010/main" val="7444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1844824"/>
            <a:ext cx="4402832" cy="3096344"/>
          </a:xfrm>
        </p:spPr>
        <p:txBody>
          <a:bodyPr/>
          <a:lstStyle/>
          <a:p>
            <a:r>
              <a:rPr lang="pt-BR" sz="2400" dirty="0" smtClean="0"/>
              <a:t>Implemente o exemplo;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Indique no código, a partir de comentários, os trechos de código utilizados na etapa de transformação de visualização e perspectiva;</a:t>
            </a:r>
          </a:p>
          <a:p>
            <a:endParaRPr lang="pt-BR" sz="2400" dirty="0"/>
          </a:p>
          <a:p>
            <a:r>
              <a:rPr lang="pt-BR" sz="2400" dirty="0" smtClean="0"/>
              <a:t>Envie o projeto implementado e comentado (zipado) para o </a:t>
            </a:r>
            <a:r>
              <a:rPr lang="pt-BR" sz="2400" dirty="0" err="1" smtClean="0"/>
              <a:t>Unipê</a:t>
            </a:r>
            <a:r>
              <a:rPr lang="pt-BR" sz="2400" dirty="0" smtClean="0"/>
              <a:t> Virtual.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ctrTitle"/>
          </p:nvPr>
        </p:nvSpPr>
        <p:spPr>
          <a:xfrm>
            <a:off x="971997" y="2636912"/>
            <a:ext cx="7344419" cy="1470025"/>
          </a:xfrm>
        </p:spPr>
        <p:txBody>
          <a:bodyPr/>
          <a:lstStyle/>
          <a:p>
            <a:r>
              <a:rPr lang="pt-BR" dirty="0" smtClean="0"/>
              <a:t>Explore o assunto!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564905"/>
            <a:ext cx="4402832" cy="3096344"/>
          </a:xfrm>
        </p:spPr>
        <p:txBody>
          <a:bodyPr/>
          <a:lstStyle/>
          <a:p>
            <a:r>
              <a:rPr lang="pt-BR" sz="2800" dirty="0" smtClean="0"/>
              <a:t>Computação Gráfica para Programadores Java, de </a:t>
            </a:r>
            <a:r>
              <a:rPr lang="pt-BR" sz="2800" dirty="0" err="1" smtClean="0"/>
              <a:t>Leen</a:t>
            </a:r>
            <a:r>
              <a:rPr lang="pt-BR" sz="2800" dirty="0" smtClean="0"/>
              <a:t> </a:t>
            </a:r>
            <a:r>
              <a:rPr lang="pt-BR" sz="2800" dirty="0" err="1" smtClean="0"/>
              <a:t>Ammeraal</a:t>
            </a:r>
            <a:r>
              <a:rPr lang="pt-BR" sz="2800" dirty="0" smtClean="0"/>
              <a:t> e </a:t>
            </a:r>
            <a:r>
              <a:rPr lang="pt-BR" sz="2800" dirty="0" err="1" smtClean="0"/>
              <a:t>Kang</a:t>
            </a:r>
            <a:r>
              <a:rPr lang="pt-BR" sz="2800" dirty="0" smtClean="0"/>
              <a:t> Zhang. Editora LTC, 2008 (Biblioteca Digital do </a:t>
            </a:r>
            <a:r>
              <a:rPr lang="pt-BR" sz="2800" dirty="0" err="1" smtClean="0"/>
              <a:t>Unipê</a:t>
            </a:r>
            <a:r>
              <a:rPr lang="pt-BR" sz="2800" dirty="0" smtClean="0"/>
              <a:t> – Capítulo 5).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pic>
        <p:nvPicPr>
          <p:cNvPr id="51202" name="Picture 2" descr="https://images-na.ssl-images-amazon.com/images/I/418C3IiicVL.SL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6240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4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 smtClean="0"/>
              <a:t>Observe a figura abaixo...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202657"/>
            <a:ext cx="8001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 smtClean="0"/>
              <a:t>Observe a figura abaixo...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202657"/>
            <a:ext cx="8001000" cy="23145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88433" y="5503459"/>
            <a:ext cx="30412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segmento de reta AB parece</a:t>
            </a:r>
          </a:p>
          <a:p>
            <a:r>
              <a:rPr lang="pt-BR" dirty="0"/>
              <a:t>h</a:t>
            </a:r>
            <a:r>
              <a:rPr lang="pt-BR" dirty="0" smtClean="0"/>
              <a:t>orizontal, mas não é!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0"/>
          </p:cNvCxnSpPr>
          <p:nvPr/>
        </p:nvCxnSpPr>
        <p:spPr>
          <a:xfrm flipH="1" flipV="1">
            <a:off x="5580112" y="5085184"/>
            <a:ext cx="1528930" cy="41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 smtClean="0"/>
              <a:t>Observe a figura abaixo...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202657"/>
            <a:ext cx="8001000" cy="23145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88433" y="5503459"/>
            <a:ext cx="30412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segmento de reta AB parece</a:t>
            </a:r>
          </a:p>
          <a:p>
            <a:r>
              <a:rPr lang="pt-BR" dirty="0"/>
              <a:t>h</a:t>
            </a:r>
            <a:r>
              <a:rPr lang="pt-BR" dirty="0" smtClean="0"/>
              <a:t>orizontal, mas não é!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0"/>
          </p:cNvCxnSpPr>
          <p:nvPr/>
        </p:nvCxnSpPr>
        <p:spPr>
          <a:xfrm flipH="1" flipV="1">
            <a:off x="5580112" y="5085184"/>
            <a:ext cx="1528930" cy="41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259632" y="5517232"/>
            <a:ext cx="30412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segmento de reta DC parece</a:t>
            </a:r>
          </a:p>
          <a:p>
            <a:r>
              <a:rPr lang="pt-BR" dirty="0"/>
              <a:t>p</a:t>
            </a:r>
            <a:r>
              <a:rPr lang="pt-BR" dirty="0" smtClean="0"/>
              <a:t>aralelo a AB, mas não está!</a:t>
            </a:r>
            <a:endParaRPr lang="pt-BR" dirty="0"/>
          </a:p>
        </p:txBody>
      </p:sp>
      <p:cxnSp>
        <p:nvCxnSpPr>
          <p:cNvPr id="10" name="Conector de Seta Reta 9"/>
          <p:cNvCxnSpPr>
            <a:stCxn id="8" idx="0"/>
          </p:cNvCxnSpPr>
          <p:nvPr/>
        </p:nvCxnSpPr>
        <p:spPr>
          <a:xfrm flipV="1">
            <a:off x="2780241" y="4725144"/>
            <a:ext cx="2007783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 smtClean="0"/>
              <a:t>Observe a figura abaixo...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202657"/>
            <a:ext cx="8001000" cy="23145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88433" y="5503459"/>
            <a:ext cx="30412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segmento de reta AB parece</a:t>
            </a:r>
          </a:p>
          <a:p>
            <a:r>
              <a:rPr lang="pt-BR" dirty="0"/>
              <a:t>h</a:t>
            </a:r>
            <a:r>
              <a:rPr lang="pt-BR" dirty="0" smtClean="0"/>
              <a:t>orizontal, mas não é!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0"/>
          </p:cNvCxnSpPr>
          <p:nvPr/>
        </p:nvCxnSpPr>
        <p:spPr>
          <a:xfrm flipH="1" flipV="1">
            <a:off x="5580112" y="5085184"/>
            <a:ext cx="1528930" cy="41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564934" y="2055436"/>
            <a:ext cx="28877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Esse “efeito” é gerado graças</a:t>
            </a:r>
          </a:p>
          <a:p>
            <a:r>
              <a:rPr lang="pt-BR" dirty="0"/>
              <a:t>a</a:t>
            </a:r>
            <a:r>
              <a:rPr lang="pt-BR" dirty="0" smtClean="0"/>
              <a:t>os pontos de fuga.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</p:cNvCxnSpPr>
          <p:nvPr/>
        </p:nvCxnSpPr>
        <p:spPr>
          <a:xfrm flipH="1">
            <a:off x="1475656" y="2701767"/>
            <a:ext cx="5445130" cy="487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2"/>
          </p:cNvCxnSpPr>
          <p:nvPr/>
        </p:nvCxnSpPr>
        <p:spPr>
          <a:xfrm>
            <a:off x="6920786" y="2701767"/>
            <a:ext cx="963582" cy="487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259632" y="5517232"/>
            <a:ext cx="30412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segmento de reta DC parece</a:t>
            </a:r>
          </a:p>
          <a:p>
            <a:r>
              <a:rPr lang="pt-BR" dirty="0"/>
              <a:t>p</a:t>
            </a:r>
            <a:r>
              <a:rPr lang="pt-BR" dirty="0" smtClean="0"/>
              <a:t>aralelo a AB, mas não está!</a:t>
            </a:r>
            <a:endParaRPr lang="pt-BR" dirty="0"/>
          </a:p>
        </p:txBody>
      </p:sp>
      <p:cxnSp>
        <p:nvCxnSpPr>
          <p:cNvPr id="13" name="Conector de Seta Reta 12"/>
          <p:cNvCxnSpPr>
            <a:stCxn id="11" idx="0"/>
          </p:cNvCxnSpPr>
          <p:nvPr/>
        </p:nvCxnSpPr>
        <p:spPr>
          <a:xfrm flipV="1">
            <a:off x="2780241" y="4725144"/>
            <a:ext cx="2007783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pt-BR" dirty="0" smtClean="0"/>
              <a:t>Observe a figura abaixo...</a:t>
            </a:r>
          </a:p>
          <a:p>
            <a:pPr lvl="2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202657"/>
            <a:ext cx="8001000" cy="23145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588433" y="5503459"/>
            <a:ext cx="30412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segmento de reta AB parece</a:t>
            </a:r>
          </a:p>
          <a:p>
            <a:r>
              <a:rPr lang="pt-BR" dirty="0"/>
              <a:t>h</a:t>
            </a:r>
            <a:r>
              <a:rPr lang="pt-BR" dirty="0" smtClean="0"/>
              <a:t>orizontal, mas não é!</a:t>
            </a:r>
            <a:endParaRPr lang="pt-BR" dirty="0"/>
          </a:p>
        </p:txBody>
      </p:sp>
      <p:cxnSp>
        <p:nvCxnSpPr>
          <p:cNvPr id="9" name="Conector de Seta Reta 8"/>
          <p:cNvCxnSpPr>
            <a:stCxn id="7" idx="0"/>
          </p:cNvCxnSpPr>
          <p:nvPr/>
        </p:nvCxnSpPr>
        <p:spPr>
          <a:xfrm flipH="1" flipV="1">
            <a:off x="5580112" y="5085184"/>
            <a:ext cx="1528930" cy="418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564934" y="2055436"/>
            <a:ext cx="288777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Esse “efeito” é gerado graças</a:t>
            </a:r>
          </a:p>
          <a:p>
            <a:r>
              <a:rPr lang="pt-BR" dirty="0"/>
              <a:t>a</a:t>
            </a:r>
            <a:r>
              <a:rPr lang="pt-BR" dirty="0" smtClean="0"/>
              <a:t>os pontos de fuga.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</p:cNvCxnSpPr>
          <p:nvPr/>
        </p:nvCxnSpPr>
        <p:spPr>
          <a:xfrm flipH="1">
            <a:off x="1475656" y="2701767"/>
            <a:ext cx="5445130" cy="487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2"/>
          </p:cNvCxnSpPr>
          <p:nvPr/>
        </p:nvCxnSpPr>
        <p:spPr>
          <a:xfrm>
            <a:off x="6920786" y="2701767"/>
            <a:ext cx="963582" cy="487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259632" y="5517232"/>
            <a:ext cx="30412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segmento de reta DC parece</a:t>
            </a:r>
          </a:p>
          <a:p>
            <a:r>
              <a:rPr lang="pt-BR" dirty="0"/>
              <a:t>p</a:t>
            </a:r>
            <a:r>
              <a:rPr lang="pt-BR" dirty="0" smtClean="0"/>
              <a:t>aralelo a AB, mas não está!</a:t>
            </a:r>
            <a:endParaRPr lang="pt-BR" dirty="0"/>
          </a:p>
        </p:txBody>
      </p:sp>
      <p:cxnSp>
        <p:nvCxnSpPr>
          <p:cNvPr id="13" name="Conector de Seta Reta 12"/>
          <p:cNvCxnSpPr>
            <a:stCxn id="11" idx="0"/>
          </p:cNvCxnSpPr>
          <p:nvPr/>
        </p:nvCxnSpPr>
        <p:spPr>
          <a:xfrm flipV="1">
            <a:off x="2780241" y="4725144"/>
            <a:ext cx="2007783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4350" y="3811170"/>
            <a:ext cx="321293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Os pontos de fuga se encontram</a:t>
            </a:r>
          </a:p>
          <a:p>
            <a:r>
              <a:rPr lang="pt-BR" dirty="0" smtClean="0"/>
              <a:t>na mesma linha, chamada </a:t>
            </a:r>
          </a:p>
          <a:p>
            <a:r>
              <a:rPr lang="pt-BR" dirty="0" smtClean="0"/>
              <a:t>“horizonte”.</a:t>
            </a:r>
            <a:endParaRPr lang="pt-BR" dirty="0"/>
          </a:p>
        </p:txBody>
      </p:sp>
      <p:cxnSp>
        <p:nvCxnSpPr>
          <p:cNvPr id="8" name="Conector de Seta Reta 7"/>
          <p:cNvCxnSpPr>
            <a:stCxn id="15" idx="0"/>
          </p:cNvCxnSpPr>
          <p:nvPr/>
        </p:nvCxnSpPr>
        <p:spPr>
          <a:xfrm flipV="1">
            <a:off x="2120816" y="3573016"/>
            <a:ext cx="2180033" cy="238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4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0000"/>
                </a:solidFill>
              </a:rPr>
              <a:t>horizonte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pontos de fuga</a:t>
            </a:r>
            <a:r>
              <a:rPr lang="pt-BR" dirty="0" smtClean="0"/>
              <a:t> não se referem ao espaço 3D, e sim ao </a:t>
            </a:r>
            <a:r>
              <a:rPr lang="pt-BR" dirty="0" smtClean="0">
                <a:solidFill>
                  <a:srgbClr val="FF0000"/>
                </a:solidFill>
              </a:rPr>
              <a:t>2D</a:t>
            </a:r>
            <a:r>
              <a:rPr lang="pt-BR" dirty="0" smtClean="0"/>
              <a:t>!</a:t>
            </a:r>
          </a:p>
          <a:p>
            <a:pPr lvl="2"/>
            <a:endParaRPr lang="pt-BR" dirty="0"/>
          </a:p>
          <a:p>
            <a:r>
              <a:rPr lang="pt-BR" dirty="0" smtClean="0"/>
              <a:t>Tais conceitos são usados por artistas para o desenho de imagens realistas de objetos tridimensionais;</a:t>
            </a:r>
          </a:p>
          <a:p>
            <a:endParaRPr lang="pt-BR" dirty="0"/>
          </a:p>
          <a:p>
            <a:r>
              <a:rPr lang="pt-BR" dirty="0" smtClean="0"/>
              <a:t>A referida </a:t>
            </a:r>
            <a:r>
              <a:rPr lang="pt-BR" dirty="0" smtClean="0">
                <a:solidFill>
                  <a:srgbClr val="FF0000"/>
                </a:solidFill>
              </a:rPr>
              <a:t>forma de representação de objetos </a:t>
            </a:r>
            <a:r>
              <a:rPr lang="pt-BR" dirty="0" smtClean="0"/>
              <a:t>é chamada de </a:t>
            </a:r>
            <a:r>
              <a:rPr lang="pt-BR" dirty="0" smtClean="0">
                <a:solidFill>
                  <a:srgbClr val="FF0000"/>
                </a:solidFill>
              </a:rPr>
              <a:t>Perspectiva</a:t>
            </a:r>
            <a:r>
              <a:rPr lang="pt-BR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Perspectiva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pt-BR" sz="2800" dirty="0" smtClean="0"/>
              <a:t>Dentre as técnicas para a geração de imagens em perspectiva, tem-se:</a:t>
            </a:r>
            <a:endParaRPr lang="pt-BR" sz="2800" dirty="0"/>
          </a:p>
          <a:p>
            <a:pPr lvl="1"/>
            <a:r>
              <a:rPr lang="pt-BR" sz="2400" dirty="0" smtClean="0"/>
              <a:t>Fotografia</a:t>
            </a:r>
          </a:p>
          <a:p>
            <a:pPr lvl="2"/>
            <a:r>
              <a:rPr lang="pt-BR" sz="2000" dirty="0" smtClean="0"/>
              <a:t>Onde o efeito da perspectiva será inversamente proporcional a distância da câmera;</a:t>
            </a:r>
          </a:p>
          <a:p>
            <a:pPr lvl="2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914400" lvl="2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CB503-40BB-452A-8430-0FC531D1697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784600"/>
            <a:ext cx="6372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s de Aula Unipetech 201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Modelos de Aula Unipetech 2012</Template>
  <TotalTime>4160</TotalTime>
  <Words>664</Words>
  <Application>Microsoft Office PowerPoint</Application>
  <PresentationFormat>Apresentação na tela (4:3)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Modelos de Aula Unipetech 2012</vt:lpstr>
      <vt:lpstr>Computação Gráfica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Perspectiva</vt:lpstr>
      <vt:lpstr>Exercício</vt:lpstr>
      <vt:lpstr>Exercício</vt:lpstr>
      <vt:lpstr>Exercício</vt:lpstr>
      <vt:lpstr>Explore o assunto!</vt:lpstr>
      <vt:lpstr>Referências</vt:lpstr>
    </vt:vector>
  </TitlesOfParts>
  <Company>Ipe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Unipe</dc:creator>
  <cp:lastModifiedBy>Thyago Maia Tavares de Farias</cp:lastModifiedBy>
  <cp:revision>197</cp:revision>
  <dcterms:created xsi:type="dcterms:W3CDTF">2012-07-20T20:22:31Z</dcterms:created>
  <dcterms:modified xsi:type="dcterms:W3CDTF">2017-08-22T14:24:39Z</dcterms:modified>
</cp:coreProperties>
</file>