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370" r:id="rId3"/>
    <p:sldId id="372" r:id="rId4"/>
    <p:sldId id="402" r:id="rId5"/>
    <p:sldId id="393" r:id="rId6"/>
    <p:sldId id="401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8" r:id="rId22"/>
    <p:sldId id="417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>
      <p:cViewPr varScale="1">
        <p:scale>
          <a:sx n="82" d="100"/>
          <a:sy n="82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EF66B8BD-51DB-4548-87E6-AAE84E7C3CBC}" type="datetimeFigureOut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8BBA-A347-4189-8A5C-A1D4306F28E5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0936-D85C-41D8-A0FC-65B902DC44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6556-439D-4D7A-984E-49E117DE8B9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19E8-94A3-47C9-A62B-83CF381053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108130" cy="9422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8D35-311F-45F6-96D2-94F7F6B7FD5E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8F6E-EF76-4FB4-9DFE-D697BB9B8C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40E05-0C41-4D66-87AD-B0362C57851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1FA2-F3CC-41B0-8852-04800A584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0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3850" y="1557338"/>
            <a:ext cx="5087938" cy="7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dirty="0"/>
              <a:t>Objetivos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670" y="114300"/>
            <a:ext cx="7533754" cy="944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6400800" cy="3024336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9BF5-025E-4DBD-A8CB-5B33A214CF66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C0D7-7AC8-4402-8E68-CDF288CA5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6707088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3AA3-6747-4EAA-A099-C190F9FBE52D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B503-40BB-452A-8430-0FC531D16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802D3-FF25-4585-BFF4-218688256FE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489A-E010-48F4-8485-8EB4C3F246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4393E-5A63-4DDD-8F92-7BE3ABF74731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AA19-805C-4A2B-846A-15BE229B09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511-5C9B-4168-95F7-1143A066192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47A4-8B13-43AD-9667-35299257F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516B9-FC19-41CC-88FA-29410899B57A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11DD-BAD2-42E1-8CEA-504AB05A1C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DB5C-2D83-4955-A559-DC388D93FF5F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1F63-34B0-44E0-B3C8-92F992132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ACA0-5579-44FD-B93C-F7B6737A27F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E594-5005-4064-8079-AD7ABDD9E0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AF877A-BD38-47CD-B36A-2E72BF88B48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CA6367-78B4-46F1-8CDE-4113FFCB5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133600"/>
            <a:ext cx="7344419" cy="1470025"/>
          </a:xfrm>
        </p:spPr>
        <p:txBody>
          <a:bodyPr/>
          <a:lstStyle/>
          <a:p>
            <a:r>
              <a:rPr lang="pt-BR" dirty="0"/>
              <a:t>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1560" y="38862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Prof.º </a:t>
            </a:r>
            <a:r>
              <a:rPr lang="pt-BR"/>
              <a:t>Rodrigo Fujioka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Digitais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00808"/>
            <a:ext cx="8229600" cy="4525963"/>
          </a:xfrm>
        </p:spPr>
        <p:txBody>
          <a:bodyPr/>
          <a:lstStyle/>
          <a:p>
            <a:r>
              <a:rPr lang="pt-BR" dirty="0"/>
              <a:t>Forma básica de representação de uma imagem digital: Uma </a:t>
            </a:r>
            <a:r>
              <a:rPr lang="pt-BR" dirty="0">
                <a:solidFill>
                  <a:srgbClr val="FF0000"/>
                </a:solidFill>
              </a:rPr>
              <a:t>matriz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>
                <a:solidFill>
                  <a:srgbClr val="FF0000"/>
                </a:solidFill>
              </a:rPr>
              <a:t>Linhas e colunas</a:t>
            </a:r>
            <a:r>
              <a:rPr lang="pt-BR" dirty="0"/>
              <a:t> identificam um ponto na imagem (</a:t>
            </a:r>
            <a:r>
              <a:rPr lang="pt-BR" dirty="0">
                <a:solidFill>
                  <a:srgbClr val="FF0000"/>
                </a:solidFill>
              </a:rPr>
              <a:t>pixel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Cada </a:t>
            </a:r>
            <a:r>
              <a:rPr lang="pt-BR" dirty="0">
                <a:solidFill>
                  <a:srgbClr val="FF0000"/>
                </a:solidFill>
              </a:rPr>
              <a:t>pixel</a:t>
            </a:r>
            <a:r>
              <a:rPr lang="pt-BR" dirty="0"/>
              <a:t> é representado por um </a:t>
            </a:r>
            <a:r>
              <a:rPr lang="pt-BR" dirty="0">
                <a:solidFill>
                  <a:srgbClr val="FF0000"/>
                </a:solidFill>
              </a:rPr>
              <a:t>valor discreto</a:t>
            </a:r>
            <a:r>
              <a:rPr lang="pt-BR" dirty="0"/>
              <a:t> (inteiro);</a:t>
            </a:r>
          </a:p>
          <a:p>
            <a:pPr lvl="1"/>
            <a:r>
              <a:rPr lang="pt-BR" dirty="0"/>
              <a:t>Cada inteiro corresponde à </a:t>
            </a:r>
            <a:r>
              <a:rPr lang="pt-BR" dirty="0">
                <a:solidFill>
                  <a:srgbClr val="FF0000"/>
                </a:solidFill>
              </a:rPr>
              <a:t>intensidade de luz</a:t>
            </a:r>
            <a:r>
              <a:rPr lang="pt-BR" dirty="0"/>
              <a:t> no ponto (</a:t>
            </a:r>
            <a:r>
              <a:rPr lang="pt-BR" dirty="0">
                <a:solidFill>
                  <a:srgbClr val="FF0000"/>
                </a:solidFill>
              </a:rPr>
              <a:t>tons de cinza</a:t>
            </a:r>
            <a:r>
              <a:rPr lang="pt-BR" dirty="0"/>
              <a:t>);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66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Digitais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00808"/>
            <a:ext cx="8229600" cy="4525963"/>
          </a:xfrm>
        </p:spPr>
        <p:txBody>
          <a:bodyPr/>
          <a:lstStyle/>
          <a:p>
            <a:r>
              <a:rPr lang="pt-BR" dirty="0"/>
              <a:t>Forma básica de representação de uma imagem digital: Uma </a:t>
            </a:r>
            <a:r>
              <a:rPr lang="pt-BR" dirty="0">
                <a:solidFill>
                  <a:srgbClr val="FF0000"/>
                </a:solidFill>
              </a:rPr>
              <a:t>matriz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/>
              <a:t>Tons de cinza são representados por valores de 0 a 255 (8 bits);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0</a:t>
            </a:r>
            <a:r>
              <a:rPr lang="pt-BR" dirty="0"/>
              <a:t> corresponde a cor </a:t>
            </a:r>
            <a:r>
              <a:rPr lang="pt-BR" dirty="0">
                <a:solidFill>
                  <a:srgbClr val="FF0000"/>
                </a:solidFill>
              </a:rPr>
              <a:t>preta</a:t>
            </a:r>
            <a:r>
              <a:rPr lang="pt-BR" dirty="0"/>
              <a:t>;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255</a:t>
            </a:r>
            <a:r>
              <a:rPr lang="pt-BR" dirty="0"/>
              <a:t> corresponde a cor </a:t>
            </a:r>
            <a:r>
              <a:rPr lang="pt-BR" dirty="0">
                <a:solidFill>
                  <a:srgbClr val="FF0000"/>
                </a:solidFill>
              </a:rPr>
              <a:t>branca</a:t>
            </a:r>
            <a:r>
              <a:rPr lang="pt-BR" dirty="0"/>
              <a:t>;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Valores intermediários</a:t>
            </a:r>
            <a:r>
              <a:rPr lang="pt-BR" dirty="0"/>
              <a:t> representam </a:t>
            </a:r>
            <a:r>
              <a:rPr lang="pt-BR" dirty="0">
                <a:solidFill>
                  <a:srgbClr val="FF0000"/>
                </a:solidFill>
              </a:rPr>
              <a:t>tonalidades de cinza</a:t>
            </a:r>
            <a:r>
              <a:rPr lang="pt-BR" dirty="0"/>
              <a:t>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62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Digitais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00808"/>
            <a:ext cx="8229600" cy="4525963"/>
          </a:xfrm>
        </p:spPr>
        <p:txBody>
          <a:bodyPr/>
          <a:lstStyle/>
          <a:p>
            <a:r>
              <a:rPr lang="pt-BR" dirty="0"/>
              <a:t>Forma básica de representação de uma imagem digital: Uma </a:t>
            </a:r>
            <a:r>
              <a:rPr lang="pt-BR" dirty="0">
                <a:solidFill>
                  <a:srgbClr val="FF0000"/>
                </a:solidFill>
              </a:rPr>
              <a:t>matriz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/>
              <a:t>A taxa de amostragem determina quantos pixels terá a imagem digital (resolução da imagem);</a:t>
            </a:r>
          </a:p>
          <a:p>
            <a:pPr lvl="1"/>
            <a:r>
              <a:rPr lang="pt-BR" dirty="0"/>
              <a:t>Os índices da matriz são valores inteiros que especificam a linha e a coluna na matriz;</a:t>
            </a:r>
          </a:p>
          <a:p>
            <a:pPr lvl="2"/>
            <a:r>
              <a:rPr lang="pt-BR" dirty="0"/>
              <a:t>Ex.: O pixel (0,0) está localizado no canto superior esquerdo da imagem;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5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Digitais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00808"/>
            <a:ext cx="8229600" cy="4525963"/>
          </a:xfrm>
        </p:spPr>
        <p:txBody>
          <a:bodyPr/>
          <a:lstStyle/>
          <a:p>
            <a:r>
              <a:rPr lang="pt-BR" dirty="0"/>
              <a:t>Forma básica de representação de uma imagem digital: Uma </a:t>
            </a:r>
            <a:r>
              <a:rPr lang="pt-BR" dirty="0">
                <a:solidFill>
                  <a:srgbClr val="FF0000"/>
                </a:solidFill>
              </a:rPr>
              <a:t>matriz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/>
              <a:t>As posições dos pontos no plano da imagem têm coordenadas x (horizontal) e y (vertical);</a:t>
            </a:r>
          </a:p>
          <a:p>
            <a:pPr lvl="1"/>
            <a:r>
              <a:rPr lang="pt-BR" dirty="0"/>
              <a:t>Um pixel é referido tanto pelo valor do tom quanto pela sua localização na imagem;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78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Digitais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</p:spPr>
        <p:txBody>
          <a:bodyPr/>
          <a:lstStyle/>
          <a:p>
            <a:r>
              <a:rPr lang="pt-BR" dirty="0"/>
              <a:t>Forma básica de representação de uma imagem digital: Uma </a:t>
            </a:r>
            <a:r>
              <a:rPr lang="pt-BR" dirty="0">
                <a:solidFill>
                  <a:srgbClr val="FF0000"/>
                </a:solidFill>
              </a:rPr>
              <a:t>matriz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/>
              <a:t>Para que um elemento de imagem apareça em uma tela, o ponto em que ele se localiza deve ser aceso;</a:t>
            </a:r>
          </a:p>
          <a:p>
            <a:pPr lvl="1"/>
            <a:r>
              <a:rPr lang="pt-BR" dirty="0"/>
              <a:t>Associado a cada pixel deve existir pelo menos um bit de informação (0 ou 1), onde:</a:t>
            </a:r>
          </a:p>
          <a:p>
            <a:pPr lvl="2"/>
            <a:r>
              <a:rPr lang="pt-BR" dirty="0"/>
              <a:t>Zero – O elemento está aceso;</a:t>
            </a:r>
          </a:p>
          <a:p>
            <a:pPr lvl="2"/>
            <a:r>
              <a:rPr lang="pt-BR" dirty="0"/>
              <a:t>Um – O elemento está apagado;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79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Digitais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525963"/>
          </a:xfrm>
        </p:spPr>
        <p:txBody>
          <a:bodyPr/>
          <a:lstStyle/>
          <a:p>
            <a:r>
              <a:rPr lang="pt-BR" dirty="0"/>
              <a:t>Forma básica de representação de uma imagem digital: Uma </a:t>
            </a:r>
            <a:r>
              <a:rPr lang="pt-BR" dirty="0">
                <a:solidFill>
                  <a:srgbClr val="FF0000"/>
                </a:solidFill>
              </a:rPr>
              <a:t>matriz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/>
              <a:t>Com apenas </a:t>
            </a:r>
            <a:r>
              <a:rPr lang="pt-BR" dirty="0">
                <a:solidFill>
                  <a:srgbClr val="FF0000"/>
                </a:solidFill>
              </a:rPr>
              <a:t>1 bit representando o valor do pixel</a:t>
            </a:r>
            <a:r>
              <a:rPr lang="pt-BR" dirty="0"/>
              <a:t>, teremos imagens em </a:t>
            </a:r>
            <a:r>
              <a:rPr lang="pt-BR" dirty="0">
                <a:solidFill>
                  <a:srgbClr val="FF0000"/>
                </a:solidFill>
              </a:rPr>
              <a:t>preto e branco</a:t>
            </a:r>
            <a:r>
              <a:rPr lang="pt-BR" dirty="0"/>
              <a:t>, conhecidas como </a:t>
            </a:r>
            <a:r>
              <a:rPr lang="pt-BR" dirty="0">
                <a:solidFill>
                  <a:srgbClr val="FF0000"/>
                </a:solidFill>
              </a:rPr>
              <a:t>imagens binárias</a:t>
            </a:r>
            <a:r>
              <a:rPr lang="pt-BR" dirty="0"/>
              <a:t>;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Imagens monocromáticas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em tons de cinza</a:t>
            </a:r>
            <a:r>
              <a:rPr lang="pt-BR" dirty="0"/>
              <a:t> são geradas a partir de </a:t>
            </a:r>
            <a:r>
              <a:rPr lang="pt-BR" dirty="0">
                <a:solidFill>
                  <a:srgbClr val="FF0000"/>
                </a:solidFill>
              </a:rPr>
              <a:t>um plano de intensidade</a:t>
            </a:r>
            <a:r>
              <a:rPr lang="pt-BR" dirty="0"/>
              <a:t>, com valores de 0 a 255 para cada pixel;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Imagens coloridas</a:t>
            </a:r>
            <a:r>
              <a:rPr lang="pt-BR" dirty="0"/>
              <a:t> possuem </a:t>
            </a:r>
            <a:r>
              <a:rPr lang="pt-BR" dirty="0">
                <a:solidFill>
                  <a:srgbClr val="FF0000"/>
                </a:solidFill>
              </a:rPr>
              <a:t>três planos de intensidade combinadas (R,G,B)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91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Imagens Monocromáticas</a:t>
            </a:r>
          </a:p>
        </p:txBody>
      </p:sp>
    </p:spTree>
    <p:extLst>
      <p:ext uri="{BB962C8B-B14F-4D97-AF65-F5344CB8AC3E}">
        <p14:creationId xmlns:p14="http://schemas.microsoft.com/office/powerpoint/2010/main" val="50354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Monocromáticas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</p:spPr>
        <p:txBody>
          <a:bodyPr/>
          <a:lstStyle/>
          <a:p>
            <a:r>
              <a:rPr lang="pt-BR" dirty="0"/>
              <a:t>Imagens com apenas uma banda espectral. Podem ser binárias ou em escala de cinza;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pic>
        <p:nvPicPr>
          <p:cNvPr id="1026" name="Picture 2" descr="Resultado de imagem para imagem escala de cin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40968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lena binary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64" y="3112640"/>
            <a:ext cx="2908647" cy="290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708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Monocromáticas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</p:spPr>
        <p:txBody>
          <a:bodyPr/>
          <a:lstStyle/>
          <a:p>
            <a:r>
              <a:rPr lang="pt-BR" dirty="0"/>
              <a:t>Algoritmos que utilizam imagens binárias como entrada são bastantes úteis pois:</a:t>
            </a:r>
          </a:p>
          <a:p>
            <a:endParaRPr lang="pt-BR" dirty="0"/>
          </a:p>
          <a:p>
            <a:pPr lvl="1"/>
            <a:r>
              <a:rPr lang="pt-BR" dirty="0"/>
              <a:t>São menos complexos na obtenção de propriedades de imagens;</a:t>
            </a:r>
          </a:p>
          <a:p>
            <a:pPr lvl="1"/>
            <a:r>
              <a:rPr lang="pt-BR" dirty="0"/>
              <a:t>Dependem de menos tempo de processamento e memória;</a:t>
            </a:r>
          </a:p>
          <a:p>
            <a:pPr lvl="1"/>
            <a:r>
              <a:rPr lang="pt-BR" dirty="0"/>
              <a:t>São mais rápidos do que algoritmos que processam imagens em escala de cinza ou coloridos;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117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Monocromáticas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12776"/>
            <a:ext cx="8229600" cy="4525963"/>
          </a:xfrm>
        </p:spPr>
        <p:txBody>
          <a:bodyPr/>
          <a:lstStyle/>
          <a:p>
            <a:r>
              <a:rPr lang="pt-BR" dirty="0"/>
              <a:t>Algoritmos que utilizam imagens binárias como entrada são bastantes úteis pois:</a:t>
            </a:r>
          </a:p>
          <a:p>
            <a:pPr lvl="1"/>
            <a:r>
              <a:rPr lang="pt-BR" dirty="0"/>
              <a:t>As vezes </a:t>
            </a:r>
            <a:r>
              <a:rPr lang="pt-BR" dirty="0">
                <a:solidFill>
                  <a:srgbClr val="FF0000"/>
                </a:solidFill>
              </a:rPr>
              <a:t>a silhueta de uma imagem</a:t>
            </a:r>
            <a:r>
              <a:rPr lang="pt-BR" dirty="0"/>
              <a:t> contém </a:t>
            </a:r>
            <a:r>
              <a:rPr lang="pt-BR" dirty="0">
                <a:solidFill>
                  <a:srgbClr val="FF0000"/>
                </a:solidFill>
              </a:rPr>
              <a:t>informação suficiente</a:t>
            </a:r>
            <a:r>
              <a:rPr lang="pt-BR" dirty="0"/>
              <a:t> para permitir o </a:t>
            </a:r>
            <a:r>
              <a:rPr lang="pt-BR" dirty="0">
                <a:solidFill>
                  <a:srgbClr val="FF0000"/>
                </a:solidFill>
              </a:rPr>
              <a:t>reconhecimento de objetos</a:t>
            </a:r>
            <a:r>
              <a:rPr lang="pt-BR" dirty="0"/>
              <a:t>!</a:t>
            </a:r>
          </a:p>
          <a:p>
            <a:endParaRPr lang="pt-BR" dirty="0"/>
          </a:p>
          <a:p>
            <a:r>
              <a:rPr lang="pt-BR" dirty="0"/>
              <a:t>Exemplos de aplicação: Reconhecimento de caracteres, análise de cromossomos, reconhecimento de partes de peças industriais, etc.;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46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</p:spTree>
    <p:extLst>
      <p:ext uri="{BB962C8B-B14F-4D97-AF65-F5344CB8AC3E}">
        <p14:creationId xmlns:p14="http://schemas.microsoft.com/office/powerpoint/2010/main" val="744467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Monocromáticas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28800"/>
            <a:ext cx="8229600" cy="4525963"/>
          </a:xfrm>
        </p:spPr>
        <p:txBody>
          <a:bodyPr/>
          <a:lstStyle/>
          <a:p>
            <a:r>
              <a:rPr lang="pt-BR" dirty="0"/>
              <a:t>É possível </a:t>
            </a:r>
            <a:r>
              <a:rPr lang="pt-BR" dirty="0">
                <a:solidFill>
                  <a:srgbClr val="FF0000"/>
                </a:solidFill>
              </a:rPr>
              <a:t>converter imagens em escala de cinza para binárias</a:t>
            </a:r>
            <a:r>
              <a:rPr lang="pt-BR" dirty="0"/>
              <a:t> a partir de uma técnica chamada </a:t>
            </a:r>
            <a:r>
              <a:rPr lang="pt-BR" dirty="0" err="1">
                <a:solidFill>
                  <a:srgbClr val="FF0000"/>
                </a:solidFill>
              </a:rPr>
              <a:t>thresholding</a:t>
            </a:r>
            <a:r>
              <a:rPr lang="pt-BR" dirty="0"/>
              <a:t>, ou valor limiar;</a:t>
            </a:r>
          </a:p>
          <a:p>
            <a:endParaRPr lang="pt-BR" dirty="0"/>
          </a:p>
          <a:p>
            <a:pPr lvl="1"/>
            <a:r>
              <a:rPr lang="pt-BR" dirty="0"/>
              <a:t>Tal técnica é utilizada, por exemplo, para separar um objeto do fundo de uma imagem.</a:t>
            </a:r>
          </a:p>
          <a:p>
            <a:pPr lvl="1"/>
            <a:r>
              <a:rPr lang="pt-BR" dirty="0"/>
              <a:t>Exemplo: Amostras abaixo ou igual a um valor limiar podem ser convertidas para 1 e acima para o valor 0;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93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o valor limiar 150, converta a imagem em escala de cinza abaixo em uma imagem binária: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69410"/>
              </p:ext>
            </p:extLst>
          </p:nvPr>
        </p:nvGraphicFramePr>
        <p:xfrm>
          <a:off x="683568" y="3732624"/>
          <a:ext cx="352839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26902"/>
              </p:ext>
            </p:extLst>
          </p:nvPr>
        </p:nvGraphicFramePr>
        <p:xfrm>
          <a:off x="4932040" y="3732624"/>
          <a:ext cx="352839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011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o valor limiar 150, converta a imagem em escala de cinza abaixo em uma imagem binária: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726418"/>
              </p:ext>
            </p:extLst>
          </p:nvPr>
        </p:nvGraphicFramePr>
        <p:xfrm>
          <a:off x="683568" y="3732624"/>
          <a:ext cx="352839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7826"/>
              </p:ext>
            </p:extLst>
          </p:nvPr>
        </p:nvGraphicFramePr>
        <p:xfrm>
          <a:off x="4932040" y="3732624"/>
          <a:ext cx="352839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954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Histograma de Imagem Digital</a:t>
            </a:r>
          </a:p>
        </p:txBody>
      </p:sp>
    </p:spTree>
    <p:extLst>
      <p:ext uri="{BB962C8B-B14F-4D97-AF65-F5344CB8AC3E}">
        <p14:creationId xmlns:p14="http://schemas.microsoft.com/office/powerpoint/2010/main" val="1336609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8229600" cy="4525963"/>
          </a:xfrm>
        </p:spPr>
        <p:txBody>
          <a:bodyPr/>
          <a:lstStyle/>
          <a:p>
            <a:r>
              <a:rPr lang="pt-BR" sz="2800" dirty="0"/>
              <a:t>Imagens possui informações armazenadas, como o tom dos seus pixels;</a:t>
            </a:r>
          </a:p>
          <a:p>
            <a:endParaRPr lang="pt-BR" sz="2800" dirty="0"/>
          </a:p>
          <a:p>
            <a:r>
              <a:rPr lang="pt-BR" sz="2800" dirty="0"/>
              <a:t>Para o processo de análise de uma imagem, pode-se observá-la a partir de um histograma;</a:t>
            </a:r>
          </a:p>
          <a:p>
            <a:endParaRPr lang="pt-BR" sz="2800" dirty="0"/>
          </a:p>
          <a:p>
            <a:r>
              <a:rPr lang="pt-BR" sz="2800" dirty="0"/>
              <a:t>Um histograma é um conjunto de números que indicam o percentual de pixels naquela imagem, que representa determinado nível de cinza;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497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525963"/>
          </a:xfrm>
        </p:spPr>
        <p:txBody>
          <a:bodyPr/>
          <a:lstStyle/>
          <a:p>
            <a:r>
              <a:rPr lang="pt-BR" sz="2800" dirty="0"/>
              <a:t>Tais valores são normalmente representados por um gráfico de barras o número de pixels correspondente para cada nível de cinza;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pic>
        <p:nvPicPr>
          <p:cNvPr id="2050" name="Picture 2" descr="Resultado de imagem para histograma nível de cin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16595"/>
            <a:ext cx="5317257" cy="27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47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12776"/>
            <a:ext cx="8229600" cy="4525963"/>
          </a:xfrm>
        </p:spPr>
        <p:txBody>
          <a:bodyPr/>
          <a:lstStyle/>
          <a:p>
            <a:r>
              <a:rPr lang="pt-BR" sz="2800" dirty="0"/>
              <a:t>Histogramas são representações gráficas da frequência de ocorrência de cada intensidade de uma imagem;</a:t>
            </a:r>
          </a:p>
          <a:p>
            <a:endParaRPr lang="pt-BR" sz="2800" dirty="0"/>
          </a:p>
          <a:p>
            <a:r>
              <a:rPr lang="pt-BR" sz="2800" dirty="0"/>
              <a:t>Para a construção de histogramas, adota-se o seguinte algoritmo: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/>
              <a:t>Analisa-se o tom de cada pixel;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/>
              <a:t>Faz-se a contagem do valor de intensidade de cada pixel;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/>
              <a:t>Representa-se esses valores na forma de um vetor ou faz-se o gráfico de frequência correspondente a cada tom de cinza;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/>
              <a:t>Opcional: Normalizam-se esses valores dividindo-os pelo número total de pixels da imagem (frequência de tom);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612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pt-BR" dirty="0"/>
              <a:t>Crie o histograma da imagem monocromática abaixo: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08300"/>
              </p:ext>
            </p:extLst>
          </p:nvPr>
        </p:nvGraphicFramePr>
        <p:xfrm>
          <a:off x="2915816" y="2492896"/>
          <a:ext cx="352839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496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pt-BR" dirty="0"/>
              <a:t>Crie o histograma da imagem monocromática abaixo: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08300"/>
              </p:ext>
            </p:extLst>
          </p:nvPr>
        </p:nvGraphicFramePr>
        <p:xfrm>
          <a:off x="2915816" y="2492896"/>
          <a:ext cx="352839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6904"/>
              </p:ext>
            </p:extLst>
          </p:nvPr>
        </p:nvGraphicFramePr>
        <p:xfrm>
          <a:off x="2736777" y="5575136"/>
          <a:ext cx="3816423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203848" y="50519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8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4462872" y="50519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9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5630525" y="50519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10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95890" y="5066020"/>
            <a:ext cx="1002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0 ... 7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843300" y="5051916"/>
            <a:ext cx="1550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11 ... 255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403648" y="5570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0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36296" y="5570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0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67023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75070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525963"/>
          </a:xfrm>
        </p:spPr>
        <p:txBody>
          <a:bodyPr/>
          <a:lstStyle/>
          <a:p>
            <a:r>
              <a:rPr lang="pt-BR" sz="2800" dirty="0"/>
              <a:t>Subárea da computação gráfica que cresce a cada década;</a:t>
            </a:r>
          </a:p>
          <a:p>
            <a:endParaRPr lang="pt-BR" sz="2800" dirty="0"/>
          </a:p>
          <a:p>
            <a:r>
              <a:rPr lang="pt-BR" sz="2800" dirty="0"/>
              <a:t>Várias áreas são beneficiadas com o PDI:</a:t>
            </a:r>
          </a:p>
          <a:p>
            <a:pPr lvl="1"/>
            <a:r>
              <a:rPr lang="pt-BR" sz="2400" dirty="0"/>
              <a:t>Realce e Restauração de Imagens;</a:t>
            </a:r>
          </a:p>
          <a:p>
            <a:pPr lvl="1"/>
            <a:r>
              <a:rPr lang="pt-BR" sz="2400" dirty="0"/>
              <a:t>Técnicas de Diagnóstico Médico;</a:t>
            </a:r>
          </a:p>
          <a:p>
            <a:pPr lvl="1"/>
            <a:r>
              <a:rPr lang="pt-BR" sz="2400" dirty="0"/>
              <a:t>Imagens e Vídeos Digitais na Internet;</a:t>
            </a:r>
          </a:p>
          <a:p>
            <a:pPr lvl="1"/>
            <a:r>
              <a:rPr lang="pt-BR" sz="2400" dirty="0"/>
              <a:t>Robótica;</a:t>
            </a:r>
          </a:p>
          <a:p>
            <a:pPr lvl="1"/>
            <a:r>
              <a:rPr lang="pt-BR" sz="2400" dirty="0"/>
              <a:t>Ciências Forenses;</a:t>
            </a:r>
          </a:p>
          <a:p>
            <a:pPr lvl="1"/>
            <a:r>
              <a:rPr lang="pt-BR" sz="2400" dirty="0"/>
              <a:t>Entre outros...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265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4525963"/>
          </a:xfrm>
        </p:spPr>
        <p:txBody>
          <a:bodyPr/>
          <a:lstStyle/>
          <a:p>
            <a:r>
              <a:rPr lang="pt-BR" sz="2800" dirty="0"/>
              <a:t>Simule uma imagem monocromática em Java, a partir da criação de uma matriz com os seguintes tons de cinza: 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40970"/>
              </p:ext>
            </p:extLst>
          </p:nvPr>
        </p:nvGraphicFramePr>
        <p:xfrm>
          <a:off x="2041376" y="2995384"/>
          <a:ext cx="5184576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595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4525963"/>
          </a:xfrm>
        </p:spPr>
        <p:txBody>
          <a:bodyPr/>
          <a:lstStyle/>
          <a:p>
            <a:r>
              <a:rPr lang="pt-BR" sz="2800" dirty="0"/>
              <a:t>A partir da “imagem” em escala de cinza, gere a imagem binária correspondente a partir da classe Java codificada na etapa anterior, considerando um </a:t>
            </a:r>
            <a:r>
              <a:rPr lang="pt-BR" sz="2800" dirty="0" err="1"/>
              <a:t>threshold</a:t>
            </a:r>
            <a:r>
              <a:rPr lang="pt-BR" sz="2800" dirty="0"/>
              <a:t> igual a 9. Tente imprimir a imagem resultante no console na forma matricial;</a:t>
            </a:r>
          </a:p>
          <a:p>
            <a:endParaRPr lang="pt-BR" sz="2800" dirty="0"/>
          </a:p>
          <a:p>
            <a:r>
              <a:rPr lang="pt-BR" sz="2800" dirty="0"/>
              <a:t>Calcule o histograma da “imagem” em escala de cinza a partir da classe Java codificada na etapa anterior. Imprima o histograma resultante no console, na forma “Intensidade: Quantidade de Pixels com Aquela Intensidade”;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38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988840"/>
            <a:ext cx="8229600" cy="4525963"/>
          </a:xfrm>
        </p:spPr>
        <p:txBody>
          <a:bodyPr/>
          <a:lstStyle/>
          <a:p>
            <a:r>
              <a:rPr lang="pt-BR" sz="2800" dirty="0"/>
              <a:t>O PDI objetiva o tratamento de informação pictórica com o propósito de torná-la mais adequada à interpretação por seres humanos ou máquinas para obter maior eficiência no armazenamento e transmissão (BATISTA, 2005);</a:t>
            </a:r>
          </a:p>
          <a:p>
            <a:endParaRPr lang="pt-BR" sz="2800" dirty="0"/>
          </a:p>
          <a:p>
            <a:r>
              <a:rPr lang="pt-BR" sz="2800" dirty="0"/>
              <a:t>Suas técnicas envolvem aspectos de ótica, eletrônica, matemática, fotografia e computação; 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82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Representação de Imagens Digitais</a:t>
            </a:r>
          </a:p>
        </p:txBody>
      </p:sp>
    </p:spTree>
    <p:extLst>
      <p:ext uri="{BB962C8B-B14F-4D97-AF65-F5344CB8AC3E}">
        <p14:creationId xmlns:p14="http://schemas.microsoft.com/office/powerpoint/2010/main" val="316536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Digitais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pt-BR" sz="2800" dirty="0"/>
              <a:t>Uma imagem é simplesmente um </a:t>
            </a:r>
            <a:r>
              <a:rPr lang="pt-BR" sz="2800" dirty="0">
                <a:solidFill>
                  <a:srgbClr val="FF0000"/>
                </a:solidFill>
              </a:rPr>
              <a:t>sinal bidimensional</a:t>
            </a:r>
            <a:r>
              <a:rPr lang="pt-BR" sz="2800" dirty="0"/>
              <a:t>, ou uma função com duas variáveis (</a:t>
            </a:r>
            <a:r>
              <a:rPr lang="pt-BR" sz="2800" dirty="0" err="1"/>
              <a:t>x,y</a:t>
            </a:r>
            <a:r>
              <a:rPr lang="pt-BR" sz="2800" dirty="0"/>
              <a:t>);</a:t>
            </a:r>
          </a:p>
          <a:p>
            <a:endParaRPr lang="pt-BR" sz="2800" dirty="0"/>
          </a:p>
          <a:p>
            <a:r>
              <a:rPr lang="pt-BR" sz="2800" dirty="0"/>
              <a:t>A mesma, dependendo do contexto, pode ser representada de forma </a:t>
            </a:r>
            <a:r>
              <a:rPr lang="pt-BR" sz="2800" dirty="0">
                <a:solidFill>
                  <a:srgbClr val="FF0000"/>
                </a:solidFill>
              </a:rPr>
              <a:t>unidimensional</a:t>
            </a:r>
            <a:r>
              <a:rPr lang="pt-BR" sz="2800" dirty="0"/>
              <a:t>;</a:t>
            </a:r>
          </a:p>
          <a:p>
            <a:endParaRPr lang="pt-BR" sz="2800" dirty="0"/>
          </a:p>
          <a:p>
            <a:r>
              <a:rPr lang="pt-BR" sz="2800" dirty="0"/>
              <a:t>Conceitos de representação de imagens digitais podem ser aplicados nas duas formas, de forma similar;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57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Digitais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83357"/>
            <a:ext cx="8229600" cy="4525963"/>
          </a:xfrm>
        </p:spPr>
        <p:txBody>
          <a:bodyPr/>
          <a:lstStyle/>
          <a:p>
            <a:r>
              <a:rPr lang="pt-BR" dirty="0"/>
              <a:t>Para ser utilizado em um computador, um sinal contínuo deve ser digitalizado (tornar-se discreto);</a:t>
            </a:r>
          </a:p>
          <a:p>
            <a:endParaRPr lang="pt-BR" dirty="0"/>
          </a:p>
          <a:p>
            <a:pPr lvl="1"/>
            <a:r>
              <a:rPr lang="pt-BR" dirty="0"/>
              <a:t>Chamamos tal conversão de </a:t>
            </a:r>
            <a:r>
              <a:rPr lang="pt-BR" dirty="0" err="1">
                <a:solidFill>
                  <a:srgbClr val="FF0000"/>
                </a:solidFill>
              </a:rPr>
              <a:t>discretização</a:t>
            </a:r>
            <a:r>
              <a:rPr lang="pt-BR" dirty="0"/>
              <a:t> ou </a:t>
            </a:r>
            <a:r>
              <a:rPr lang="pt-BR" dirty="0">
                <a:solidFill>
                  <a:srgbClr val="FF0000"/>
                </a:solidFill>
              </a:rPr>
              <a:t>amostragem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Valores obtidos desta etapa são chamados de </a:t>
            </a:r>
            <a:r>
              <a:rPr lang="pt-BR" dirty="0">
                <a:solidFill>
                  <a:srgbClr val="FF0000"/>
                </a:solidFill>
              </a:rPr>
              <a:t>amostras</a:t>
            </a:r>
            <a:r>
              <a:rPr lang="pt-BR" dirty="0"/>
              <a:t>; 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16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Digitais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00808"/>
            <a:ext cx="8229600" cy="4525963"/>
          </a:xfrm>
        </p:spPr>
        <p:txBody>
          <a:bodyPr/>
          <a:lstStyle/>
          <a:p>
            <a:r>
              <a:rPr lang="pt-BR" dirty="0"/>
              <a:t>Utiliza-se funções para a </a:t>
            </a:r>
            <a:r>
              <a:rPr lang="pt-BR" dirty="0" err="1"/>
              <a:t>discretização</a:t>
            </a:r>
            <a:r>
              <a:rPr lang="pt-BR" dirty="0"/>
              <a:t> de sinais. Exemplos: </a:t>
            </a:r>
          </a:p>
          <a:p>
            <a:pPr lvl="1"/>
            <a:r>
              <a:rPr lang="pt-BR" dirty="0"/>
              <a:t>Obter amostras em função do tempo;</a:t>
            </a:r>
          </a:p>
          <a:p>
            <a:pPr lvl="1"/>
            <a:r>
              <a:rPr lang="pt-BR" dirty="0"/>
              <a:t>Obter amostras em intervalos constantes;</a:t>
            </a:r>
          </a:p>
          <a:p>
            <a:pPr lvl="1"/>
            <a:r>
              <a:rPr lang="pt-BR" dirty="0"/>
              <a:t>Obter amostras em relação a distância entre pontos;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Chamamos tal etapa de </a:t>
            </a:r>
            <a:r>
              <a:rPr lang="pt-BR" dirty="0">
                <a:solidFill>
                  <a:srgbClr val="FF0000"/>
                </a:solidFill>
              </a:rPr>
              <a:t>quantização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22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Digitais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62769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9745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s de Aula Unipetech 201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 de Aula Unipetech 2012</Template>
  <TotalTime>4464</TotalTime>
  <Words>1294</Words>
  <Application>Microsoft Office PowerPoint</Application>
  <PresentationFormat>Apresentação na tela (4:3)</PresentationFormat>
  <Paragraphs>307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Arial</vt:lpstr>
      <vt:lpstr>Calibri</vt:lpstr>
      <vt:lpstr>Modelos de Aula Unipetech 2012</vt:lpstr>
      <vt:lpstr>Computação Gráfica</vt:lpstr>
      <vt:lpstr>Processamento Digital de Imagens</vt:lpstr>
      <vt:lpstr>Introdução</vt:lpstr>
      <vt:lpstr>Introdução</vt:lpstr>
      <vt:lpstr>Representação de Imagens Digitais</vt:lpstr>
      <vt:lpstr>Imagens Digitais</vt:lpstr>
      <vt:lpstr>Imagens Digitais</vt:lpstr>
      <vt:lpstr>Imagens Digitais</vt:lpstr>
      <vt:lpstr>Imagens Digitais</vt:lpstr>
      <vt:lpstr>Imagens Digitais</vt:lpstr>
      <vt:lpstr>Imagens Digitais</vt:lpstr>
      <vt:lpstr>Imagens Digitais</vt:lpstr>
      <vt:lpstr>Imagens Digitais</vt:lpstr>
      <vt:lpstr>Imagens Digitais</vt:lpstr>
      <vt:lpstr>Imagens Digitais</vt:lpstr>
      <vt:lpstr>Imagens Monocromáticas</vt:lpstr>
      <vt:lpstr>Imagens Monocromáticas</vt:lpstr>
      <vt:lpstr>Imagens Monocromáticas</vt:lpstr>
      <vt:lpstr>Imagens Monocromáticas</vt:lpstr>
      <vt:lpstr>Imagens Monocromáticas</vt:lpstr>
      <vt:lpstr>Exemplo</vt:lpstr>
      <vt:lpstr>Exemplo</vt:lpstr>
      <vt:lpstr>Histograma de Imagem Digital</vt:lpstr>
      <vt:lpstr>Histograma</vt:lpstr>
      <vt:lpstr>Histograma</vt:lpstr>
      <vt:lpstr>Histograma</vt:lpstr>
      <vt:lpstr>Exemplo</vt:lpstr>
      <vt:lpstr>Exemplo</vt:lpstr>
      <vt:lpstr>Exercício</vt:lpstr>
      <vt:lpstr>Exercício</vt:lpstr>
      <vt:lpstr>Exercício</vt:lpstr>
    </vt:vector>
  </TitlesOfParts>
  <Company>Ipe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Unipe</dc:creator>
  <cp:lastModifiedBy>Rodrigo Fujioka</cp:lastModifiedBy>
  <cp:revision>230</cp:revision>
  <dcterms:created xsi:type="dcterms:W3CDTF">2012-07-20T20:22:31Z</dcterms:created>
  <dcterms:modified xsi:type="dcterms:W3CDTF">2020-03-17T22:21:27Z</dcterms:modified>
</cp:coreProperties>
</file>