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71" r:id="rId3"/>
    <p:sldId id="457" r:id="rId4"/>
    <p:sldId id="458" r:id="rId5"/>
    <p:sldId id="459" r:id="rId6"/>
    <p:sldId id="474" r:id="rId7"/>
    <p:sldId id="476" r:id="rId8"/>
    <p:sldId id="475" r:id="rId9"/>
    <p:sldId id="477" r:id="rId10"/>
    <p:sldId id="478" r:id="rId11"/>
    <p:sldId id="479" r:id="rId12"/>
    <p:sldId id="480" r:id="rId13"/>
    <p:sldId id="482" r:id="rId14"/>
    <p:sldId id="483" r:id="rId15"/>
    <p:sldId id="487" r:id="rId16"/>
    <p:sldId id="484" r:id="rId17"/>
    <p:sldId id="485" r:id="rId18"/>
    <p:sldId id="486" r:id="rId19"/>
    <p:sldId id="488" r:id="rId20"/>
    <p:sldId id="491" r:id="rId21"/>
    <p:sldId id="489" r:id="rId22"/>
    <p:sldId id="490" r:id="rId2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</a:t>
            </a:r>
            <a:r>
              <a:rPr lang="pt-BR"/>
              <a:t>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341168" cy="4525963"/>
          </a:xfrm>
        </p:spPr>
        <p:txBody>
          <a:bodyPr/>
          <a:lstStyle/>
          <a:p>
            <a:r>
              <a:rPr lang="pt-BR" sz="2800" dirty="0"/>
              <a:t>Filtro de Sobel</a:t>
            </a:r>
          </a:p>
          <a:p>
            <a:endParaRPr lang="pt-BR" sz="2800" dirty="0"/>
          </a:p>
          <a:p>
            <a:pPr lvl="1"/>
            <a:r>
              <a:rPr lang="pt-BR" sz="2000" dirty="0"/>
              <a:t>Inclui o efeito de suavizar ruídos e ao mesmo tempo realça linhas horizontais e verticais, sem realçar pontos isolados;</a:t>
            </a:r>
          </a:p>
          <a:p>
            <a:pPr lvl="1"/>
            <a:r>
              <a:rPr lang="pt-BR" sz="2000" dirty="0"/>
              <a:t>Na aplicação do filtro horizontal, acentua-se as linhas no sentido horizontal;</a:t>
            </a:r>
          </a:p>
          <a:p>
            <a:pPr lvl="1"/>
            <a:r>
              <a:rPr lang="pt-BR" sz="2000" dirty="0"/>
              <a:t>Na aplicação do filtro vertical, acentua-se as linhas no sentido vertical;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04" y="1596047"/>
            <a:ext cx="1536205" cy="24217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109492"/>
            <a:ext cx="2473077" cy="21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-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4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400" dirty="0"/>
              <a:t>Baixe 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, disponível na página da disciplina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acesse a pasta do </a:t>
            </a:r>
            <a:r>
              <a:rPr lang="pt-BR" sz="2400" dirty="0" err="1"/>
              <a:t>ImageJ</a:t>
            </a:r>
            <a:r>
              <a:rPr lang="pt-BR" sz="2400" dirty="0"/>
              <a:t>, executando o arquivo </a:t>
            </a:r>
            <a:r>
              <a:rPr lang="pt-BR" sz="2400" dirty="0">
                <a:solidFill>
                  <a:srgbClr val="FF0000"/>
                </a:solidFill>
              </a:rPr>
              <a:t>ij.jar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>
                <a:solidFill>
                  <a:srgbClr val="FF0000"/>
                </a:solidFill>
              </a:rPr>
              <a:t>File &gt;&gt; Open </a:t>
            </a:r>
            <a:r>
              <a:rPr lang="pt-BR" sz="2400" dirty="0" err="1">
                <a:solidFill>
                  <a:srgbClr val="FF0000"/>
                </a:solidFill>
              </a:rPr>
              <a:t>Samples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AuPbSn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Image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Duplicate</a:t>
            </a:r>
            <a:r>
              <a:rPr lang="pt-BR" sz="2400" dirty="0"/>
              <a:t>. Confirme a duplicação na janela de diálogo apresentada em seguida. Crie duas cópias;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4525963"/>
          </a:xfrm>
        </p:spPr>
        <p:txBody>
          <a:bodyPr/>
          <a:lstStyle/>
          <a:p>
            <a:r>
              <a:rPr lang="pt-BR" sz="2400" dirty="0"/>
              <a:t>Selecione a primeira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o seguinte filtro de Sobel: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Selecione a segunda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o seguinte filtro de Sobel: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Compare as duas imagens de saída e descreva com suas palavras qual filtro destacou melhor as bordas da imagem </a:t>
            </a:r>
            <a:r>
              <a:rPr lang="pt-BR" sz="2400" dirty="0" err="1">
                <a:solidFill>
                  <a:srgbClr val="FF0000"/>
                </a:solidFill>
              </a:rPr>
              <a:t>AuPbSn</a:t>
            </a:r>
            <a:r>
              <a:rPr lang="pt-BR" sz="2400" dirty="0"/>
              <a:t>. Por que, na sua opinião, o filtro selecionado foi o melhor?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44824"/>
            <a:ext cx="1293676" cy="11444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925333"/>
            <a:ext cx="1219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5061248" cy="4525963"/>
          </a:xfrm>
        </p:spPr>
        <p:txBody>
          <a:bodyPr/>
          <a:lstStyle/>
          <a:p>
            <a:r>
              <a:rPr lang="pt-BR" sz="2800" dirty="0"/>
              <a:t>Filtro de Roberts</a:t>
            </a:r>
          </a:p>
          <a:p>
            <a:endParaRPr lang="pt-BR" sz="2800" dirty="0"/>
          </a:p>
          <a:p>
            <a:pPr lvl="1"/>
            <a:r>
              <a:rPr lang="pt-BR" sz="2000" dirty="0"/>
              <a:t>Método mais simples para a detecção de bordas;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Responde a mudanças nas direções diagonais (45º e 135º) de uma imagem;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Bordas inclinadas são mais realçadas</a:t>
            </a:r>
            <a:r>
              <a:rPr lang="pt-BR" sz="2000" dirty="0"/>
              <a:t>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Efeito colateral: </a:t>
            </a:r>
            <a:r>
              <a:rPr lang="pt-BR" sz="2000" dirty="0">
                <a:solidFill>
                  <a:srgbClr val="FF0000"/>
                </a:solidFill>
              </a:rPr>
              <a:t>Filtro muito sensível a ruído</a:t>
            </a:r>
            <a:r>
              <a:rPr lang="pt-BR" sz="2000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21784"/>
            <a:ext cx="1536205" cy="24217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42" y="3643566"/>
            <a:ext cx="2703231" cy="27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5061248" cy="4525963"/>
          </a:xfrm>
        </p:spPr>
        <p:txBody>
          <a:bodyPr/>
          <a:lstStyle/>
          <a:p>
            <a:r>
              <a:rPr lang="pt-BR" sz="2800" dirty="0"/>
              <a:t>Filtro de </a:t>
            </a:r>
            <a:r>
              <a:rPr lang="pt-BR" sz="2800" dirty="0" err="1"/>
              <a:t>Prewitt</a:t>
            </a:r>
            <a:endParaRPr lang="pt-BR" sz="2800" dirty="0"/>
          </a:p>
          <a:p>
            <a:endParaRPr lang="pt-BR" sz="2800" dirty="0"/>
          </a:p>
          <a:p>
            <a:pPr lvl="1"/>
            <a:r>
              <a:rPr lang="pt-BR" sz="2400" dirty="0"/>
              <a:t>Destaca as bordas horizontais ou verticais de uma imagem, como o Filtro de Sobel;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Possui valores de peso similares aos de Roberts (em uma matriz 3x3);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62004"/>
            <a:ext cx="1536205" cy="2421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39" y="3886927"/>
            <a:ext cx="2905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-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51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400" dirty="0"/>
              <a:t>Baixe 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, disponível na página da disciplina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acesse a pasta do </a:t>
            </a:r>
            <a:r>
              <a:rPr lang="pt-BR" sz="2400" dirty="0" err="1"/>
              <a:t>ImageJ</a:t>
            </a:r>
            <a:r>
              <a:rPr lang="pt-BR" sz="2400" dirty="0"/>
              <a:t>, executando o arquivo </a:t>
            </a:r>
            <a:r>
              <a:rPr lang="pt-BR" sz="2400" dirty="0">
                <a:solidFill>
                  <a:srgbClr val="FF0000"/>
                </a:solidFill>
              </a:rPr>
              <a:t>ij.jar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>
                <a:solidFill>
                  <a:srgbClr val="FF0000"/>
                </a:solidFill>
              </a:rPr>
              <a:t>File &gt;&gt; Open </a:t>
            </a:r>
            <a:r>
              <a:rPr lang="pt-BR" sz="2400" dirty="0" err="1">
                <a:solidFill>
                  <a:srgbClr val="FF0000"/>
                </a:solidFill>
              </a:rPr>
              <a:t>Samples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AuPbSn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Image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Duplicate</a:t>
            </a:r>
            <a:r>
              <a:rPr lang="pt-BR" sz="2400" dirty="0"/>
              <a:t>. Confirme a duplicação na janela de diálogo apresentada em seguida. Crie duas cópias;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5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4525963"/>
          </a:xfrm>
        </p:spPr>
        <p:txBody>
          <a:bodyPr/>
          <a:lstStyle/>
          <a:p>
            <a:r>
              <a:rPr lang="pt-BR" sz="2400" dirty="0"/>
              <a:t>Selecione a primeira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o seguinte filtro de Sobel: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Selecione a segunda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o seguinte filtro de </a:t>
            </a:r>
            <a:r>
              <a:rPr lang="pt-BR" sz="2400" dirty="0" err="1"/>
              <a:t>Prewitt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Compare as duas imagens de saída e descreva com suas palavras as diferenças existentes entre elas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44824"/>
            <a:ext cx="1293676" cy="11444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925333"/>
            <a:ext cx="1333128" cy="12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2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3693096" cy="4525963"/>
          </a:xfrm>
        </p:spPr>
        <p:txBody>
          <a:bodyPr/>
          <a:lstStyle/>
          <a:p>
            <a:r>
              <a:rPr lang="pt-BR" sz="2800" dirty="0"/>
              <a:t>Filtro Laplaciano</a:t>
            </a:r>
          </a:p>
          <a:p>
            <a:pPr lvl="1"/>
            <a:r>
              <a:rPr lang="pt-BR" sz="2000" dirty="0"/>
              <a:t>O peso central da máscara deve ser positivo;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A soma de todos os pesos da máscara deve ser igual a zero;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Muito sensível a ruídos;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Em geral, se aplica um filtro de suavização antes do Laplaciano;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026" name="Picture 2" descr="https://joaomanoelbarros.files.wordpress.com/2012/03/detecc3a7c3a3o-de-linh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18" y="2357492"/>
            <a:ext cx="4125236" cy="278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556792"/>
            <a:ext cx="3333056" cy="4525963"/>
          </a:xfrm>
        </p:spPr>
        <p:txBody>
          <a:bodyPr/>
          <a:lstStyle/>
          <a:p>
            <a:r>
              <a:rPr lang="pt-BR" sz="2800" dirty="0"/>
              <a:t>Filtro de Mediana</a:t>
            </a:r>
          </a:p>
          <a:p>
            <a:endParaRPr lang="pt-BR" sz="2800" dirty="0"/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Muito eficaz</a:t>
            </a:r>
            <a:r>
              <a:rPr lang="pt-BR" sz="2400" dirty="0"/>
              <a:t> quando o </a:t>
            </a:r>
            <a:r>
              <a:rPr lang="pt-BR" sz="2400" dirty="0">
                <a:solidFill>
                  <a:srgbClr val="FF0000"/>
                </a:solidFill>
              </a:rPr>
              <a:t>ruído</a:t>
            </a:r>
            <a:r>
              <a:rPr lang="pt-BR" sz="2400" dirty="0"/>
              <a:t> é </a:t>
            </a:r>
            <a:r>
              <a:rPr lang="pt-BR" sz="2400" dirty="0">
                <a:solidFill>
                  <a:srgbClr val="FF0000"/>
                </a:solidFill>
              </a:rPr>
              <a:t>não-contínuo</a:t>
            </a:r>
            <a:r>
              <a:rPr lang="pt-BR" sz="2400" dirty="0"/>
              <a:t> ou do tipo </a:t>
            </a:r>
            <a:r>
              <a:rPr lang="pt-BR" sz="2400" dirty="0">
                <a:solidFill>
                  <a:srgbClr val="FF0000"/>
                </a:solidFill>
              </a:rPr>
              <a:t>sal e pimenta</a:t>
            </a:r>
            <a:r>
              <a:rPr lang="pt-BR" sz="2400" dirty="0"/>
              <a:t> (descontinuidades abruptas e isoladas):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060848"/>
            <a:ext cx="3867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-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76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525963"/>
          </a:xfrm>
        </p:spPr>
        <p:txBody>
          <a:bodyPr/>
          <a:lstStyle/>
          <a:p>
            <a:r>
              <a:rPr lang="pt-BR" sz="2400" dirty="0"/>
              <a:t>Baixe 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, disponível na página da disciplina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acesse a pasta do </a:t>
            </a:r>
            <a:r>
              <a:rPr lang="pt-BR" sz="2400" dirty="0" err="1"/>
              <a:t>ImageJ</a:t>
            </a:r>
            <a:r>
              <a:rPr lang="pt-BR" sz="2400" dirty="0"/>
              <a:t>, executando o arquivo </a:t>
            </a:r>
            <a:r>
              <a:rPr lang="pt-BR" sz="2400" dirty="0">
                <a:solidFill>
                  <a:srgbClr val="FF0000"/>
                </a:solidFill>
              </a:rPr>
              <a:t>ij.jar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>
                <a:solidFill>
                  <a:srgbClr val="FF0000"/>
                </a:solidFill>
              </a:rPr>
              <a:t>File &gt;&gt; Open </a:t>
            </a:r>
            <a:r>
              <a:rPr lang="pt-BR" sz="2400" dirty="0" err="1">
                <a:solidFill>
                  <a:srgbClr val="FF0000"/>
                </a:solidFill>
              </a:rPr>
              <a:t>Samples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AuPbSn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Image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Duplicate</a:t>
            </a:r>
            <a:r>
              <a:rPr lang="pt-BR" sz="2400" dirty="0"/>
              <a:t>. Confirme a duplicação na janela de diálogo apresentada em seguida. Crie duas cópias;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4525963"/>
          </a:xfrm>
        </p:spPr>
        <p:txBody>
          <a:bodyPr/>
          <a:lstStyle/>
          <a:p>
            <a:r>
              <a:rPr lang="pt-BR" sz="2400" dirty="0"/>
              <a:t>Selecione a primeira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o seguinte filtro laplaciano: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Selecione a segunda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Gaussian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Blur</a:t>
            </a:r>
            <a:r>
              <a:rPr lang="pt-BR" sz="2400" dirty="0"/>
              <a:t>. Confirme a janela de diálogo exibida em seguida. Após a aplicação do filtro Gaussiano, aplique o filtro laplaciano acima;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Compare as duas imagens de saída e descreva com suas palavras as diferenças existentes entre elas;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981391"/>
            <a:ext cx="1752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-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9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525963"/>
          </a:xfrm>
        </p:spPr>
        <p:txBody>
          <a:bodyPr/>
          <a:lstStyle/>
          <a:p>
            <a:r>
              <a:rPr lang="pt-BR" sz="2400" dirty="0"/>
              <a:t>Baixe 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, disponível na página da disciplina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acesse a pasta do </a:t>
            </a:r>
            <a:r>
              <a:rPr lang="pt-BR" sz="2400" dirty="0" err="1"/>
              <a:t>ImageJ</a:t>
            </a:r>
            <a:r>
              <a:rPr lang="pt-BR" sz="2400" dirty="0"/>
              <a:t>, executando o arquivo </a:t>
            </a:r>
            <a:r>
              <a:rPr lang="pt-BR" sz="2400" dirty="0">
                <a:solidFill>
                  <a:srgbClr val="FF0000"/>
                </a:solidFill>
              </a:rPr>
              <a:t>ij.jar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>
                <a:solidFill>
                  <a:srgbClr val="FF0000"/>
                </a:solidFill>
              </a:rPr>
              <a:t>File &gt;&gt; Open </a:t>
            </a:r>
            <a:r>
              <a:rPr lang="pt-BR" sz="2400" dirty="0" err="1">
                <a:solidFill>
                  <a:srgbClr val="FF0000"/>
                </a:solidFill>
              </a:rPr>
              <a:t>Samples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Cell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Colony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Image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Duplicate</a:t>
            </a:r>
            <a:r>
              <a:rPr lang="pt-BR" sz="2400" dirty="0"/>
              <a:t>. Confirme a duplicação na janela de diálogo apresentada em seguida. Crie duas cópias;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4525963"/>
          </a:xfrm>
        </p:spPr>
        <p:txBody>
          <a:bodyPr/>
          <a:lstStyle/>
          <a:p>
            <a:r>
              <a:rPr lang="pt-BR" sz="2000" dirty="0"/>
              <a:t>Selecione a primeira cópia (clicando em sua janela) e adicione ruído a mesma, clicando na opção </a:t>
            </a:r>
            <a:r>
              <a:rPr lang="pt-BR" sz="2000" dirty="0" err="1">
                <a:solidFill>
                  <a:srgbClr val="FF0000"/>
                </a:solidFill>
              </a:rPr>
              <a:t>Process</a:t>
            </a:r>
            <a:r>
              <a:rPr lang="pt-BR" sz="2000" dirty="0">
                <a:solidFill>
                  <a:srgbClr val="FF0000"/>
                </a:solidFill>
              </a:rPr>
              <a:t> &gt;&gt; </a:t>
            </a:r>
            <a:r>
              <a:rPr lang="pt-BR" sz="2000" dirty="0" err="1">
                <a:solidFill>
                  <a:srgbClr val="FF0000"/>
                </a:solidFill>
              </a:rPr>
              <a:t>Noise</a:t>
            </a:r>
            <a:r>
              <a:rPr lang="pt-BR" sz="2000" dirty="0">
                <a:solidFill>
                  <a:srgbClr val="FF0000"/>
                </a:solidFill>
              </a:rPr>
              <a:t> &gt;&gt; Salt </a:t>
            </a:r>
            <a:r>
              <a:rPr lang="pt-BR" sz="2000" dirty="0" err="1">
                <a:solidFill>
                  <a:srgbClr val="FF0000"/>
                </a:solidFill>
              </a:rPr>
              <a:t>and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Pepper</a:t>
            </a:r>
            <a:r>
              <a:rPr lang="pt-BR" sz="2000" dirty="0"/>
              <a:t>. Repita o procedimento na segunda cópia;</a:t>
            </a:r>
          </a:p>
          <a:p>
            <a:endParaRPr lang="pt-BR" sz="2000" dirty="0"/>
          </a:p>
          <a:p>
            <a:r>
              <a:rPr lang="pt-BR" sz="2000" dirty="0"/>
              <a:t>Selecione a primeira cópia e clique na opção de menu </a:t>
            </a:r>
            <a:r>
              <a:rPr lang="pt-BR" sz="2000" dirty="0" err="1">
                <a:solidFill>
                  <a:srgbClr val="FF0000"/>
                </a:solidFill>
              </a:rPr>
              <a:t>Process</a:t>
            </a:r>
            <a:r>
              <a:rPr lang="pt-BR" sz="2000" dirty="0">
                <a:solidFill>
                  <a:srgbClr val="FF0000"/>
                </a:solidFill>
              </a:rPr>
              <a:t> &gt;&gt; </a:t>
            </a:r>
            <a:r>
              <a:rPr lang="pt-BR" sz="2000" dirty="0" err="1">
                <a:solidFill>
                  <a:srgbClr val="FF0000"/>
                </a:solidFill>
              </a:rPr>
              <a:t>Filters</a:t>
            </a:r>
            <a:r>
              <a:rPr lang="pt-BR" sz="2000" dirty="0">
                <a:solidFill>
                  <a:srgbClr val="FF0000"/>
                </a:solidFill>
              </a:rPr>
              <a:t> &gt;&gt; </a:t>
            </a:r>
            <a:r>
              <a:rPr lang="pt-BR" sz="2000" dirty="0" err="1">
                <a:solidFill>
                  <a:srgbClr val="FF0000"/>
                </a:solidFill>
              </a:rPr>
              <a:t>Median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Selecione a segunda cópia e clique na opção de menu </a:t>
            </a:r>
            <a:r>
              <a:rPr lang="pt-BR" sz="2000" dirty="0" err="1">
                <a:solidFill>
                  <a:srgbClr val="FF0000"/>
                </a:solidFill>
              </a:rPr>
              <a:t>Process</a:t>
            </a:r>
            <a:r>
              <a:rPr lang="pt-BR" sz="2000" dirty="0">
                <a:solidFill>
                  <a:srgbClr val="FF0000"/>
                </a:solidFill>
              </a:rPr>
              <a:t> &gt;&gt; </a:t>
            </a:r>
            <a:r>
              <a:rPr lang="pt-BR" sz="2000" dirty="0" err="1">
                <a:solidFill>
                  <a:srgbClr val="FF0000"/>
                </a:solidFill>
              </a:rPr>
              <a:t>Filters</a:t>
            </a:r>
            <a:r>
              <a:rPr lang="pt-BR" sz="2000" dirty="0">
                <a:solidFill>
                  <a:srgbClr val="FF0000"/>
                </a:solidFill>
              </a:rPr>
              <a:t> &gt;&gt; </a:t>
            </a:r>
            <a:r>
              <a:rPr lang="pt-BR" sz="2000" dirty="0" err="1">
                <a:solidFill>
                  <a:srgbClr val="FF0000"/>
                </a:solidFill>
              </a:rPr>
              <a:t>Gaussian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Desmarque todas as opções padrão e clique em </a:t>
            </a:r>
            <a:r>
              <a:rPr lang="pt-BR" sz="2000" dirty="0">
                <a:solidFill>
                  <a:srgbClr val="FF0000"/>
                </a:solidFill>
              </a:rPr>
              <a:t>OK. </a:t>
            </a:r>
            <a:r>
              <a:rPr lang="pt-BR" sz="2000" dirty="0"/>
              <a:t>Compare as 3 imagens e descreva com suas palavras o resultado da aplicação do filtro de Mediana. Quem teve o desempenho melhor: o filtro de mediana ou o filtro gaussiano? Por que?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3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268760"/>
            <a:ext cx="8167936" cy="4525963"/>
          </a:xfrm>
        </p:spPr>
        <p:txBody>
          <a:bodyPr/>
          <a:lstStyle/>
          <a:p>
            <a:r>
              <a:rPr lang="pt-BR" sz="2800" dirty="0"/>
              <a:t>São similares ao filtro de mediana:</a:t>
            </a:r>
          </a:p>
          <a:p>
            <a:endParaRPr lang="pt-BR" sz="2800" dirty="0"/>
          </a:p>
          <a:p>
            <a:r>
              <a:rPr lang="pt-BR" sz="2800" dirty="0"/>
              <a:t>Filtro de Ordem</a:t>
            </a:r>
          </a:p>
          <a:p>
            <a:pPr lvl="1"/>
            <a:r>
              <a:rPr lang="pt-BR" sz="2400" dirty="0"/>
              <a:t>Nesse filtro, o tom do pixel central da janela é substituído, por exemplo, pelo valor máximo de intensidade dos pixels situados em sua vizinhança. </a:t>
            </a:r>
            <a:r>
              <a:rPr lang="pt-BR" sz="2400" dirty="0">
                <a:solidFill>
                  <a:srgbClr val="FF0000"/>
                </a:solidFill>
              </a:rPr>
              <a:t>Esse filtro não faz </a:t>
            </a:r>
            <a:r>
              <a:rPr lang="pt-BR" sz="2400" dirty="0" err="1">
                <a:solidFill>
                  <a:srgbClr val="FF0000"/>
                </a:solidFill>
              </a:rPr>
              <a:t>convolução</a:t>
            </a:r>
            <a:r>
              <a:rPr lang="pt-BR" sz="2400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pt-BR" sz="2400" dirty="0">
              <a:solidFill>
                <a:srgbClr val="FF0000"/>
              </a:solidFill>
            </a:endParaRPr>
          </a:p>
          <a:p>
            <a:r>
              <a:rPr lang="pt-BR" sz="2800" dirty="0"/>
              <a:t>Filtro de Moda</a:t>
            </a:r>
          </a:p>
          <a:p>
            <a:pPr lvl="1"/>
            <a:r>
              <a:rPr lang="pt-BR" sz="2400" dirty="0"/>
              <a:t>Nesse filtro, o tom do pixel central da janela é substituído, por exemplo, pelo valor de intensidade mais frequente dos pixels situados em sua vizinhança. </a:t>
            </a:r>
            <a:r>
              <a:rPr lang="pt-BR" sz="2400" dirty="0">
                <a:solidFill>
                  <a:srgbClr val="FF0000"/>
                </a:solidFill>
              </a:rPr>
              <a:t>Esse filtro não faz </a:t>
            </a:r>
            <a:r>
              <a:rPr lang="pt-BR" sz="2400" dirty="0" err="1">
                <a:solidFill>
                  <a:srgbClr val="FF0000"/>
                </a:solidFill>
              </a:rPr>
              <a:t>convolução</a:t>
            </a:r>
            <a:r>
              <a:rPr lang="pt-BR" sz="2400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0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Passa-Alta</a:t>
            </a:r>
          </a:p>
        </p:txBody>
      </p:sp>
    </p:spTree>
    <p:extLst>
      <p:ext uri="{BB962C8B-B14F-4D97-AF65-F5344CB8AC3E}">
        <p14:creationId xmlns:p14="http://schemas.microsoft.com/office/powerpoint/2010/main" val="359403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5781328" cy="4525963"/>
          </a:xfrm>
        </p:spPr>
        <p:txBody>
          <a:bodyPr/>
          <a:lstStyle/>
          <a:p>
            <a:r>
              <a:rPr lang="pt-BR" sz="2000" dirty="0"/>
              <a:t>Filtros que atenuam ou </a:t>
            </a:r>
            <a:r>
              <a:rPr lang="pt-BR" sz="2000" dirty="0">
                <a:solidFill>
                  <a:srgbClr val="FF0000"/>
                </a:solidFill>
              </a:rPr>
              <a:t>eliminam as baixas frequências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Normalmente utilizados para </a:t>
            </a:r>
            <a:r>
              <a:rPr lang="pt-BR" sz="2000" dirty="0">
                <a:solidFill>
                  <a:srgbClr val="FF0000"/>
                </a:solidFill>
              </a:rPr>
              <a:t>realçar os detalhes de imagens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0000"/>
                </a:solidFill>
              </a:rPr>
              <a:t>Destacam bordas, linhas, curvas e manchas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r>
              <a:rPr lang="pt-BR" sz="2000" dirty="0"/>
              <a:t>Tornam mais nítidas as transições entre regiões diferentes;</a:t>
            </a:r>
          </a:p>
          <a:p>
            <a:endParaRPr lang="pt-BR" sz="2000" dirty="0"/>
          </a:p>
          <a:p>
            <a:r>
              <a:rPr lang="pt-BR" sz="2000" dirty="0"/>
              <a:t>Como efeito colateral, tais filtros </a:t>
            </a:r>
            <a:r>
              <a:rPr lang="pt-BR" sz="2000" dirty="0">
                <a:solidFill>
                  <a:srgbClr val="FF0000"/>
                </a:solidFill>
              </a:rPr>
              <a:t>também realçam ruído</a:t>
            </a:r>
            <a:r>
              <a:rPr lang="pt-BR" sz="2000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44829" y="5913761"/>
            <a:ext cx="2133600" cy="365125"/>
          </a:xfrm>
        </p:spPr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09" y="1619497"/>
            <a:ext cx="1581150" cy="2305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4057228"/>
            <a:ext cx="1571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5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dirty="0"/>
              <a:t>Principais filtros passa-alta:</a:t>
            </a:r>
          </a:p>
          <a:p>
            <a:endParaRPr lang="pt-BR" dirty="0"/>
          </a:p>
          <a:p>
            <a:pPr lvl="1"/>
            <a:r>
              <a:rPr lang="pt-BR" dirty="0"/>
              <a:t>Filtro de Sobel;</a:t>
            </a:r>
          </a:p>
          <a:p>
            <a:pPr lvl="1"/>
            <a:r>
              <a:rPr lang="pt-BR" dirty="0"/>
              <a:t>Filtro de Roberts;</a:t>
            </a:r>
          </a:p>
          <a:p>
            <a:pPr lvl="1"/>
            <a:r>
              <a:rPr lang="pt-BR" dirty="0"/>
              <a:t>Filtro de </a:t>
            </a:r>
            <a:r>
              <a:rPr lang="pt-BR" dirty="0" err="1"/>
              <a:t>Prewitt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Filtro Laplaciano;</a:t>
            </a:r>
          </a:p>
          <a:p>
            <a:pPr lvl="1"/>
            <a:r>
              <a:rPr lang="pt-BR" dirty="0"/>
              <a:t>Filtro Laplaciano do Gaussiano (</a:t>
            </a:r>
            <a:r>
              <a:rPr lang="pt-BR" dirty="0" err="1"/>
              <a:t>LoG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Canny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9074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5874</TotalTime>
  <Words>1032</Words>
  <Application>Microsoft Office PowerPoint</Application>
  <PresentationFormat>Apresentação na tela (4:3)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Modelos de Aula Unipetech 2012</vt:lpstr>
      <vt:lpstr>Computação Gráfica</vt:lpstr>
      <vt:lpstr>Filtros Passa-Baixa</vt:lpstr>
      <vt:lpstr>Exercício - ImageJ</vt:lpstr>
      <vt:lpstr>Exercício</vt:lpstr>
      <vt:lpstr>Exercício</vt:lpstr>
      <vt:lpstr>Filtros Passa-Baixa</vt:lpstr>
      <vt:lpstr>Filtros Passa-Alta</vt:lpstr>
      <vt:lpstr>Filtros Passa-Alta</vt:lpstr>
      <vt:lpstr>Filtros Passa-Alta</vt:lpstr>
      <vt:lpstr>Filtros Passa-Alta</vt:lpstr>
      <vt:lpstr>Exercício - ImageJ</vt:lpstr>
      <vt:lpstr>Exercício</vt:lpstr>
      <vt:lpstr>Exercício</vt:lpstr>
      <vt:lpstr>Filtros Passa-Alta</vt:lpstr>
      <vt:lpstr>Filtros Passa-Alta</vt:lpstr>
      <vt:lpstr>Exercício - ImageJ</vt:lpstr>
      <vt:lpstr>Exercício</vt:lpstr>
      <vt:lpstr>Exercício</vt:lpstr>
      <vt:lpstr>Filtros Passa-Alta</vt:lpstr>
      <vt:lpstr>Exercício - ImageJ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280</cp:revision>
  <dcterms:created xsi:type="dcterms:W3CDTF">2012-07-20T20:22:31Z</dcterms:created>
  <dcterms:modified xsi:type="dcterms:W3CDTF">2020-03-17T22:22:21Z</dcterms:modified>
</cp:coreProperties>
</file>