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476" r:id="rId3"/>
    <p:sldId id="478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4" r:id="rId26"/>
    <p:sldId id="525" r:id="rId27"/>
    <p:sldId id="526" r:id="rId28"/>
    <p:sldId id="527" r:id="rId29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Prof.º Rodrigo Fujioka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Filtros Passa-Baixa</a:t>
            </a:r>
          </a:p>
        </p:txBody>
      </p:sp>
    </p:spTree>
    <p:extLst>
      <p:ext uri="{BB962C8B-B14F-4D97-AF65-F5344CB8AC3E}">
        <p14:creationId xmlns:p14="http://schemas.microsoft.com/office/powerpoint/2010/main" val="95248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28800"/>
            <a:ext cx="8085584" cy="4525963"/>
          </a:xfrm>
        </p:spPr>
        <p:txBody>
          <a:bodyPr/>
          <a:lstStyle/>
          <a:p>
            <a:r>
              <a:rPr lang="pt-BR" sz="2800" dirty="0"/>
              <a:t>A maior energia de uma imagem, quase sempre, está concentrada nos componentes de baixa frequência;</a:t>
            </a:r>
          </a:p>
          <a:p>
            <a:endParaRPr lang="pt-BR" sz="2800" dirty="0"/>
          </a:p>
          <a:p>
            <a:r>
              <a:rPr lang="pt-BR" sz="2800" dirty="0"/>
              <a:t>Altas frequência contribuem apenas nos detalhes da imagem (ex.: bordas);</a:t>
            </a:r>
          </a:p>
          <a:p>
            <a:endParaRPr lang="pt-BR" sz="2800" dirty="0"/>
          </a:p>
          <a:p>
            <a:r>
              <a:rPr lang="pt-BR" sz="2800" dirty="0"/>
              <a:t>Portanto, tais filtros focam na </a:t>
            </a:r>
            <a:r>
              <a:rPr lang="pt-BR" sz="2800" dirty="0">
                <a:solidFill>
                  <a:srgbClr val="FF0000"/>
                </a:solidFill>
              </a:rPr>
              <a:t>remoção dos componentes de alta frequência</a:t>
            </a:r>
            <a:r>
              <a:rPr lang="pt-BR" sz="2800" dirty="0"/>
              <a:t>;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34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28800"/>
            <a:ext cx="8085584" cy="4525963"/>
          </a:xfrm>
        </p:spPr>
        <p:txBody>
          <a:bodyPr/>
          <a:lstStyle/>
          <a:p>
            <a:r>
              <a:rPr lang="pt-BR" sz="2800" dirty="0"/>
              <a:t>Exemplo: No </a:t>
            </a:r>
            <a:r>
              <a:rPr lang="pt-BR" sz="2800" dirty="0" err="1"/>
              <a:t>ImageJ</a:t>
            </a:r>
            <a:r>
              <a:rPr lang="pt-BR" sz="2800" dirty="0"/>
              <a:t>, clique em </a:t>
            </a:r>
            <a:r>
              <a:rPr lang="pt-BR" sz="2800" dirty="0">
                <a:solidFill>
                  <a:srgbClr val="FF0000"/>
                </a:solidFill>
              </a:rPr>
              <a:t>File &gt;&gt; Open </a:t>
            </a:r>
            <a:r>
              <a:rPr lang="pt-BR" sz="2800" dirty="0" err="1">
                <a:solidFill>
                  <a:srgbClr val="FF0000"/>
                </a:solidFill>
              </a:rPr>
              <a:t>Samples</a:t>
            </a:r>
            <a:r>
              <a:rPr lang="pt-BR" sz="2800" dirty="0">
                <a:solidFill>
                  <a:srgbClr val="FF0000"/>
                </a:solidFill>
              </a:rPr>
              <a:t> &gt;&gt; Lena</a:t>
            </a:r>
            <a:r>
              <a:rPr lang="pt-BR" sz="2800" dirty="0"/>
              <a:t>. Logo em seguida, clique em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Image</a:t>
            </a:r>
            <a:r>
              <a:rPr lang="pt-BR" sz="2800" dirty="0">
                <a:solidFill>
                  <a:srgbClr val="FF0000"/>
                </a:solidFill>
              </a:rPr>
              <a:t> &gt;&gt; </a:t>
            </a:r>
            <a:r>
              <a:rPr lang="pt-BR" sz="2800" dirty="0" err="1">
                <a:solidFill>
                  <a:srgbClr val="FF0000"/>
                </a:solidFill>
              </a:rPr>
              <a:t>Type</a:t>
            </a:r>
            <a:r>
              <a:rPr lang="pt-BR" sz="2800" dirty="0">
                <a:solidFill>
                  <a:srgbClr val="FF0000"/>
                </a:solidFill>
              </a:rPr>
              <a:t> &gt;&gt; 8-bit</a:t>
            </a:r>
            <a:r>
              <a:rPr lang="pt-BR" sz="2800" dirty="0"/>
              <a:t>;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28" y="3438872"/>
            <a:ext cx="2654424" cy="26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28800"/>
            <a:ext cx="8085584" cy="4525963"/>
          </a:xfrm>
        </p:spPr>
        <p:txBody>
          <a:bodyPr/>
          <a:lstStyle/>
          <a:p>
            <a:r>
              <a:rPr lang="pt-BR" sz="2800" dirty="0"/>
              <a:t>Exemplo: Em seguida, clique em </a:t>
            </a:r>
            <a:r>
              <a:rPr lang="pt-BR" sz="2800" dirty="0" err="1">
                <a:solidFill>
                  <a:srgbClr val="FF0000"/>
                </a:solidFill>
              </a:rPr>
              <a:t>Process</a:t>
            </a:r>
            <a:r>
              <a:rPr lang="pt-BR" sz="2800" dirty="0">
                <a:solidFill>
                  <a:srgbClr val="FF0000"/>
                </a:solidFill>
              </a:rPr>
              <a:t> &gt;&gt; FFT &gt;&gt; FFT</a:t>
            </a:r>
            <a:endParaRPr lang="pt-BR" sz="1400" dirty="0">
              <a:solidFill>
                <a:srgbClr val="FF0000"/>
              </a:solidFill>
            </a:endParaRP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2654424" cy="265442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212976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1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28800"/>
            <a:ext cx="8085584" cy="4525963"/>
          </a:xfrm>
        </p:spPr>
        <p:txBody>
          <a:bodyPr/>
          <a:lstStyle/>
          <a:p>
            <a:r>
              <a:rPr lang="pt-BR" sz="2800" dirty="0"/>
              <a:t>Exemplo: Agora, selecione a imagem no domínio espacial e clique em </a:t>
            </a:r>
            <a:r>
              <a:rPr lang="pt-BR" sz="2800" dirty="0" err="1">
                <a:solidFill>
                  <a:srgbClr val="FF0000"/>
                </a:solidFill>
              </a:rPr>
              <a:t>Process</a:t>
            </a:r>
            <a:r>
              <a:rPr lang="pt-BR" sz="2800" dirty="0">
                <a:solidFill>
                  <a:srgbClr val="FF0000"/>
                </a:solidFill>
              </a:rPr>
              <a:t> &gt;&gt; </a:t>
            </a:r>
            <a:r>
              <a:rPr lang="pt-BR" sz="2800" dirty="0" err="1">
                <a:solidFill>
                  <a:srgbClr val="FF0000"/>
                </a:solidFill>
              </a:rPr>
              <a:t>Noise</a:t>
            </a:r>
            <a:r>
              <a:rPr lang="pt-BR" sz="2800" dirty="0">
                <a:solidFill>
                  <a:srgbClr val="FF0000"/>
                </a:solidFill>
              </a:rPr>
              <a:t> &gt;&gt; Salt </a:t>
            </a:r>
            <a:r>
              <a:rPr lang="pt-BR" sz="2800" dirty="0" err="1">
                <a:solidFill>
                  <a:srgbClr val="FF0000"/>
                </a:solidFill>
              </a:rPr>
              <a:t>and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Pepper</a:t>
            </a:r>
            <a:endParaRPr lang="pt-BR" sz="1400" dirty="0">
              <a:solidFill>
                <a:srgbClr val="FF0000"/>
              </a:solidFill>
            </a:endParaRP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36" y="3322147"/>
            <a:ext cx="2798440" cy="27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9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28800"/>
            <a:ext cx="8085584" cy="4525963"/>
          </a:xfrm>
        </p:spPr>
        <p:txBody>
          <a:bodyPr/>
          <a:lstStyle/>
          <a:p>
            <a:r>
              <a:rPr lang="pt-BR" sz="2800" dirty="0"/>
              <a:t>Exemplo: Selecione a imagem com ruído e clique em </a:t>
            </a:r>
            <a:r>
              <a:rPr lang="pt-BR" sz="2800" dirty="0" err="1">
                <a:solidFill>
                  <a:srgbClr val="FF0000"/>
                </a:solidFill>
              </a:rPr>
              <a:t>Process</a:t>
            </a:r>
            <a:r>
              <a:rPr lang="pt-BR" sz="2800" dirty="0">
                <a:solidFill>
                  <a:srgbClr val="FF0000"/>
                </a:solidFill>
              </a:rPr>
              <a:t> &gt;&gt; FFT &gt;&gt; FFT</a:t>
            </a:r>
            <a:endParaRPr lang="pt-BR" sz="1400" dirty="0">
              <a:solidFill>
                <a:srgbClr val="FF0000"/>
              </a:solidFill>
            </a:endParaRP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145904"/>
            <a:ext cx="2798440" cy="279844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60709"/>
            <a:ext cx="280831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5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28800"/>
            <a:ext cx="4197152" cy="4525963"/>
          </a:xfrm>
        </p:spPr>
        <p:txBody>
          <a:bodyPr/>
          <a:lstStyle/>
          <a:p>
            <a:r>
              <a:rPr lang="pt-BR" sz="2800" dirty="0"/>
              <a:t>Pergunta (a ser respondida no </a:t>
            </a:r>
            <a:r>
              <a:rPr lang="pt-BR" sz="2800" dirty="0" err="1"/>
              <a:t>Unipê</a:t>
            </a:r>
            <a:r>
              <a:rPr lang="pt-BR" sz="2800" dirty="0"/>
              <a:t> Virtual): Qual a diferença entre os espectros da imagem com ruído e sem ruído?  (procure descrever as diferenças em relação as altas e baixas frequências presentes nos espectros)</a:t>
            </a:r>
            <a:endParaRPr lang="pt-BR" sz="1400" dirty="0">
              <a:solidFill>
                <a:srgbClr val="FF0000"/>
              </a:solidFill>
            </a:endParaRP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49080"/>
            <a:ext cx="2005683" cy="200568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892531"/>
            <a:ext cx="2034727" cy="20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7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3621088" cy="4525963"/>
          </a:xfrm>
        </p:spPr>
        <p:txBody>
          <a:bodyPr/>
          <a:lstStyle/>
          <a:p>
            <a:r>
              <a:rPr lang="pt-BR" sz="2800" dirty="0"/>
              <a:t>Exemplo: Para remover os ruídos da imagem, selecione o espectro da imagem com ruído e clique em </a:t>
            </a:r>
            <a:r>
              <a:rPr lang="pt-BR" sz="2800" dirty="0" err="1">
                <a:solidFill>
                  <a:srgbClr val="FF0000"/>
                </a:solidFill>
              </a:rPr>
              <a:t>Process</a:t>
            </a:r>
            <a:r>
              <a:rPr lang="pt-BR" sz="2800" dirty="0">
                <a:solidFill>
                  <a:srgbClr val="FF0000"/>
                </a:solidFill>
              </a:rPr>
              <a:t> &gt;&gt; FFT &gt;&gt; </a:t>
            </a:r>
            <a:r>
              <a:rPr lang="pt-BR" sz="2800" dirty="0" err="1">
                <a:solidFill>
                  <a:srgbClr val="FF0000"/>
                </a:solidFill>
              </a:rPr>
              <a:t>Make</a:t>
            </a:r>
            <a:r>
              <a:rPr lang="pt-BR" sz="2800" dirty="0">
                <a:solidFill>
                  <a:srgbClr val="FF0000"/>
                </a:solidFill>
              </a:rPr>
              <a:t> Circular </a:t>
            </a:r>
            <a:r>
              <a:rPr lang="pt-BR" sz="2800" dirty="0" err="1">
                <a:solidFill>
                  <a:srgbClr val="FF0000"/>
                </a:solidFill>
              </a:rPr>
              <a:t>Selection</a:t>
            </a:r>
            <a:r>
              <a:rPr lang="pt-BR" sz="2800" dirty="0">
                <a:solidFill>
                  <a:srgbClr val="FF0000"/>
                </a:solidFill>
              </a:rPr>
              <a:t>..., </a:t>
            </a:r>
            <a:r>
              <a:rPr lang="pt-BR" sz="2800" dirty="0"/>
              <a:t>inserindo um</a:t>
            </a:r>
            <a:r>
              <a:rPr lang="pt-BR" sz="2800" dirty="0">
                <a:solidFill>
                  <a:srgbClr val="FF0000"/>
                </a:solidFill>
              </a:rPr>
              <a:t> raio 50 </a:t>
            </a:r>
            <a:r>
              <a:rPr lang="pt-BR" sz="2800" dirty="0"/>
              <a:t>na seleção;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67" y="1916832"/>
            <a:ext cx="3629266" cy="39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6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83357"/>
            <a:ext cx="3621088" cy="4525963"/>
          </a:xfrm>
        </p:spPr>
        <p:txBody>
          <a:bodyPr/>
          <a:lstStyle/>
          <a:p>
            <a:r>
              <a:rPr lang="pt-BR" sz="2800" dirty="0"/>
              <a:t>Exemplo: Logo em seguida, clique em </a:t>
            </a:r>
            <a:r>
              <a:rPr lang="pt-BR" sz="2800" dirty="0" err="1">
                <a:solidFill>
                  <a:srgbClr val="FF0000"/>
                </a:solidFill>
              </a:rPr>
              <a:t>Edit</a:t>
            </a:r>
            <a:r>
              <a:rPr lang="pt-BR" sz="2800" dirty="0">
                <a:solidFill>
                  <a:srgbClr val="FF0000"/>
                </a:solidFill>
              </a:rPr>
              <a:t> &gt;&gt; </a:t>
            </a:r>
            <a:r>
              <a:rPr lang="pt-BR" sz="2800" dirty="0" err="1">
                <a:solidFill>
                  <a:srgbClr val="FF0000"/>
                </a:solidFill>
              </a:rPr>
              <a:t>Clear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Outside</a:t>
            </a:r>
            <a:r>
              <a:rPr lang="pt-BR" sz="2800" dirty="0"/>
              <a:t>;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756861"/>
            <a:ext cx="4176464" cy="44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2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83357"/>
            <a:ext cx="3621088" cy="4525963"/>
          </a:xfrm>
        </p:spPr>
        <p:txBody>
          <a:bodyPr/>
          <a:lstStyle/>
          <a:p>
            <a:r>
              <a:rPr lang="pt-BR" sz="2800" dirty="0"/>
              <a:t>Exemplo: Por fim, clique em </a:t>
            </a:r>
            <a:r>
              <a:rPr lang="pt-BR" sz="2800" dirty="0" err="1">
                <a:solidFill>
                  <a:srgbClr val="FF0000"/>
                </a:solidFill>
              </a:rPr>
              <a:t>Process</a:t>
            </a:r>
            <a:r>
              <a:rPr lang="pt-BR" sz="2800" dirty="0">
                <a:solidFill>
                  <a:srgbClr val="FF0000"/>
                </a:solidFill>
              </a:rPr>
              <a:t> &gt;&gt; FFT &gt;&gt; </a:t>
            </a:r>
            <a:r>
              <a:rPr lang="pt-BR" sz="2800" dirty="0" err="1">
                <a:solidFill>
                  <a:srgbClr val="FF0000"/>
                </a:solidFill>
              </a:rPr>
              <a:t>Inverse</a:t>
            </a:r>
            <a:r>
              <a:rPr lang="pt-BR" sz="2800" dirty="0">
                <a:solidFill>
                  <a:srgbClr val="FF0000"/>
                </a:solidFill>
              </a:rPr>
              <a:t> FFT</a:t>
            </a:r>
            <a:r>
              <a:rPr lang="pt-BR" sz="2800" dirty="0"/>
              <a:t>;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83357"/>
            <a:ext cx="4127004" cy="44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0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Filtragem no Domínio da Frequência</a:t>
            </a:r>
          </a:p>
        </p:txBody>
      </p:sp>
    </p:spTree>
    <p:extLst>
      <p:ext uri="{BB962C8B-B14F-4D97-AF65-F5344CB8AC3E}">
        <p14:creationId xmlns:p14="http://schemas.microsoft.com/office/powerpoint/2010/main" val="3594037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83357"/>
            <a:ext cx="8013576" cy="4525963"/>
          </a:xfrm>
        </p:spPr>
        <p:txBody>
          <a:bodyPr/>
          <a:lstStyle/>
          <a:p>
            <a:r>
              <a:rPr lang="pt-BR" sz="2800" dirty="0"/>
              <a:t>Exemplo: Resultado final da filtragem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708920"/>
            <a:ext cx="3168352" cy="34102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08920"/>
            <a:ext cx="3168352" cy="34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Filtros Passa-Alta</a:t>
            </a:r>
          </a:p>
        </p:txBody>
      </p:sp>
    </p:spTree>
    <p:extLst>
      <p:ext uri="{BB962C8B-B14F-4D97-AF65-F5344CB8AC3E}">
        <p14:creationId xmlns:p14="http://schemas.microsoft.com/office/powerpoint/2010/main" val="255515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28800"/>
            <a:ext cx="8085584" cy="4525963"/>
          </a:xfrm>
        </p:spPr>
        <p:txBody>
          <a:bodyPr/>
          <a:lstStyle/>
          <a:p>
            <a:r>
              <a:rPr lang="pt-BR" sz="2800" dirty="0"/>
              <a:t>A maior energia de uma imagem, quase sempre, está concentrada nos componentes de baixa frequência;</a:t>
            </a:r>
          </a:p>
          <a:p>
            <a:endParaRPr lang="pt-BR" sz="2800" dirty="0"/>
          </a:p>
          <a:p>
            <a:r>
              <a:rPr lang="pt-BR" sz="2800" dirty="0"/>
              <a:t>Altas frequência contribuem apenas nos detalhes da imagem (ex.: bordas);</a:t>
            </a:r>
          </a:p>
          <a:p>
            <a:endParaRPr lang="pt-BR" sz="2800" dirty="0"/>
          </a:p>
          <a:p>
            <a:r>
              <a:rPr lang="pt-BR" sz="2800" dirty="0"/>
              <a:t>Portanto, tais filtros focam na </a:t>
            </a:r>
            <a:r>
              <a:rPr lang="pt-BR" sz="2800" dirty="0">
                <a:solidFill>
                  <a:srgbClr val="FF0000"/>
                </a:solidFill>
              </a:rPr>
              <a:t>remoção dos componentes de baixa frequência</a:t>
            </a:r>
            <a:r>
              <a:rPr lang="pt-BR" sz="2800" dirty="0"/>
              <a:t>;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73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28800"/>
            <a:ext cx="8085584" cy="4525963"/>
          </a:xfrm>
        </p:spPr>
        <p:txBody>
          <a:bodyPr/>
          <a:lstStyle/>
          <a:p>
            <a:r>
              <a:rPr lang="pt-BR" sz="2800" dirty="0"/>
              <a:t>Exemplo: No </a:t>
            </a:r>
            <a:r>
              <a:rPr lang="pt-BR" sz="2800" dirty="0" err="1"/>
              <a:t>ImageJ</a:t>
            </a:r>
            <a:r>
              <a:rPr lang="pt-BR" sz="2800" dirty="0"/>
              <a:t>, clique em </a:t>
            </a:r>
            <a:r>
              <a:rPr lang="pt-BR" sz="2800" dirty="0">
                <a:solidFill>
                  <a:srgbClr val="FF0000"/>
                </a:solidFill>
              </a:rPr>
              <a:t>File &gt;&gt; Open </a:t>
            </a:r>
            <a:r>
              <a:rPr lang="pt-BR" sz="2800" dirty="0" err="1">
                <a:solidFill>
                  <a:srgbClr val="FF0000"/>
                </a:solidFill>
              </a:rPr>
              <a:t>Samples</a:t>
            </a:r>
            <a:r>
              <a:rPr lang="pt-BR" sz="2800" dirty="0">
                <a:solidFill>
                  <a:srgbClr val="FF0000"/>
                </a:solidFill>
              </a:rPr>
              <a:t> &gt;&gt; Lena</a:t>
            </a:r>
            <a:r>
              <a:rPr lang="pt-BR" sz="2800" dirty="0"/>
              <a:t>. Logo em seguida, clique em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Image</a:t>
            </a:r>
            <a:r>
              <a:rPr lang="pt-BR" sz="2800" dirty="0">
                <a:solidFill>
                  <a:srgbClr val="FF0000"/>
                </a:solidFill>
              </a:rPr>
              <a:t> &gt;&gt; </a:t>
            </a:r>
            <a:r>
              <a:rPr lang="pt-BR" sz="2800" dirty="0" err="1">
                <a:solidFill>
                  <a:srgbClr val="FF0000"/>
                </a:solidFill>
              </a:rPr>
              <a:t>Type</a:t>
            </a:r>
            <a:r>
              <a:rPr lang="pt-BR" sz="2800" dirty="0">
                <a:solidFill>
                  <a:srgbClr val="FF0000"/>
                </a:solidFill>
              </a:rPr>
              <a:t> &gt;&gt; 8-bit</a:t>
            </a:r>
            <a:r>
              <a:rPr lang="pt-BR" sz="2800" dirty="0"/>
              <a:t>;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28" y="3438872"/>
            <a:ext cx="2654424" cy="26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56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28800"/>
            <a:ext cx="8085584" cy="4525963"/>
          </a:xfrm>
        </p:spPr>
        <p:txBody>
          <a:bodyPr/>
          <a:lstStyle/>
          <a:p>
            <a:r>
              <a:rPr lang="pt-BR" sz="2800" dirty="0"/>
              <a:t>Exemplo: Em seguida, clique em </a:t>
            </a:r>
            <a:r>
              <a:rPr lang="pt-BR" sz="2800" dirty="0" err="1">
                <a:solidFill>
                  <a:srgbClr val="FF0000"/>
                </a:solidFill>
              </a:rPr>
              <a:t>Process</a:t>
            </a:r>
            <a:r>
              <a:rPr lang="pt-BR" sz="2800" dirty="0">
                <a:solidFill>
                  <a:srgbClr val="FF0000"/>
                </a:solidFill>
              </a:rPr>
              <a:t> &gt;&gt; FFT &gt;&gt; FFT</a:t>
            </a:r>
            <a:endParaRPr lang="pt-BR" sz="1400" dirty="0">
              <a:solidFill>
                <a:srgbClr val="FF0000"/>
              </a:solidFill>
            </a:endParaRP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2654424" cy="265442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212976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6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3621088" cy="4525963"/>
          </a:xfrm>
        </p:spPr>
        <p:txBody>
          <a:bodyPr/>
          <a:lstStyle/>
          <a:p>
            <a:r>
              <a:rPr lang="pt-BR" sz="2800" dirty="0"/>
              <a:t>Exemplo: Para destacar as bordas da imagem, selecione o espectro da imagem e clique em </a:t>
            </a:r>
            <a:r>
              <a:rPr lang="pt-BR" sz="2800" dirty="0" err="1">
                <a:solidFill>
                  <a:srgbClr val="FF0000"/>
                </a:solidFill>
              </a:rPr>
              <a:t>Process</a:t>
            </a:r>
            <a:r>
              <a:rPr lang="pt-BR" sz="2800" dirty="0">
                <a:solidFill>
                  <a:srgbClr val="FF0000"/>
                </a:solidFill>
              </a:rPr>
              <a:t> &gt;&gt; FFT &gt;&gt; </a:t>
            </a:r>
            <a:r>
              <a:rPr lang="pt-BR" sz="2800" dirty="0" err="1">
                <a:solidFill>
                  <a:srgbClr val="FF0000"/>
                </a:solidFill>
              </a:rPr>
              <a:t>Make</a:t>
            </a:r>
            <a:r>
              <a:rPr lang="pt-BR" sz="2800" dirty="0">
                <a:solidFill>
                  <a:srgbClr val="FF0000"/>
                </a:solidFill>
              </a:rPr>
              <a:t> Circular </a:t>
            </a:r>
            <a:r>
              <a:rPr lang="pt-BR" sz="2800" dirty="0" err="1">
                <a:solidFill>
                  <a:srgbClr val="FF0000"/>
                </a:solidFill>
              </a:rPr>
              <a:t>Selection</a:t>
            </a:r>
            <a:r>
              <a:rPr lang="pt-BR" sz="2800" dirty="0">
                <a:solidFill>
                  <a:srgbClr val="FF0000"/>
                </a:solidFill>
              </a:rPr>
              <a:t>..., </a:t>
            </a:r>
            <a:r>
              <a:rPr lang="pt-BR" sz="2800" dirty="0"/>
              <a:t>inserindo um</a:t>
            </a:r>
            <a:r>
              <a:rPr lang="pt-BR" sz="2800" dirty="0">
                <a:solidFill>
                  <a:srgbClr val="FF0000"/>
                </a:solidFill>
              </a:rPr>
              <a:t> raio 50 </a:t>
            </a:r>
            <a:r>
              <a:rPr lang="pt-BR" sz="2800" dirty="0"/>
              <a:t>na seleção;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67" y="1916832"/>
            <a:ext cx="3629266" cy="39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83357"/>
            <a:ext cx="3621088" cy="4525963"/>
          </a:xfrm>
        </p:spPr>
        <p:txBody>
          <a:bodyPr/>
          <a:lstStyle/>
          <a:p>
            <a:r>
              <a:rPr lang="pt-BR" sz="2800" dirty="0"/>
              <a:t>Exemplo: Logo em seguida, clique em </a:t>
            </a:r>
            <a:r>
              <a:rPr lang="pt-BR" sz="2800" dirty="0" err="1">
                <a:solidFill>
                  <a:srgbClr val="FF0000"/>
                </a:solidFill>
              </a:rPr>
              <a:t>Edit</a:t>
            </a:r>
            <a:r>
              <a:rPr lang="pt-BR" sz="2800" dirty="0">
                <a:solidFill>
                  <a:srgbClr val="FF0000"/>
                </a:solidFill>
              </a:rPr>
              <a:t> &gt;&gt; </a:t>
            </a:r>
            <a:r>
              <a:rPr lang="pt-BR" sz="2800" dirty="0" err="1">
                <a:solidFill>
                  <a:srgbClr val="FF0000"/>
                </a:solidFill>
              </a:rPr>
              <a:t>Fill</a:t>
            </a:r>
            <a:r>
              <a:rPr lang="pt-BR" sz="2800" dirty="0"/>
              <a:t>;</a:t>
            </a:r>
          </a:p>
          <a:p>
            <a:endParaRPr lang="pt-BR" sz="2800" dirty="0"/>
          </a:p>
          <a:p>
            <a:r>
              <a:rPr lang="pt-BR" sz="2800" dirty="0"/>
              <a:t>Após esta etapa, clique em </a:t>
            </a:r>
            <a:r>
              <a:rPr lang="pt-BR" sz="2800" dirty="0" err="1">
                <a:solidFill>
                  <a:srgbClr val="FF0000"/>
                </a:solidFill>
              </a:rPr>
              <a:t>Edit</a:t>
            </a:r>
            <a:r>
              <a:rPr lang="pt-BR" sz="2800" dirty="0">
                <a:solidFill>
                  <a:srgbClr val="FF0000"/>
                </a:solidFill>
              </a:rPr>
              <a:t> &gt;&gt; </a:t>
            </a:r>
            <a:r>
              <a:rPr lang="pt-BR" sz="2800" dirty="0" err="1">
                <a:solidFill>
                  <a:srgbClr val="FF0000"/>
                </a:solidFill>
              </a:rPr>
              <a:t>Invert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628800"/>
            <a:ext cx="420497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8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83357"/>
            <a:ext cx="3621088" cy="4525963"/>
          </a:xfrm>
        </p:spPr>
        <p:txBody>
          <a:bodyPr/>
          <a:lstStyle/>
          <a:p>
            <a:r>
              <a:rPr lang="pt-BR" sz="2800" dirty="0"/>
              <a:t>Exemplo: Por fim, clique em </a:t>
            </a:r>
            <a:r>
              <a:rPr lang="pt-BR" sz="2800" dirty="0" err="1">
                <a:solidFill>
                  <a:srgbClr val="FF0000"/>
                </a:solidFill>
              </a:rPr>
              <a:t>Process</a:t>
            </a:r>
            <a:r>
              <a:rPr lang="pt-BR" sz="2800" dirty="0">
                <a:solidFill>
                  <a:srgbClr val="FF0000"/>
                </a:solidFill>
              </a:rPr>
              <a:t> &gt;&gt; FFT &gt;&gt; </a:t>
            </a:r>
            <a:r>
              <a:rPr lang="pt-BR" sz="2800" dirty="0" err="1">
                <a:solidFill>
                  <a:srgbClr val="FF0000"/>
                </a:solidFill>
              </a:rPr>
              <a:t>Inverse</a:t>
            </a:r>
            <a:r>
              <a:rPr lang="pt-BR" sz="2800" dirty="0">
                <a:solidFill>
                  <a:srgbClr val="FF0000"/>
                </a:solidFill>
              </a:rPr>
              <a:t> FFT</a:t>
            </a:r>
            <a:r>
              <a:rPr lang="pt-BR" sz="2800" dirty="0"/>
              <a:t>;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94" y="1628800"/>
            <a:ext cx="4199012" cy="45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56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Passa-Alta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28800"/>
            <a:ext cx="8085584" cy="4525963"/>
          </a:xfrm>
        </p:spPr>
        <p:txBody>
          <a:bodyPr/>
          <a:lstStyle/>
          <a:p>
            <a:r>
              <a:rPr lang="pt-BR" sz="2800" dirty="0"/>
              <a:t>Pergunta (a ser respondida no </a:t>
            </a:r>
            <a:r>
              <a:rPr lang="pt-BR" sz="2800" dirty="0" err="1"/>
              <a:t>Unipê</a:t>
            </a:r>
            <a:r>
              <a:rPr lang="pt-BR" sz="2800" dirty="0"/>
              <a:t> Virtual): Se eu aumentar o tamanho do raio do filtro passa-alta, terei mais bordas ou menos bordas? </a:t>
            </a:r>
          </a:p>
          <a:p>
            <a:endParaRPr lang="pt-BR" sz="2800" dirty="0"/>
          </a:p>
          <a:p>
            <a:r>
              <a:rPr lang="pt-BR" sz="2800" dirty="0"/>
              <a:t>Justifique sua resposta aplicando tal filtro na imagem </a:t>
            </a:r>
            <a:r>
              <a:rPr lang="pt-BR" sz="2800" dirty="0">
                <a:solidFill>
                  <a:srgbClr val="FF0000"/>
                </a:solidFill>
              </a:rPr>
              <a:t>Lena</a:t>
            </a:r>
            <a:r>
              <a:rPr lang="pt-BR" sz="2800" dirty="0"/>
              <a:t>, submetendo a imagem de saída e sua resposta para o </a:t>
            </a:r>
            <a:r>
              <a:rPr lang="pt-BR" sz="2800" dirty="0" err="1"/>
              <a:t>Unipê</a:t>
            </a:r>
            <a:r>
              <a:rPr lang="pt-BR" sz="2800" dirty="0"/>
              <a:t> Virtual;</a:t>
            </a:r>
            <a:endParaRPr lang="pt-BR" sz="1400" dirty="0">
              <a:solidFill>
                <a:srgbClr val="FF0000"/>
              </a:solidFill>
            </a:endParaRP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17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 da Frequência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085584" cy="4525963"/>
          </a:xfrm>
        </p:spPr>
        <p:txBody>
          <a:bodyPr/>
          <a:lstStyle/>
          <a:p>
            <a:r>
              <a:rPr lang="pt-BR" sz="2800" dirty="0"/>
              <a:t>Filtragem realizada depois de se transformar a representação da imagem do domínio espacial para o domínio da frequência;</a:t>
            </a: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12" y="3573016"/>
            <a:ext cx="2510408" cy="251040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76670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 da Frequência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085584" cy="4525963"/>
          </a:xfrm>
        </p:spPr>
        <p:txBody>
          <a:bodyPr/>
          <a:lstStyle/>
          <a:p>
            <a:r>
              <a:rPr lang="pt-BR" sz="2800" dirty="0"/>
              <a:t>O processamento de imagens nesse domínio é realizado usualmente a partir de três passos:</a:t>
            </a:r>
          </a:p>
          <a:p>
            <a:endParaRPr lang="pt-BR" sz="2800" dirty="0"/>
          </a:p>
          <a:p>
            <a:pPr lvl="1"/>
            <a:r>
              <a:rPr lang="pt-BR" sz="2000" dirty="0"/>
              <a:t>A imagem é transformada do domínio espacial para o domínio da frequência;</a:t>
            </a:r>
          </a:p>
          <a:p>
            <a:pPr lvl="2"/>
            <a:r>
              <a:rPr lang="pt-BR" sz="1800" dirty="0"/>
              <a:t>A partir da </a:t>
            </a:r>
            <a:r>
              <a:rPr lang="pt-BR" sz="1800" b="1" dirty="0">
                <a:solidFill>
                  <a:srgbClr val="FF0000"/>
                </a:solidFill>
              </a:rPr>
              <a:t>Transformada de Fourier</a:t>
            </a:r>
            <a:r>
              <a:rPr lang="pt-BR" sz="1800" dirty="0"/>
              <a:t>;</a:t>
            </a:r>
          </a:p>
          <a:p>
            <a:pPr lvl="1"/>
            <a:r>
              <a:rPr lang="pt-BR" sz="2000" dirty="0"/>
              <a:t>Operações de filtragem são realizadas na imagem resultante da transformação;</a:t>
            </a:r>
          </a:p>
          <a:p>
            <a:pPr lvl="2"/>
            <a:r>
              <a:rPr lang="pt-BR" sz="1800" dirty="0"/>
              <a:t>Filtros passa-baixa, passa-alta...</a:t>
            </a:r>
          </a:p>
          <a:p>
            <a:pPr lvl="1"/>
            <a:r>
              <a:rPr lang="pt-BR" sz="2000" dirty="0"/>
              <a:t>Para a exibição da imagem de saída, a imagem anterior é transformada do domínio da frequência para o domínio espacial;</a:t>
            </a:r>
          </a:p>
          <a:p>
            <a:pPr lvl="2"/>
            <a:r>
              <a:rPr lang="pt-BR" sz="1800" dirty="0"/>
              <a:t>A partir da </a:t>
            </a:r>
            <a:r>
              <a:rPr lang="pt-BR" sz="1800" b="1" dirty="0">
                <a:solidFill>
                  <a:srgbClr val="FF0000"/>
                </a:solidFill>
              </a:rPr>
              <a:t>Transformada Inversa de Fourier</a:t>
            </a:r>
            <a:r>
              <a:rPr lang="pt-BR" sz="1800" dirty="0"/>
              <a:t>;</a:t>
            </a: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6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A Transformada de Fourier</a:t>
            </a:r>
          </a:p>
        </p:txBody>
      </p:sp>
    </p:spTree>
    <p:extLst>
      <p:ext uri="{BB962C8B-B14F-4D97-AF65-F5344CB8AC3E}">
        <p14:creationId xmlns:p14="http://schemas.microsoft.com/office/powerpoint/2010/main" val="42932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Transformada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84784"/>
            <a:ext cx="4629200" cy="4525963"/>
          </a:xfrm>
        </p:spPr>
        <p:txBody>
          <a:bodyPr/>
          <a:lstStyle/>
          <a:p>
            <a:r>
              <a:rPr lang="pt-BR" sz="2400" dirty="0"/>
              <a:t>Desenvolvida pelo matemático francês </a:t>
            </a:r>
            <a:r>
              <a:rPr lang="pt-BR" sz="2400" dirty="0">
                <a:solidFill>
                  <a:srgbClr val="FF0000"/>
                </a:solidFill>
              </a:rPr>
              <a:t>Jean Baptiste Joseph Fourier</a:t>
            </a:r>
            <a:r>
              <a:rPr lang="pt-BR" sz="2400" dirty="0"/>
              <a:t> (1768-1830);</a:t>
            </a:r>
          </a:p>
          <a:p>
            <a:endParaRPr lang="pt-BR" sz="2400" dirty="0"/>
          </a:p>
          <a:p>
            <a:r>
              <a:rPr lang="pt-BR" sz="2400" dirty="0"/>
              <a:t>Possui duas implementações:</a:t>
            </a:r>
          </a:p>
          <a:p>
            <a:pPr lvl="1"/>
            <a:r>
              <a:rPr lang="pt-BR" sz="2000" dirty="0"/>
              <a:t>Forma discreta: </a:t>
            </a:r>
            <a:r>
              <a:rPr lang="pt-BR" sz="2000" dirty="0">
                <a:solidFill>
                  <a:srgbClr val="FF0000"/>
                </a:solidFill>
              </a:rPr>
              <a:t>DFT</a:t>
            </a:r>
            <a:r>
              <a:rPr lang="pt-BR" sz="2000" dirty="0"/>
              <a:t> (</a:t>
            </a:r>
            <a:r>
              <a:rPr lang="pt-BR" sz="2000" i="1" dirty="0" err="1"/>
              <a:t>Discrete</a:t>
            </a:r>
            <a:r>
              <a:rPr lang="pt-BR" sz="2000" i="1" dirty="0"/>
              <a:t> Fourier </a:t>
            </a:r>
            <a:r>
              <a:rPr lang="pt-BR" sz="2000" i="1" dirty="0" err="1"/>
              <a:t>Transform</a:t>
            </a:r>
            <a:r>
              <a:rPr lang="pt-BR" sz="2000" dirty="0"/>
              <a:t>);</a:t>
            </a:r>
          </a:p>
          <a:p>
            <a:pPr lvl="1"/>
            <a:r>
              <a:rPr lang="pt-BR" sz="2000" dirty="0"/>
              <a:t>Forma rápida: </a:t>
            </a:r>
            <a:r>
              <a:rPr lang="pt-BR" sz="2000" dirty="0">
                <a:solidFill>
                  <a:srgbClr val="FF0000"/>
                </a:solidFill>
              </a:rPr>
              <a:t>FFT</a:t>
            </a:r>
            <a:r>
              <a:rPr lang="pt-BR" sz="2000" dirty="0"/>
              <a:t> (</a:t>
            </a:r>
            <a:r>
              <a:rPr lang="pt-BR" sz="2000" i="1" dirty="0" err="1"/>
              <a:t>Fast</a:t>
            </a:r>
            <a:r>
              <a:rPr lang="pt-BR" sz="2000" i="1" dirty="0"/>
              <a:t> Fourier </a:t>
            </a:r>
            <a:r>
              <a:rPr lang="pt-BR" sz="2000" i="1" dirty="0" err="1"/>
              <a:t>Transform</a:t>
            </a:r>
            <a:r>
              <a:rPr lang="pt-BR" sz="2000" dirty="0"/>
              <a:t>);</a:t>
            </a:r>
          </a:p>
          <a:p>
            <a:pPr lvl="1"/>
            <a:endParaRPr lang="pt-BR" sz="2000" dirty="0"/>
          </a:p>
          <a:p>
            <a:r>
              <a:rPr lang="pt-BR" sz="2400" dirty="0"/>
              <a:t>Na prática, o </a:t>
            </a:r>
            <a:r>
              <a:rPr lang="pt-BR" sz="2400" dirty="0">
                <a:solidFill>
                  <a:srgbClr val="FF0000"/>
                </a:solidFill>
              </a:rPr>
              <a:t>FFT</a:t>
            </a:r>
            <a:r>
              <a:rPr lang="pt-BR" sz="2400" dirty="0"/>
              <a:t> é o algoritmo utilizado em PDI, já que gera uma economia computacional;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pic>
        <p:nvPicPr>
          <p:cNvPr id="1026" name="Picture 2" descr="https://upload.wikimedia.org/wikipedia/commons/thumb/4/49/Joseph_Fourier_%28circa_1820%29.jpg/200px-Joseph_Fourier_%28circa_1820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256" y="2132856"/>
            <a:ext cx="3133304" cy="35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26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Transformada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12776"/>
            <a:ext cx="8085584" cy="4525963"/>
          </a:xfrm>
        </p:spPr>
        <p:txBody>
          <a:bodyPr/>
          <a:lstStyle/>
          <a:p>
            <a:r>
              <a:rPr lang="pt-BR" sz="2800" dirty="0"/>
              <a:t>Possui algumas propriedades que facilitam sua utilização. Entre elas, temos: </a:t>
            </a:r>
          </a:p>
          <a:p>
            <a:pPr lvl="1"/>
            <a:r>
              <a:rPr lang="pt-BR" sz="2400" dirty="0"/>
              <a:t>Mudança de Escala;</a:t>
            </a:r>
          </a:p>
          <a:p>
            <a:pPr lvl="1"/>
            <a:r>
              <a:rPr lang="pt-BR" sz="2400" dirty="0"/>
              <a:t>Valor Médio;</a:t>
            </a:r>
          </a:p>
          <a:p>
            <a:pPr lvl="1"/>
            <a:r>
              <a:rPr lang="pt-BR" sz="2400" dirty="0"/>
              <a:t>Laplaciano; </a:t>
            </a:r>
          </a:p>
          <a:p>
            <a:pPr lvl="1"/>
            <a:r>
              <a:rPr lang="pt-BR" sz="2400" dirty="0" err="1">
                <a:solidFill>
                  <a:srgbClr val="FF0000"/>
                </a:solidFill>
              </a:rPr>
              <a:t>Convolução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Amostragem; </a:t>
            </a:r>
          </a:p>
          <a:p>
            <a:pPr lvl="1"/>
            <a:endParaRPr lang="pt-BR" sz="2400" dirty="0"/>
          </a:p>
          <a:p>
            <a:r>
              <a:rPr lang="pt-BR" sz="2800" dirty="0"/>
              <a:t>Nesse domínio, a </a:t>
            </a:r>
            <a:r>
              <a:rPr lang="pt-BR" sz="2800" dirty="0" err="1"/>
              <a:t>convolução</a:t>
            </a:r>
            <a:r>
              <a:rPr lang="pt-BR" sz="2800" dirty="0"/>
              <a:t> entre imagens se dá a partir da </a:t>
            </a:r>
            <a:r>
              <a:rPr lang="pt-BR" sz="2800" dirty="0">
                <a:solidFill>
                  <a:srgbClr val="FF0000"/>
                </a:solidFill>
              </a:rPr>
              <a:t>multiplicação</a:t>
            </a:r>
            <a:r>
              <a:rPr lang="pt-BR" sz="2800" dirty="0"/>
              <a:t> entre as transformadas das duas imagens!</a:t>
            </a:r>
            <a:endParaRPr lang="pt-BR" sz="1400" dirty="0"/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2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Transformada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1628800"/>
            <a:ext cx="4773216" cy="4525963"/>
          </a:xfrm>
        </p:spPr>
        <p:txBody>
          <a:bodyPr/>
          <a:lstStyle/>
          <a:p>
            <a:r>
              <a:rPr lang="pt-BR" sz="2400" dirty="0"/>
              <a:t>A maioria das imagens nesse domínio possui espectros com </a:t>
            </a:r>
            <a:r>
              <a:rPr lang="pt-BR" sz="2400" dirty="0">
                <a:solidFill>
                  <a:srgbClr val="FF0000"/>
                </a:solidFill>
              </a:rPr>
              <a:t>picos no centro do domínio</a:t>
            </a:r>
            <a:r>
              <a:rPr lang="pt-BR" sz="2400" dirty="0"/>
              <a:t> (0,0);</a:t>
            </a:r>
          </a:p>
          <a:p>
            <a:pPr lvl="1"/>
            <a:r>
              <a:rPr lang="pt-BR" sz="2000" dirty="0"/>
              <a:t>Também conhecidas como </a:t>
            </a:r>
            <a:r>
              <a:rPr lang="pt-BR" sz="2000" dirty="0">
                <a:solidFill>
                  <a:srgbClr val="FF0000"/>
                </a:solidFill>
              </a:rPr>
              <a:t>Espectros de Fourier</a:t>
            </a:r>
            <a:r>
              <a:rPr lang="pt-BR" sz="20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Nesse ponto, a imagem atinge seu valor máximo...</a:t>
            </a:r>
          </a:p>
          <a:p>
            <a:pPr lvl="1"/>
            <a:r>
              <a:rPr lang="pt-BR" sz="2000" dirty="0"/>
              <a:t>A menor frequência presente na imagem;</a:t>
            </a:r>
          </a:p>
          <a:p>
            <a:pPr lvl="1"/>
            <a:r>
              <a:rPr lang="pt-BR" sz="2000" dirty="0"/>
              <a:t>Pode representar </a:t>
            </a:r>
            <a:r>
              <a:rPr lang="pt-BR" sz="2000" dirty="0">
                <a:solidFill>
                  <a:srgbClr val="FF0000"/>
                </a:solidFill>
              </a:rPr>
              <a:t>o valor médio da imagem</a:t>
            </a:r>
            <a:r>
              <a:rPr lang="pt-BR" sz="2000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625501"/>
            <a:ext cx="2082105" cy="20821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149080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2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Transformada de Fourier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84784"/>
            <a:ext cx="8085584" cy="4525963"/>
          </a:xfrm>
        </p:spPr>
        <p:txBody>
          <a:bodyPr/>
          <a:lstStyle/>
          <a:p>
            <a:r>
              <a:rPr lang="pt-BR" sz="2400" dirty="0"/>
              <a:t>Através dos Espectros de Fourier, pode-se </a:t>
            </a:r>
            <a:r>
              <a:rPr lang="pt-BR" sz="2400" dirty="0">
                <a:solidFill>
                  <a:srgbClr val="FF0000"/>
                </a:solidFill>
              </a:rPr>
              <a:t>realçar</a:t>
            </a:r>
            <a:r>
              <a:rPr lang="pt-BR" sz="2400" dirty="0"/>
              <a:t> (manter) ou diminuir (</a:t>
            </a:r>
            <a:r>
              <a:rPr lang="pt-BR" sz="2400" dirty="0">
                <a:solidFill>
                  <a:srgbClr val="FF0000"/>
                </a:solidFill>
              </a:rPr>
              <a:t>eliminar</a:t>
            </a:r>
            <a:r>
              <a:rPr lang="pt-BR" sz="2400" dirty="0"/>
              <a:t>) determinadas frequências das imagens;</a:t>
            </a:r>
          </a:p>
          <a:p>
            <a:endParaRPr lang="pt-BR" sz="2400" dirty="0"/>
          </a:p>
          <a:p>
            <a:r>
              <a:rPr lang="pt-BR" sz="2400" dirty="0"/>
              <a:t>Para realizar tais filtragens, utiliza-se um filtro circular simétrico</a:t>
            </a: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149080"/>
            <a:ext cx="5072345" cy="170321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23728" y="5898758"/>
            <a:ext cx="1625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Filtro passa-baixa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10047" y="5897542"/>
            <a:ext cx="1499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Filtro passa-alta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97955" y="5890171"/>
            <a:ext cx="170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Filtro passa-banda</a:t>
            </a:r>
          </a:p>
        </p:txBody>
      </p:sp>
    </p:spTree>
    <p:extLst>
      <p:ext uri="{BB962C8B-B14F-4D97-AF65-F5344CB8AC3E}">
        <p14:creationId xmlns:p14="http://schemas.microsoft.com/office/powerpoint/2010/main" val="2905124738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6241</TotalTime>
  <Words>805</Words>
  <Application>Microsoft Office PowerPoint</Application>
  <PresentationFormat>Apresentação na tela (4:3)</PresentationFormat>
  <Paragraphs>118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Calibri</vt:lpstr>
      <vt:lpstr>Modelos de Aula Unipetech 2012</vt:lpstr>
      <vt:lpstr>Computação Gráfica</vt:lpstr>
      <vt:lpstr>Filtragem no Domínio da Frequência</vt:lpstr>
      <vt:lpstr>Domínio da Frequência</vt:lpstr>
      <vt:lpstr>Domínio da Frequência</vt:lpstr>
      <vt:lpstr>A Transformada de Fourier</vt:lpstr>
      <vt:lpstr>A Transformada de Fourier</vt:lpstr>
      <vt:lpstr>A Transformada de Fourier</vt:lpstr>
      <vt:lpstr>A Transformada de Fourier</vt:lpstr>
      <vt:lpstr>A Transformada de Fourier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Passa-Alta</vt:lpstr>
      <vt:lpstr>Filtros Passa-Alta</vt:lpstr>
      <vt:lpstr>Filtros Passa-Alta</vt:lpstr>
      <vt:lpstr>Filtros Passa-Alta</vt:lpstr>
      <vt:lpstr>Filtros Passa-Alta</vt:lpstr>
      <vt:lpstr>Filtros Passa-Alta</vt:lpstr>
      <vt:lpstr>Filtros Passa-Alta</vt:lpstr>
      <vt:lpstr>Filtros Passa-Alta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Rodrigo Fujioka</cp:lastModifiedBy>
  <cp:revision>311</cp:revision>
  <dcterms:created xsi:type="dcterms:W3CDTF">2012-07-20T20:22:31Z</dcterms:created>
  <dcterms:modified xsi:type="dcterms:W3CDTF">2020-03-18T00:47:55Z</dcterms:modified>
</cp:coreProperties>
</file>