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476" r:id="rId3"/>
    <p:sldId id="478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Prof.º Rodrigo Fujioka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196752"/>
            <a:ext cx="8085584" cy="4525963"/>
          </a:xfrm>
        </p:spPr>
        <p:txBody>
          <a:bodyPr/>
          <a:lstStyle/>
          <a:p>
            <a:r>
              <a:rPr lang="pt-BR" sz="2800" dirty="0"/>
              <a:t>Pergunta 1 (a ser respondida no </a:t>
            </a:r>
            <a:r>
              <a:rPr lang="pt-BR" sz="2800" dirty="0" err="1"/>
              <a:t>Unipê</a:t>
            </a:r>
            <a:r>
              <a:rPr lang="pt-BR" sz="2800" dirty="0"/>
              <a:t> Virtual): Note que, no exemplo anterior, ruído foi extraído da imagem, quando o interesse era apenas as manchas. O que você propõe para uma segmentação sem ruídos no exemplo em questão? (responda e submeta uma imagem que comprove sua teoria)</a:t>
            </a:r>
          </a:p>
          <a:p>
            <a:endParaRPr lang="pt-BR" sz="2800" dirty="0"/>
          </a:p>
          <a:p>
            <a:r>
              <a:rPr lang="pt-BR" sz="2800" dirty="0"/>
              <a:t>Pergunta 2 (a ser respondida no </a:t>
            </a:r>
            <a:r>
              <a:rPr lang="pt-BR" sz="2800" dirty="0" err="1"/>
              <a:t>Unipê</a:t>
            </a:r>
            <a:r>
              <a:rPr lang="pt-BR" sz="2800" dirty="0"/>
              <a:t> Virtual): Por que a técnica não segmentou todas as manchas? (baseie sua resposta de acordo com as características da imagem e das manchas)</a:t>
            </a: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64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340768"/>
            <a:ext cx="8085584" cy="4525963"/>
          </a:xfrm>
        </p:spPr>
        <p:txBody>
          <a:bodyPr/>
          <a:lstStyle/>
          <a:p>
            <a:r>
              <a:rPr lang="pt-BR" sz="2800" dirty="0" err="1">
                <a:solidFill>
                  <a:srgbClr val="FF0000"/>
                </a:solidFill>
              </a:rPr>
              <a:t>Thresholding</a:t>
            </a:r>
            <a:r>
              <a:rPr lang="pt-BR" sz="2400" dirty="0"/>
              <a:t>: </a:t>
            </a:r>
            <a:r>
              <a:rPr lang="pt-BR" sz="2800" dirty="0"/>
              <a:t>Aplicar o mesmo </a:t>
            </a:r>
            <a:r>
              <a:rPr lang="pt-BR" sz="2800" dirty="0" err="1"/>
              <a:t>threshold</a:t>
            </a:r>
            <a:r>
              <a:rPr lang="pt-BR" sz="2800" dirty="0"/>
              <a:t> em uma coleção de imagens não é recomendada;</a:t>
            </a:r>
          </a:p>
          <a:p>
            <a:pPr lvl="1"/>
            <a:r>
              <a:rPr lang="pt-BR" sz="2400" dirty="0"/>
              <a:t>Imagens podem ter valores de intensidade distintos, o que interfere na qualidade do valor limiar selecionado!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 Existem técnicas que permitem a seleção automática de valores limiares. Boa parte está disponível no </a:t>
            </a:r>
            <a:r>
              <a:rPr lang="pt-BR" sz="2400" dirty="0" err="1"/>
              <a:t>ImageJ</a:t>
            </a:r>
            <a:r>
              <a:rPr lang="pt-BR" sz="2400" dirty="0"/>
              <a:t>;</a:t>
            </a:r>
          </a:p>
          <a:p>
            <a:endParaRPr lang="pt-BR" sz="2800" dirty="0"/>
          </a:p>
          <a:p>
            <a:pPr lvl="1"/>
            <a:r>
              <a:rPr lang="pt-BR" dirty="0"/>
              <a:t>A definição dinâmica de limiares de intensidade pode ser feita no </a:t>
            </a:r>
            <a:r>
              <a:rPr lang="pt-BR" dirty="0" err="1">
                <a:solidFill>
                  <a:srgbClr val="FF0000"/>
                </a:solidFill>
              </a:rPr>
              <a:t>ImageJ</a:t>
            </a:r>
            <a:r>
              <a:rPr lang="pt-BR" dirty="0"/>
              <a:t> a partir do menu </a:t>
            </a:r>
            <a:r>
              <a:rPr lang="pt-BR" dirty="0" err="1">
                <a:solidFill>
                  <a:srgbClr val="FF0000"/>
                </a:solidFill>
              </a:rPr>
              <a:t>Image</a:t>
            </a:r>
            <a:r>
              <a:rPr lang="pt-BR" dirty="0">
                <a:solidFill>
                  <a:srgbClr val="FF0000"/>
                </a:solidFill>
              </a:rPr>
              <a:t> &gt;&gt; </a:t>
            </a:r>
            <a:r>
              <a:rPr lang="pt-BR" dirty="0" err="1">
                <a:solidFill>
                  <a:srgbClr val="FF0000"/>
                </a:solidFill>
              </a:rPr>
              <a:t>Adjust</a:t>
            </a:r>
            <a:r>
              <a:rPr lang="pt-BR" dirty="0">
                <a:solidFill>
                  <a:srgbClr val="FF0000"/>
                </a:solidFill>
              </a:rPr>
              <a:t> &gt;&gt; </a:t>
            </a:r>
            <a:r>
              <a:rPr lang="pt-BR" dirty="0" err="1">
                <a:solidFill>
                  <a:srgbClr val="FF0000"/>
                </a:solidFill>
              </a:rPr>
              <a:t>Threshold</a:t>
            </a:r>
            <a:r>
              <a:rPr lang="pt-BR" dirty="0">
                <a:solidFill>
                  <a:srgbClr val="FF0000"/>
                </a:solidFill>
              </a:rPr>
              <a:t>... &gt;&gt; </a:t>
            </a:r>
            <a:r>
              <a:rPr lang="pt-BR" dirty="0" err="1"/>
              <a:t>ComboBox</a:t>
            </a:r>
            <a:r>
              <a:rPr lang="pt-BR" dirty="0">
                <a:solidFill>
                  <a:srgbClr val="FF0000"/>
                </a:solidFill>
              </a:rPr>
              <a:t> Default </a:t>
            </a:r>
            <a:r>
              <a:rPr lang="pt-BR" dirty="0"/>
              <a:t>;</a:t>
            </a:r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58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Regiões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00" y="1439019"/>
            <a:ext cx="3004367" cy="19113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008" y="1439019"/>
            <a:ext cx="3004368" cy="19113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866628" y="354283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Estático (Default)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54082" y="354165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Huang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256" y="4104639"/>
            <a:ext cx="3004367" cy="19113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28842" y="61560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Moments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009" y="4064844"/>
            <a:ext cx="3004367" cy="191135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892179" y="6156012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/>
              <a:t>Shanbhag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192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340768"/>
            <a:ext cx="8085584" cy="4525963"/>
          </a:xfrm>
        </p:spPr>
        <p:txBody>
          <a:bodyPr/>
          <a:lstStyle/>
          <a:p>
            <a:r>
              <a:rPr lang="pt-BR" sz="2800" dirty="0"/>
              <a:t>Exemplo: Destacando regiões de interesse em uma imagem no </a:t>
            </a:r>
            <a:r>
              <a:rPr lang="pt-BR" sz="2800" dirty="0" err="1"/>
              <a:t>ImageJ</a:t>
            </a:r>
            <a:r>
              <a:rPr lang="pt-BR" sz="2800" dirty="0"/>
              <a:t>;</a:t>
            </a:r>
          </a:p>
          <a:p>
            <a:endParaRPr lang="pt-BR" sz="2800" dirty="0"/>
          </a:p>
          <a:p>
            <a:pPr lvl="1"/>
            <a:r>
              <a:rPr lang="pt-BR" dirty="0"/>
              <a:t>Mantenha aberta no </a:t>
            </a:r>
            <a:r>
              <a:rPr lang="pt-BR" dirty="0" err="1"/>
              <a:t>ImageJ</a:t>
            </a:r>
            <a:r>
              <a:rPr lang="pt-BR" dirty="0"/>
              <a:t> a imagem gerada no exemplo anterior;</a:t>
            </a:r>
          </a:p>
          <a:p>
            <a:pPr lvl="1"/>
            <a:r>
              <a:rPr lang="pt-BR" dirty="0"/>
              <a:t>Clique em </a:t>
            </a:r>
            <a:r>
              <a:rPr lang="pt-BR" dirty="0" err="1">
                <a:solidFill>
                  <a:srgbClr val="FF0000"/>
                </a:solidFill>
              </a:rPr>
              <a:t>Analyze</a:t>
            </a:r>
            <a:r>
              <a:rPr lang="pt-BR" dirty="0">
                <a:solidFill>
                  <a:srgbClr val="FF0000"/>
                </a:solidFill>
              </a:rPr>
              <a:t> &gt;&gt; </a:t>
            </a:r>
            <a:r>
              <a:rPr lang="pt-BR" dirty="0" err="1">
                <a:solidFill>
                  <a:srgbClr val="FF0000"/>
                </a:solidFill>
              </a:rPr>
              <a:t>Analyze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Particles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Marque as opções </a:t>
            </a:r>
            <a:r>
              <a:rPr lang="pt-BR" dirty="0">
                <a:solidFill>
                  <a:srgbClr val="FF0000"/>
                </a:solidFill>
              </a:rPr>
              <a:t>Display </a:t>
            </a:r>
            <a:r>
              <a:rPr lang="pt-BR" dirty="0" err="1">
                <a:solidFill>
                  <a:srgbClr val="FF0000"/>
                </a:solidFill>
              </a:rPr>
              <a:t>results</a:t>
            </a:r>
            <a:r>
              <a:rPr lang="pt-BR" dirty="0"/>
              <a:t> e </a:t>
            </a:r>
            <a:r>
              <a:rPr lang="pt-BR" dirty="0" err="1">
                <a:solidFill>
                  <a:srgbClr val="FF0000"/>
                </a:solidFill>
              </a:rPr>
              <a:t>Add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to</a:t>
            </a:r>
            <a:r>
              <a:rPr lang="pt-BR" dirty="0">
                <a:solidFill>
                  <a:srgbClr val="FF0000"/>
                </a:solidFill>
              </a:rPr>
              <a:t> Manager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Abra uma nova imagem </a:t>
            </a:r>
            <a:r>
              <a:rPr lang="pt-BR" dirty="0" err="1"/>
              <a:t>Dot</a:t>
            </a:r>
            <a:r>
              <a:rPr lang="pt-BR" dirty="0"/>
              <a:t> </a:t>
            </a:r>
            <a:r>
              <a:rPr lang="pt-BR" dirty="0" err="1"/>
              <a:t>Blot</a:t>
            </a:r>
            <a:r>
              <a:rPr lang="pt-BR" dirty="0"/>
              <a:t>, clicando em </a:t>
            </a:r>
            <a:r>
              <a:rPr lang="pt-BR" dirty="0">
                <a:solidFill>
                  <a:srgbClr val="FF0000"/>
                </a:solidFill>
              </a:rPr>
              <a:t>File &gt;&gt; Open </a:t>
            </a:r>
            <a:r>
              <a:rPr lang="pt-BR" dirty="0" err="1">
                <a:solidFill>
                  <a:srgbClr val="FF0000"/>
                </a:solidFill>
              </a:rPr>
              <a:t>Samples</a:t>
            </a:r>
            <a:r>
              <a:rPr lang="pt-BR" dirty="0">
                <a:solidFill>
                  <a:srgbClr val="FF0000"/>
                </a:solidFill>
              </a:rPr>
              <a:t> &gt;&gt; </a:t>
            </a:r>
            <a:r>
              <a:rPr lang="pt-BR" dirty="0" err="1">
                <a:solidFill>
                  <a:srgbClr val="FF0000"/>
                </a:solidFill>
              </a:rPr>
              <a:t>Dot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Blot</a:t>
            </a:r>
            <a:r>
              <a:rPr lang="pt-BR" dirty="0"/>
              <a:t>. Mantenha essa imagem selecionada;</a:t>
            </a: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48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4525963"/>
          </a:xfrm>
        </p:spPr>
        <p:txBody>
          <a:bodyPr/>
          <a:lstStyle/>
          <a:p>
            <a:r>
              <a:rPr lang="pt-BR" sz="2800" dirty="0"/>
              <a:t>Exemplo: Destacando regiões de interesse em uma imagem no </a:t>
            </a:r>
            <a:r>
              <a:rPr lang="pt-BR" sz="2800" dirty="0" err="1"/>
              <a:t>ImageJ</a:t>
            </a:r>
            <a:r>
              <a:rPr lang="pt-BR" sz="2800" dirty="0"/>
              <a:t>;</a:t>
            </a:r>
          </a:p>
          <a:p>
            <a:pPr lvl="1"/>
            <a:r>
              <a:rPr lang="pt-BR" dirty="0"/>
              <a:t>Na janela </a:t>
            </a:r>
            <a:r>
              <a:rPr lang="pt-BR" dirty="0">
                <a:solidFill>
                  <a:srgbClr val="FF0000"/>
                </a:solidFill>
              </a:rPr>
              <a:t>ROI Manager</a:t>
            </a:r>
            <a:r>
              <a:rPr lang="pt-BR" dirty="0"/>
              <a:t>, clique em cada região de interesse detectada pelo </a:t>
            </a:r>
            <a:r>
              <a:rPr lang="pt-BR" dirty="0" err="1"/>
              <a:t>ImageJ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Serão apresentadas na imagem </a:t>
            </a:r>
            <a:r>
              <a:rPr lang="pt-BR" dirty="0" err="1"/>
              <a:t>Dot</a:t>
            </a:r>
            <a:r>
              <a:rPr lang="pt-BR" dirty="0"/>
              <a:t> </a:t>
            </a:r>
            <a:r>
              <a:rPr lang="pt-BR" dirty="0" err="1"/>
              <a:t>Blot</a:t>
            </a:r>
            <a:r>
              <a:rPr lang="pt-BR" dirty="0"/>
              <a:t> em escala de cinza cada ROI destacada separadamente.</a:t>
            </a: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190009"/>
            <a:ext cx="3528392" cy="22447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147017"/>
            <a:ext cx="1581337" cy="22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7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112985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423317"/>
            <a:ext cx="4053136" cy="4525963"/>
          </a:xfrm>
        </p:spPr>
        <p:txBody>
          <a:bodyPr/>
          <a:lstStyle/>
          <a:p>
            <a:r>
              <a:rPr lang="pt-BR" sz="2800" dirty="0"/>
              <a:t>Abra a imagem </a:t>
            </a:r>
            <a:r>
              <a:rPr lang="pt-BR" sz="2800" dirty="0">
                <a:solidFill>
                  <a:srgbClr val="FF0000"/>
                </a:solidFill>
              </a:rPr>
              <a:t>Gel</a:t>
            </a:r>
            <a:r>
              <a:rPr lang="pt-BR" sz="2800" dirty="0"/>
              <a:t> no </a:t>
            </a:r>
            <a:r>
              <a:rPr lang="pt-BR" sz="2800" dirty="0" err="1"/>
              <a:t>ImageJ</a:t>
            </a:r>
            <a:r>
              <a:rPr lang="pt-BR" sz="2800" dirty="0"/>
              <a:t> e, a partir das técnicas apresentadas, gere uma imagem similar a imagem ao lado.</a:t>
            </a:r>
          </a:p>
          <a:p>
            <a:endParaRPr lang="pt-BR" sz="2800" dirty="0"/>
          </a:p>
          <a:p>
            <a:r>
              <a:rPr lang="pt-BR" sz="2800" dirty="0"/>
              <a:t>Submeta a imagem gerada para o </a:t>
            </a:r>
            <a:r>
              <a:rPr lang="pt-BR" sz="2800" dirty="0" err="1"/>
              <a:t>Unipê</a:t>
            </a:r>
            <a:r>
              <a:rPr lang="pt-BR" sz="2800" dirty="0"/>
              <a:t> Virtual.</a:t>
            </a:r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68760"/>
            <a:ext cx="27432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Introdução a Segmentação de Imagens com o </a:t>
            </a:r>
            <a:r>
              <a:rPr lang="pt-BR" dirty="0" err="1"/>
              <a:t>ImageJ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03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639341"/>
            <a:ext cx="8085584" cy="4525963"/>
          </a:xfrm>
        </p:spPr>
        <p:txBody>
          <a:bodyPr/>
          <a:lstStyle/>
          <a:p>
            <a:r>
              <a:rPr lang="pt-BR" sz="2800" dirty="0"/>
              <a:t>Processo que </a:t>
            </a:r>
            <a:r>
              <a:rPr lang="pt-BR" sz="2800" dirty="0">
                <a:solidFill>
                  <a:srgbClr val="FF0000"/>
                </a:solidFill>
              </a:rPr>
              <a:t>particiona uma imagem digital em múltiplos segmentos</a:t>
            </a:r>
            <a:r>
              <a:rPr lang="pt-BR" sz="2800" dirty="0"/>
              <a:t>;</a:t>
            </a:r>
          </a:p>
          <a:p>
            <a:pPr lvl="1"/>
            <a:r>
              <a:rPr lang="pt-BR" sz="2400" dirty="0"/>
              <a:t>Objetiva facilitar a </a:t>
            </a:r>
            <a:r>
              <a:rPr lang="pt-BR" sz="2400" dirty="0">
                <a:solidFill>
                  <a:srgbClr val="FF0000"/>
                </a:solidFill>
              </a:rPr>
              <a:t>análise de imagens</a:t>
            </a:r>
            <a:r>
              <a:rPr lang="pt-BR" sz="2400" dirty="0"/>
              <a:t>;</a:t>
            </a:r>
          </a:p>
          <a:p>
            <a:endParaRPr lang="pt-BR" sz="2800" dirty="0"/>
          </a:p>
          <a:p>
            <a:r>
              <a:rPr lang="pt-BR" sz="2800" dirty="0"/>
              <a:t>Usado frequentemente na localização de </a:t>
            </a:r>
            <a:r>
              <a:rPr lang="pt-BR" sz="2800" dirty="0">
                <a:solidFill>
                  <a:srgbClr val="FF0000"/>
                </a:solidFill>
              </a:rPr>
              <a:t>objetos</a:t>
            </a:r>
            <a:r>
              <a:rPr lang="pt-BR" sz="2800" dirty="0"/>
              <a:t> e </a:t>
            </a:r>
            <a:r>
              <a:rPr lang="pt-BR" sz="2800" dirty="0">
                <a:solidFill>
                  <a:srgbClr val="FF0000"/>
                </a:solidFill>
              </a:rPr>
              <a:t>bordas</a:t>
            </a:r>
            <a:r>
              <a:rPr lang="pt-BR" sz="2800" dirty="0"/>
              <a:t>;</a:t>
            </a:r>
          </a:p>
          <a:p>
            <a:endParaRPr lang="pt-BR" sz="2800" dirty="0"/>
          </a:p>
          <a:p>
            <a:r>
              <a:rPr lang="pt-BR" sz="2800" dirty="0"/>
              <a:t>Mais precisamente, tal processo atribui um rótulo para cada pixel em uma imagem que possui certas características visuais em comum;</a:t>
            </a:r>
          </a:p>
          <a:p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83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639341"/>
            <a:ext cx="8085584" cy="4525963"/>
          </a:xfrm>
        </p:spPr>
        <p:txBody>
          <a:bodyPr/>
          <a:lstStyle/>
          <a:p>
            <a:r>
              <a:rPr lang="pt-BR" sz="2800" dirty="0"/>
              <a:t>A segmentação cria segmentos com pixels conectados para a análise de vários critérios de similaridade:</a:t>
            </a:r>
          </a:p>
          <a:p>
            <a:endParaRPr lang="pt-BR" sz="2800" dirty="0"/>
          </a:p>
          <a:p>
            <a:pPr lvl="1"/>
            <a:r>
              <a:rPr lang="pt-BR" dirty="0"/>
              <a:t>Intensidade;</a:t>
            </a:r>
          </a:p>
          <a:p>
            <a:pPr lvl="1"/>
            <a:r>
              <a:rPr lang="pt-BR" dirty="0"/>
              <a:t>Cor;</a:t>
            </a:r>
          </a:p>
          <a:p>
            <a:pPr lvl="1"/>
            <a:r>
              <a:rPr lang="pt-BR" dirty="0"/>
              <a:t>Textura;</a:t>
            </a:r>
          </a:p>
          <a:p>
            <a:pPr lvl="1"/>
            <a:r>
              <a:rPr lang="pt-BR" dirty="0"/>
              <a:t>Histograma;</a:t>
            </a:r>
          </a:p>
          <a:p>
            <a:pPr lvl="1"/>
            <a:r>
              <a:rPr lang="pt-BR" dirty="0"/>
              <a:t>Entre outros...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48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484784"/>
            <a:ext cx="8085584" cy="4525963"/>
          </a:xfrm>
        </p:spPr>
        <p:txBody>
          <a:bodyPr/>
          <a:lstStyle/>
          <a:p>
            <a:r>
              <a:rPr lang="pt-BR" dirty="0"/>
              <a:t>O processo de segmentação pode extrair:</a:t>
            </a:r>
          </a:p>
          <a:p>
            <a:endParaRPr lang="pt-BR" dirty="0"/>
          </a:p>
          <a:p>
            <a:pPr lvl="1"/>
            <a:r>
              <a:rPr lang="pt-BR" sz="3200" dirty="0"/>
              <a:t>Bordas;</a:t>
            </a:r>
          </a:p>
          <a:p>
            <a:pPr lvl="1"/>
            <a:r>
              <a:rPr lang="pt-BR" sz="3200" dirty="0"/>
              <a:t>Regiões;</a:t>
            </a:r>
          </a:p>
          <a:p>
            <a:pPr lvl="2"/>
            <a:r>
              <a:rPr lang="pt-BR" sz="2800" dirty="0"/>
              <a:t>Objetos;</a:t>
            </a:r>
          </a:p>
          <a:p>
            <a:pPr lvl="2"/>
            <a:r>
              <a:rPr lang="pt-BR" sz="2800" dirty="0"/>
              <a:t>Background;</a:t>
            </a:r>
          </a:p>
          <a:p>
            <a:pPr lvl="2"/>
            <a:r>
              <a:rPr lang="pt-BR" sz="2800" dirty="0" err="1"/>
              <a:t>ROIs</a:t>
            </a:r>
            <a:r>
              <a:rPr lang="pt-BR" sz="2800" dirty="0"/>
              <a:t> (Regiões de Interesse);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00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484784"/>
            <a:ext cx="8085584" cy="4525963"/>
          </a:xfrm>
        </p:spPr>
        <p:txBody>
          <a:bodyPr/>
          <a:lstStyle/>
          <a:p>
            <a:r>
              <a:rPr lang="pt-BR" sz="2800" dirty="0"/>
              <a:t>Para cada tipo de segmento a ser extraído, existem técnicas específicas para extração:</a:t>
            </a:r>
          </a:p>
          <a:p>
            <a:endParaRPr lang="pt-BR" dirty="0"/>
          </a:p>
          <a:p>
            <a:pPr lvl="1"/>
            <a:r>
              <a:rPr lang="pt-BR" dirty="0"/>
              <a:t>Bordas: Aplicação de filtros digitais;</a:t>
            </a:r>
          </a:p>
          <a:p>
            <a:pPr lvl="2"/>
            <a:r>
              <a:rPr lang="pt-BR" dirty="0"/>
              <a:t>Ex.: Aplicar um filtro </a:t>
            </a:r>
            <a:r>
              <a:rPr lang="pt-BR" dirty="0">
                <a:solidFill>
                  <a:srgbClr val="FF0000"/>
                </a:solidFill>
              </a:rPr>
              <a:t>gaussiano</a:t>
            </a:r>
            <a:r>
              <a:rPr lang="pt-BR" dirty="0"/>
              <a:t> para remover ruídos, aplicar </a:t>
            </a:r>
            <a:r>
              <a:rPr lang="pt-BR" dirty="0">
                <a:solidFill>
                  <a:srgbClr val="FF0000"/>
                </a:solidFill>
              </a:rPr>
              <a:t>Sobel</a:t>
            </a:r>
            <a:r>
              <a:rPr lang="pt-BR" dirty="0"/>
              <a:t> para o realce de bordas, aplicar </a:t>
            </a:r>
            <a:r>
              <a:rPr lang="pt-BR" dirty="0" err="1">
                <a:solidFill>
                  <a:srgbClr val="FF0000"/>
                </a:solidFill>
              </a:rPr>
              <a:t>Canny</a:t>
            </a:r>
            <a:r>
              <a:rPr lang="pt-BR" dirty="0"/>
              <a:t> para a criação de bordas contínuas e fechadas;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Regiões: Aplicação de técnicas como </a:t>
            </a:r>
            <a:r>
              <a:rPr lang="pt-BR" dirty="0" err="1">
                <a:solidFill>
                  <a:srgbClr val="FF0000"/>
                </a:solidFill>
              </a:rPr>
              <a:t>Thresholding</a:t>
            </a:r>
            <a:r>
              <a:rPr lang="pt-BR" dirty="0"/>
              <a:t>, </a:t>
            </a:r>
            <a:r>
              <a:rPr lang="pt-BR" dirty="0" err="1">
                <a:solidFill>
                  <a:srgbClr val="FF0000"/>
                </a:solidFill>
              </a:rPr>
              <a:t>Level</a:t>
            </a:r>
            <a:r>
              <a:rPr lang="pt-BR" dirty="0">
                <a:solidFill>
                  <a:srgbClr val="FF0000"/>
                </a:solidFill>
              </a:rPr>
              <a:t> Sets</a:t>
            </a:r>
            <a:r>
              <a:rPr lang="pt-BR" dirty="0"/>
              <a:t>, </a:t>
            </a:r>
            <a:r>
              <a:rPr lang="pt-BR" dirty="0" err="1">
                <a:solidFill>
                  <a:srgbClr val="FF0000"/>
                </a:solidFill>
              </a:rPr>
              <a:t>Watershed</a:t>
            </a:r>
            <a:r>
              <a:rPr lang="pt-BR" dirty="0"/>
              <a:t>, etc.;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0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Segmentação de Regiões</a:t>
            </a:r>
          </a:p>
        </p:txBody>
      </p:sp>
    </p:spTree>
    <p:extLst>
      <p:ext uri="{BB962C8B-B14F-4D97-AF65-F5344CB8AC3E}">
        <p14:creationId xmlns:p14="http://schemas.microsoft.com/office/powerpoint/2010/main" val="172715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340768"/>
            <a:ext cx="8085584" cy="4525963"/>
          </a:xfrm>
        </p:spPr>
        <p:txBody>
          <a:bodyPr/>
          <a:lstStyle/>
          <a:p>
            <a:r>
              <a:rPr lang="pt-BR" sz="2800" dirty="0" err="1">
                <a:solidFill>
                  <a:srgbClr val="FF0000"/>
                </a:solidFill>
              </a:rPr>
              <a:t>Thresholding</a:t>
            </a:r>
            <a:r>
              <a:rPr lang="pt-BR" sz="2400" dirty="0"/>
              <a:t>: </a:t>
            </a:r>
            <a:r>
              <a:rPr lang="pt-BR" sz="2800" dirty="0"/>
              <a:t>Definição de um limiar global de intensidade em uma imagem em escala de cinza para a criação de uma versão binária da mesma;</a:t>
            </a:r>
          </a:p>
          <a:p>
            <a:endParaRPr lang="pt-BR" sz="2800" dirty="0"/>
          </a:p>
          <a:p>
            <a:pPr lvl="1"/>
            <a:r>
              <a:rPr lang="pt-BR" dirty="0"/>
              <a:t>Tal método é baseado na </a:t>
            </a:r>
            <a:r>
              <a:rPr lang="pt-BR" dirty="0">
                <a:solidFill>
                  <a:srgbClr val="FF0000"/>
                </a:solidFill>
              </a:rPr>
              <a:t>análise de histograma</a:t>
            </a:r>
            <a:r>
              <a:rPr lang="pt-BR" dirty="0"/>
              <a:t> para a definição do melhor valor limiar para o destaque de regiões com a mesma faixa de intensidade;</a:t>
            </a:r>
            <a:r>
              <a:rPr lang="pt-BR" sz="2400" dirty="0"/>
              <a:t> </a:t>
            </a:r>
            <a:endParaRPr lang="pt-BR" dirty="0"/>
          </a:p>
          <a:p>
            <a:pPr lvl="1"/>
            <a:r>
              <a:rPr lang="pt-BR" dirty="0"/>
              <a:t>A definição manual e estática de limiares de intensidade pode ser feita no </a:t>
            </a:r>
            <a:r>
              <a:rPr lang="pt-BR" dirty="0" err="1">
                <a:solidFill>
                  <a:srgbClr val="FF0000"/>
                </a:solidFill>
              </a:rPr>
              <a:t>ImageJ</a:t>
            </a:r>
            <a:r>
              <a:rPr lang="pt-BR" dirty="0"/>
              <a:t> a partir do menu </a:t>
            </a:r>
            <a:r>
              <a:rPr lang="pt-BR" dirty="0" err="1">
                <a:solidFill>
                  <a:srgbClr val="FF0000"/>
                </a:solidFill>
              </a:rPr>
              <a:t>Image</a:t>
            </a:r>
            <a:r>
              <a:rPr lang="pt-BR" dirty="0">
                <a:solidFill>
                  <a:srgbClr val="FF0000"/>
                </a:solidFill>
              </a:rPr>
              <a:t> &gt;&gt; </a:t>
            </a:r>
            <a:r>
              <a:rPr lang="pt-BR" dirty="0" err="1">
                <a:solidFill>
                  <a:srgbClr val="FF0000"/>
                </a:solidFill>
              </a:rPr>
              <a:t>Adjust</a:t>
            </a:r>
            <a:r>
              <a:rPr lang="pt-BR" dirty="0">
                <a:solidFill>
                  <a:srgbClr val="FF0000"/>
                </a:solidFill>
              </a:rPr>
              <a:t> &gt;&gt; </a:t>
            </a:r>
            <a:r>
              <a:rPr lang="pt-BR" dirty="0" err="1">
                <a:solidFill>
                  <a:srgbClr val="FF0000"/>
                </a:solidFill>
              </a:rPr>
              <a:t>Threshold</a:t>
            </a:r>
            <a:r>
              <a:rPr lang="pt-BR" dirty="0">
                <a:solidFill>
                  <a:srgbClr val="FF0000"/>
                </a:solidFill>
              </a:rPr>
              <a:t>...</a:t>
            </a:r>
            <a:r>
              <a:rPr lang="pt-BR" dirty="0"/>
              <a:t>;</a:t>
            </a:r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1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872" y="1340768"/>
            <a:ext cx="8085584" cy="4525963"/>
          </a:xfrm>
        </p:spPr>
        <p:txBody>
          <a:bodyPr/>
          <a:lstStyle/>
          <a:p>
            <a:r>
              <a:rPr lang="pt-BR" sz="2800" dirty="0"/>
              <a:t>Exemplo: Detectar apenas as manchas contidas na imagem</a:t>
            </a:r>
          </a:p>
          <a:p>
            <a:pPr lvl="1"/>
            <a:r>
              <a:rPr lang="pt-BR" dirty="0"/>
              <a:t>No </a:t>
            </a:r>
            <a:r>
              <a:rPr lang="pt-BR" dirty="0" err="1"/>
              <a:t>ImageJ</a:t>
            </a:r>
            <a:r>
              <a:rPr lang="pt-BR" dirty="0"/>
              <a:t>, clique em </a:t>
            </a:r>
            <a:r>
              <a:rPr lang="pt-BR" dirty="0">
                <a:solidFill>
                  <a:srgbClr val="FF0000"/>
                </a:solidFill>
              </a:rPr>
              <a:t>File &gt;&gt; Open </a:t>
            </a:r>
            <a:r>
              <a:rPr lang="pt-BR" dirty="0" err="1">
                <a:solidFill>
                  <a:srgbClr val="FF0000"/>
                </a:solidFill>
              </a:rPr>
              <a:t>Samples</a:t>
            </a:r>
            <a:r>
              <a:rPr lang="pt-BR" dirty="0">
                <a:solidFill>
                  <a:srgbClr val="FF0000"/>
                </a:solidFill>
              </a:rPr>
              <a:t> &gt;&gt; </a:t>
            </a:r>
            <a:r>
              <a:rPr lang="pt-BR" dirty="0" err="1">
                <a:solidFill>
                  <a:srgbClr val="FF0000"/>
                </a:solidFill>
              </a:rPr>
              <a:t>Dot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Blot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Clique em </a:t>
            </a:r>
            <a:r>
              <a:rPr lang="pt-BR" dirty="0" err="1">
                <a:solidFill>
                  <a:srgbClr val="FF0000"/>
                </a:solidFill>
              </a:rPr>
              <a:t>Image</a:t>
            </a:r>
            <a:r>
              <a:rPr lang="pt-BR" dirty="0">
                <a:solidFill>
                  <a:srgbClr val="FF0000"/>
                </a:solidFill>
              </a:rPr>
              <a:t> &gt;&gt; </a:t>
            </a:r>
            <a:r>
              <a:rPr lang="pt-BR" dirty="0" err="1">
                <a:solidFill>
                  <a:srgbClr val="FF0000"/>
                </a:solidFill>
              </a:rPr>
              <a:t>Adjust</a:t>
            </a:r>
            <a:r>
              <a:rPr lang="pt-BR" dirty="0">
                <a:solidFill>
                  <a:srgbClr val="FF0000"/>
                </a:solidFill>
              </a:rPr>
              <a:t> &gt;&gt; </a:t>
            </a:r>
            <a:r>
              <a:rPr lang="pt-BR" dirty="0" err="1">
                <a:solidFill>
                  <a:srgbClr val="FF0000"/>
                </a:solidFill>
              </a:rPr>
              <a:t>Threshold</a:t>
            </a:r>
            <a:r>
              <a:rPr lang="pt-BR" dirty="0">
                <a:solidFill>
                  <a:srgbClr val="FF0000"/>
                </a:solidFill>
              </a:rPr>
              <a:t>...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Na segunda barra de rolagem (limiar superior), configure o limiar </a:t>
            </a:r>
            <a:r>
              <a:rPr lang="pt-BR" dirty="0">
                <a:solidFill>
                  <a:srgbClr val="FF0000"/>
                </a:solidFill>
              </a:rPr>
              <a:t>185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Clique em </a:t>
            </a:r>
            <a:r>
              <a:rPr lang="pt-BR" dirty="0" err="1">
                <a:solidFill>
                  <a:srgbClr val="FF0000"/>
                </a:solidFill>
              </a:rPr>
              <a:t>Apply</a:t>
            </a:r>
            <a:r>
              <a:rPr lang="pt-BR" dirty="0"/>
              <a:t>. Será gerada uma imagem binária destacando a maioria das manchas contidas na imagem (mas não todas);</a:t>
            </a:r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952947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6417</TotalTime>
  <Words>682</Words>
  <Application>Microsoft Office PowerPoint</Application>
  <PresentationFormat>Apresentação na tela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Modelos de Aula Unipetech 2012</vt:lpstr>
      <vt:lpstr>Computação Gráfica</vt:lpstr>
      <vt:lpstr>Introdução a Segmentação de Imagens com o ImageJ</vt:lpstr>
      <vt:lpstr>Segmentação de Imagens</vt:lpstr>
      <vt:lpstr>Segmentação de Imagens</vt:lpstr>
      <vt:lpstr>Segmentação de Imagens</vt:lpstr>
      <vt:lpstr>Segmentação de Imagens</vt:lpstr>
      <vt:lpstr>Segmentação de Regiões</vt:lpstr>
      <vt:lpstr>Segmentação de Regiões</vt:lpstr>
      <vt:lpstr>Segmentação de Regiões</vt:lpstr>
      <vt:lpstr>Segmentação de Regiões</vt:lpstr>
      <vt:lpstr>Segmentação de Regiões</vt:lpstr>
      <vt:lpstr>Segmentação de Regiões</vt:lpstr>
      <vt:lpstr>Segmentação de Regiões</vt:lpstr>
      <vt:lpstr>Segmentação de Regiões</vt:lpstr>
      <vt:lpstr>Exercício</vt:lpstr>
      <vt:lpstr>Exercício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333</cp:revision>
  <dcterms:created xsi:type="dcterms:W3CDTF">2012-07-20T20:22:31Z</dcterms:created>
  <dcterms:modified xsi:type="dcterms:W3CDTF">2020-03-18T00:47:49Z</dcterms:modified>
</cp:coreProperties>
</file>