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70" r:id="rId3"/>
    <p:sldId id="372" r:id="rId4"/>
    <p:sldId id="440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25" r:id="rId17"/>
    <p:sldId id="426" r:id="rId18"/>
    <p:sldId id="439" r:id="rId1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</a:t>
            </a:r>
            <a:r>
              <a:rPr lang="pt-BR"/>
              <a:t>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sz="2800" dirty="0"/>
              <a:t>Considere a imagem abaixo: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E a máscara a ser utilizada na </a:t>
            </a:r>
            <a:r>
              <a:rPr lang="pt-BR" sz="2800" dirty="0" err="1"/>
              <a:t>convolução</a:t>
            </a:r>
            <a:r>
              <a:rPr lang="pt-BR" sz="2800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58162"/>
              </p:ext>
            </p:extLst>
          </p:nvPr>
        </p:nvGraphicFramePr>
        <p:xfrm>
          <a:off x="3275856" y="1916832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77156"/>
              </p:ext>
            </p:extLst>
          </p:nvPr>
        </p:nvGraphicFramePr>
        <p:xfrm>
          <a:off x="3626895" y="4952156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31920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70235"/>
              </p:ext>
            </p:extLst>
          </p:nvPr>
        </p:nvGraphicFramePr>
        <p:xfrm>
          <a:off x="1043607" y="1988840"/>
          <a:ext cx="180920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8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57056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355976" y="2924944"/>
            <a:ext cx="1008112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60227" y="5360556"/>
            <a:ext cx="61991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(0,0) = 0*8 + 0*8 + 0*9 + 1*10 = 10 </a:t>
            </a:r>
          </a:p>
        </p:txBody>
      </p:sp>
    </p:spTree>
    <p:extLst>
      <p:ext uri="{BB962C8B-B14F-4D97-AF65-F5344CB8AC3E}">
        <p14:creationId xmlns:p14="http://schemas.microsoft.com/office/powerpoint/2010/main" val="385033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73428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5612"/>
              </p:ext>
            </p:extLst>
          </p:nvPr>
        </p:nvGraphicFramePr>
        <p:xfrm>
          <a:off x="1619672" y="1916832"/>
          <a:ext cx="1872207" cy="1626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402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6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-1*9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61102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355976" y="2924944"/>
            <a:ext cx="1008112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8916" y="5360556"/>
            <a:ext cx="8310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(0,1) = 0*8 + 0*8 + 0*9 + (-1)*9 + 0*10 + 1*10 = 1 </a:t>
            </a:r>
          </a:p>
        </p:txBody>
      </p:sp>
    </p:spTree>
    <p:extLst>
      <p:ext uri="{BB962C8B-B14F-4D97-AF65-F5344CB8AC3E}">
        <p14:creationId xmlns:p14="http://schemas.microsoft.com/office/powerpoint/2010/main" val="345108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81536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20081"/>
              </p:ext>
            </p:extLst>
          </p:nvPr>
        </p:nvGraphicFramePr>
        <p:xfrm>
          <a:off x="2195736" y="1916832"/>
          <a:ext cx="1872207" cy="1626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402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63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-1*10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48022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355976" y="2924944"/>
            <a:ext cx="1008112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6174" y="5360556"/>
            <a:ext cx="86757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(0,2) = 0*8 + 0*9 + 0*10 + (-1)*10 + 0*10 + 1*10 = 0 </a:t>
            </a:r>
          </a:p>
        </p:txBody>
      </p:sp>
    </p:spTree>
    <p:extLst>
      <p:ext uri="{BB962C8B-B14F-4D97-AF65-F5344CB8AC3E}">
        <p14:creationId xmlns:p14="http://schemas.microsoft.com/office/powerpoint/2010/main" val="282905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9193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11770"/>
              </p:ext>
            </p:extLst>
          </p:nvPr>
        </p:nvGraphicFramePr>
        <p:xfrm>
          <a:off x="2843808" y="1916832"/>
          <a:ext cx="1872207" cy="1626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171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98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-1*10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71916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941042" y="2924944"/>
            <a:ext cx="423046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08934" y="5360556"/>
            <a:ext cx="70102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(0,3) = 0*9 + 0*10 + (-1)*10 + 0*10 = -10 </a:t>
            </a:r>
          </a:p>
        </p:txBody>
      </p:sp>
    </p:spTree>
    <p:extLst>
      <p:ext uri="{BB962C8B-B14F-4D97-AF65-F5344CB8AC3E}">
        <p14:creationId xmlns:p14="http://schemas.microsoft.com/office/powerpoint/2010/main" val="285579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381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86072"/>
              </p:ext>
            </p:extLst>
          </p:nvPr>
        </p:nvGraphicFramePr>
        <p:xfrm>
          <a:off x="980602" y="2492895"/>
          <a:ext cx="1872207" cy="1565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22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1*8</a:t>
                      </a:r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</a:t>
                      </a:r>
                      <a:endParaRPr lang="pt-B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  <a:endParaRPr lang="pt-B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1*9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0180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941042" y="2924944"/>
            <a:ext cx="423046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71131" y="5360556"/>
            <a:ext cx="80858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(1,0) = 0*8 + 1*8 + 0*9 + 0*10 + 0*9 + 1*9 = 17 </a:t>
            </a:r>
          </a:p>
        </p:txBody>
      </p:sp>
    </p:spTree>
    <p:extLst>
      <p:ext uri="{BB962C8B-B14F-4D97-AF65-F5344CB8AC3E}">
        <p14:creationId xmlns:p14="http://schemas.microsoft.com/office/powerpoint/2010/main" val="981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5070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4525963"/>
          </a:xfrm>
        </p:spPr>
        <p:txBody>
          <a:bodyPr/>
          <a:lstStyle/>
          <a:p>
            <a:r>
              <a:rPr lang="pt-BR" sz="2800" dirty="0"/>
              <a:t>Qual a imagem resultante da </a:t>
            </a:r>
            <a:r>
              <a:rPr lang="pt-BR" sz="2800" dirty="0" err="1"/>
              <a:t>convolução</a:t>
            </a:r>
            <a:r>
              <a:rPr lang="pt-BR" sz="2800" dirty="0"/>
              <a:t> abaixo?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27939"/>
              </p:ext>
            </p:extLst>
          </p:nvPr>
        </p:nvGraphicFramePr>
        <p:xfrm>
          <a:off x="1568824" y="3100898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01902"/>
              </p:ext>
            </p:extLst>
          </p:nvPr>
        </p:nvGraphicFramePr>
        <p:xfrm>
          <a:off x="5427095" y="3100898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940152" y="4829090"/>
            <a:ext cx="108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Máscara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855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525963"/>
          </a:xfrm>
        </p:spPr>
        <p:txBody>
          <a:bodyPr/>
          <a:lstStyle/>
          <a:p>
            <a:r>
              <a:rPr lang="pt-BR" sz="2800" dirty="0"/>
              <a:t>Implemente a </a:t>
            </a:r>
            <a:r>
              <a:rPr lang="pt-BR" sz="2800" dirty="0" err="1"/>
              <a:t>convolução</a:t>
            </a:r>
            <a:r>
              <a:rPr lang="pt-BR" sz="2800" dirty="0"/>
              <a:t> abaixo (utilize a linguagem de sua preferência);</a:t>
            </a:r>
            <a:endParaRPr lang="pt-BR" sz="20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27939"/>
              </p:ext>
            </p:extLst>
          </p:nvPr>
        </p:nvGraphicFramePr>
        <p:xfrm>
          <a:off x="1568824" y="3100898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01902"/>
              </p:ext>
            </p:extLst>
          </p:nvPr>
        </p:nvGraphicFramePr>
        <p:xfrm>
          <a:off x="5427095" y="3100898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940152" y="4829090"/>
            <a:ext cx="108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Máscara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460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de Imagem</a:t>
            </a:r>
          </a:p>
        </p:txBody>
      </p:sp>
    </p:spTree>
    <p:extLst>
      <p:ext uri="{BB962C8B-B14F-4D97-AF65-F5344CB8AC3E}">
        <p14:creationId xmlns:p14="http://schemas.microsoft.com/office/powerpoint/2010/main" val="7444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Imagem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917232" cy="4525963"/>
          </a:xfrm>
        </p:spPr>
        <p:txBody>
          <a:bodyPr/>
          <a:lstStyle/>
          <a:p>
            <a:r>
              <a:rPr lang="pt-BR" sz="2800" dirty="0"/>
              <a:t>Visam melhorar a qualidade das imagens através:</a:t>
            </a:r>
          </a:p>
          <a:p>
            <a:endParaRPr lang="pt-BR" sz="2800" dirty="0"/>
          </a:p>
          <a:p>
            <a:pPr lvl="1"/>
            <a:r>
              <a:rPr lang="pt-BR" sz="2400" dirty="0"/>
              <a:t>Da ampliação do seu contraste;</a:t>
            </a:r>
          </a:p>
          <a:p>
            <a:pPr lvl="1"/>
            <a:r>
              <a:rPr lang="pt-BR" sz="2400" dirty="0"/>
              <a:t>Da eliminação de padrões periódicos ou aleatórios;</a:t>
            </a:r>
          </a:p>
          <a:p>
            <a:pPr lvl="2"/>
            <a:r>
              <a:rPr lang="pt-BR" sz="2000" dirty="0"/>
              <a:t>Ruídos ou imperfeições de imagem;</a:t>
            </a:r>
          </a:p>
          <a:p>
            <a:pPr lvl="1"/>
            <a:r>
              <a:rPr lang="pt-BR" sz="2400" dirty="0"/>
              <a:t>Da melhoria de foco;</a:t>
            </a:r>
          </a:p>
          <a:p>
            <a:pPr lvl="1"/>
            <a:r>
              <a:rPr lang="pt-BR" sz="2400" dirty="0"/>
              <a:t>Da acentuação de características;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900285"/>
            <a:ext cx="2295525" cy="2324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28589"/>
            <a:ext cx="2286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Imagem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800" dirty="0"/>
              <a:t>Técnicas de transformações aplicadas em imagens, pixel a pixel;</a:t>
            </a:r>
          </a:p>
          <a:p>
            <a:endParaRPr lang="pt-BR" sz="2800" dirty="0"/>
          </a:p>
          <a:p>
            <a:r>
              <a:rPr lang="pt-BR" sz="2800" dirty="0"/>
              <a:t>Levam em conta os níveis de cinza de cada pixel e os níveis de cinza dos pixels vizinhos;</a:t>
            </a:r>
          </a:p>
          <a:p>
            <a:endParaRPr lang="pt-BR" sz="2800" dirty="0"/>
          </a:p>
          <a:p>
            <a:r>
              <a:rPr lang="pt-BR" sz="2800" dirty="0"/>
              <a:t>Classificados em dois tipos:</a:t>
            </a:r>
          </a:p>
          <a:p>
            <a:pPr lvl="1"/>
            <a:r>
              <a:rPr lang="pt-BR" sz="2400" dirty="0"/>
              <a:t>Filtros que atual no domínio espacial;</a:t>
            </a:r>
          </a:p>
          <a:p>
            <a:pPr lvl="1"/>
            <a:r>
              <a:rPr lang="pt-BR" sz="2400" dirty="0"/>
              <a:t>Filtros que atuam no domínio da frequência;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6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Filtragem no Domínio Espacial</a:t>
            </a:r>
          </a:p>
        </p:txBody>
      </p:sp>
    </p:spTree>
    <p:extLst>
      <p:ext uri="{BB962C8B-B14F-4D97-AF65-F5344CB8AC3E}">
        <p14:creationId xmlns:p14="http://schemas.microsoft.com/office/powerpoint/2010/main" val="929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Filtragem no Domínio Espacial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23317"/>
            <a:ext cx="8229600" cy="4525963"/>
          </a:xfrm>
        </p:spPr>
        <p:txBody>
          <a:bodyPr/>
          <a:lstStyle/>
          <a:p>
            <a:r>
              <a:rPr lang="pt-BR" sz="2800" dirty="0"/>
              <a:t>Operam diretamente sobre os pixels;</a:t>
            </a:r>
          </a:p>
          <a:p>
            <a:endParaRPr lang="pt-BR" sz="2800" dirty="0"/>
          </a:p>
          <a:p>
            <a:r>
              <a:rPr lang="pt-BR" sz="2800" dirty="0"/>
              <a:t>Utilizam operações de </a:t>
            </a:r>
            <a:r>
              <a:rPr lang="pt-BR" sz="2800" dirty="0" err="1">
                <a:solidFill>
                  <a:srgbClr val="FF0000"/>
                </a:solidFill>
              </a:rPr>
              <a:t>convolução</a:t>
            </a:r>
            <a:r>
              <a:rPr lang="pt-BR" sz="2800" dirty="0">
                <a:solidFill>
                  <a:srgbClr val="FF0000"/>
                </a:solidFill>
              </a:rPr>
              <a:t> com máscaras</a:t>
            </a:r>
            <a:r>
              <a:rPr lang="pt-BR" sz="2800" dirty="0"/>
              <a:t>;</a:t>
            </a:r>
          </a:p>
          <a:p>
            <a:pPr lvl="1"/>
            <a:r>
              <a:rPr lang="pt-BR" sz="2400" dirty="0"/>
              <a:t>Operação conhecida por </a:t>
            </a:r>
            <a:r>
              <a:rPr lang="pt-BR" sz="2400" dirty="0">
                <a:solidFill>
                  <a:srgbClr val="FF0000"/>
                </a:solidFill>
              </a:rPr>
              <a:t>filtragem espacial</a:t>
            </a:r>
            <a:r>
              <a:rPr lang="pt-BR" sz="2400" dirty="0"/>
              <a:t>;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Máscaras</a:t>
            </a:r>
            <a:r>
              <a:rPr lang="pt-BR" sz="2400" dirty="0"/>
              <a:t> são chamadas de </a:t>
            </a:r>
            <a:r>
              <a:rPr lang="pt-BR" sz="2400" dirty="0">
                <a:solidFill>
                  <a:srgbClr val="FF0000"/>
                </a:solidFill>
              </a:rPr>
              <a:t>filtros espaciais</a:t>
            </a:r>
            <a:r>
              <a:rPr lang="pt-BR" sz="24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Em </a:t>
            </a:r>
            <a:r>
              <a:rPr lang="pt-BR" sz="2800" dirty="0">
                <a:solidFill>
                  <a:srgbClr val="FF0000"/>
                </a:solidFill>
              </a:rPr>
              <a:t>imagens coloridas</a:t>
            </a:r>
            <a:r>
              <a:rPr lang="pt-BR" sz="2800" dirty="0"/>
              <a:t>, tal filtragem é aplicada </a:t>
            </a:r>
            <a:r>
              <a:rPr lang="pt-BR" sz="2800" dirty="0">
                <a:solidFill>
                  <a:srgbClr val="FF0000"/>
                </a:solidFill>
              </a:rPr>
              <a:t>em cada canal em separado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0000"/>
                </a:solidFill>
              </a:rPr>
              <a:t>em um canal considerado mais adequado</a:t>
            </a:r>
            <a:r>
              <a:rPr lang="pt-BR" sz="2800" dirty="0"/>
              <a:t>;</a:t>
            </a:r>
          </a:p>
          <a:p>
            <a:pPr lvl="1"/>
            <a:r>
              <a:rPr lang="pt-BR" sz="2400" dirty="0"/>
              <a:t>Exige a conversão Imagem Colorida &gt;&gt; Imagem em escala de cinza para extração de canais;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de Máscaras</a:t>
            </a:r>
          </a:p>
        </p:txBody>
      </p:sp>
    </p:spTree>
    <p:extLst>
      <p:ext uri="{BB962C8B-B14F-4D97-AF65-F5344CB8AC3E}">
        <p14:creationId xmlns:p14="http://schemas.microsoft.com/office/powerpoint/2010/main" val="343789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Convolução</a:t>
            </a:r>
            <a:r>
              <a:rPr lang="pt-BR" sz="4000" dirty="0"/>
              <a:t> de Máscaras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</p:spPr>
        <p:txBody>
          <a:bodyPr/>
          <a:lstStyle/>
          <a:p>
            <a:r>
              <a:rPr lang="pt-BR" sz="2800" dirty="0"/>
              <a:t>Operação que aplica uma máscara, </a:t>
            </a:r>
            <a:r>
              <a:rPr lang="pt-BR" sz="2800" i="1" dirty="0" err="1"/>
              <a:t>kernel</a:t>
            </a:r>
            <a:r>
              <a:rPr lang="pt-BR" sz="2800" dirty="0"/>
              <a:t> ou </a:t>
            </a:r>
            <a:r>
              <a:rPr lang="pt-BR" sz="2800" i="1" dirty="0" err="1"/>
              <a:t>template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O mesmo calcula um novo valor de intensidade para cada pixel de uma imagem de entrada, baseado em valores de pesos contidos na máscara;</a:t>
            </a:r>
          </a:p>
          <a:p>
            <a:endParaRPr lang="pt-BR" sz="2800" dirty="0"/>
          </a:p>
          <a:p>
            <a:r>
              <a:rPr lang="pt-BR" sz="2800" dirty="0"/>
              <a:t>Depois do cálculo, o centro da máscara é movido para o pixel seguinte da imagem, repetindo-se o processo;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Convolução</a:t>
            </a:r>
            <a:r>
              <a:rPr lang="pt-BR" sz="4000" dirty="0"/>
              <a:t> de Máscaras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3549080" cy="4525963"/>
          </a:xfrm>
        </p:spPr>
        <p:txBody>
          <a:bodyPr/>
          <a:lstStyle/>
          <a:p>
            <a:r>
              <a:rPr lang="pt-BR" sz="2400" dirty="0"/>
              <a:t>Máscaras representam pesos de forma matricial;</a:t>
            </a:r>
          </a:p>
          <a:p>
            <a:endParaRPr lang="pt-BR" sz="2400" dirty="0"/>
          </a:p>
          <a:p>
            <a:r>
              <a:rPr lang="pt-BR" sz="2400" dirty="0"/>
              <a:t>Normalmente possuem formas retangulares, embora outras formas possam ser aplicadas, como cruzes</a:t>
            </a:r>
          </a:p>
          <a:p>
            <a:pPr lvl="1"/>
            <a:r>
              <a:rPr lang="pt-BR" sz="2000" dirty="0"/>
              <a:t>Os elementos da matriz não contidas na forma da máscara são representados por zero;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1026" name="Picture 2" descr="Resultado de imagem para filtro espacial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42957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11631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4591</TotalTime>
  <Words>634</Words>
  <Application>Microsoft Office PowerPoint</Application>
  <PresentationFormat>Apresentação na tela 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Modelos de Aula Unipetech 2012</vt:lpstr>
      <vt:lpstr>Computação Gráfica</vt:lpstr>
      <vt:lpstr>Filtros de Imagem</vt:lpstr>
      <vt:lpstr>Filtros de Imagem</vt:lpstr>
      <vt:lpstr>Filtros de Imagem</vt:lpstr>
      <vt:lpstr>Filtragem no Domínio Espacial</vt:lpstr>
      <vt:lpstr>Filtragem no Domínio Espacial</vt:lpstr>
      <vt:lpstr>Convolução de Máscaras</vt:lpstr>
      <vt:lpstr>Convolução de Máscaras</vt:lpstr>
      <vt:lpstr>Convolução de Máscaras</vt:lpstr>
      <vt:lpstr>Exemplo</vt:lpstr>
      <vt:lpstr>Exemplo</vt:lpstr>
      <vt:lpstr>Exemplo</vt:lpstr>
      <vt:lpstr>Exemplo</vt:lpstr>
      <vt:lpstr>Exemplo</vt:lpstr>
      <vt:lpstr>Exemplo</vt:lpstr>
      <vt:lpstr>Exercício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245</cp:revision>
  <dcterms:created xsi:type="dcterms:W3CDTF">2012-07-20T20:22:31Z</dcterms:created>
  <dcterms:modified xsi:type="dcterms:W3CDTF">2020-03-17T22:21:56Z</dcterms:modified>
</cp:coreProperties>
</file>