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442" r:id="rId3"/>
    <p:sldId id="443" r:id="rId4"/>
    <p:sldId id="444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2" r:id="rId27"/>
    <p:sldId id="473" r:id="rId28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60"/>
  </p:normalViewPr>
  <p:slideViewPr>
    <p:cSldViewPr>
      <p:cViewPr varScale="1">
        <p:scale>
          <a:sx n="82" d="100"/>
          <a:sy n="82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EF66B8BD-51DB-4548-87E6-AAE84E7C3CBC}" type="datetimeFigureOut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26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132856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8BBA-A347-4189-8A5C-A1D4306F28E5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60936-D85C-41D8-A0FC-65B902DC44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9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3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76556-439D-4D7A-984E-49E117DE8B9B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319E8-94A3-47C9-A62B-83CF381053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99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108130" cy="9422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8D35-311F-45F6-96D2-94F7F6B7FD5E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8F6E-EF76-4FB4-9DFE-D697BB9B8C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66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40E05-0C41-4D66-87AD-B0362C57851B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D1FA2-F3CC-41B0-8852-04800A5848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0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23850" y="1557338"/>
            <a:ext cx="5087938" cy="7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dirty="0"/>
              <a:t>Objetivos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8670" y="114300"/>
            <a:ext cx="7533754" cy="944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708920"/>
            <a:ext cx="6400800" cy="3024336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9BF5-025E-4DBD-A8CB-5B33A214CF66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C0D7-7AC8-4402-8E68-CDF288CA5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712" y="116632"/>
            <a:ext cx="6707088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43AA3-6747-4EAA-A099-C190F9FBE52D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B503-40BB-452A-8430-0FC531D169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9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98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802D3-FF25-4585-BFF4-218688256FE9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F489A-E010-48F4-8485-8EB4C3F246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2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4393E-5A63-4DDD-8F92-7BE3ABF74731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FAA19-805C-4A2B-846A-15BE229B09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0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511-5C9B-4168-95F7-1143A066192C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D47A4-8B13-43AD-9667-35299257F8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5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516B9-FC19-41CC-88FA-29410899B57A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911DD-BAD2-42E1-8CEA-504AB05A1C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7DB5C-2D83-4955-A559-DC388D93FF5F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1F63-34B0-44E0-B3C8-92F9921323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148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ACA0-5579-44FD-B93C-F7B6737A27F9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FE594-5005-4064-8079-AD7ABDD9E0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AF877A-BD38-47CD-B36A-2E72BF88B48C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CA6367-78B4-46F1-8CDE-4113FFCB52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72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133600"/>
            <a:ext cx="7344419" cy="1470025"/>
          </a:xfrm>
        </p:spPr>
        <p:txBody>
          <a:bodyPr/>
          <a:lstStyle/>
          <a:p>
            <a:r>
              <a:rPr lang="pt-BR" dirty="0"/>
              <a:t>Computação Gráfica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1560" y="38862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Prof.</a:t>
            </a:r>
            <a:r>
              <a:rPr lang="pt-BR"/>
              <a:t>º Rodrigo Fujioka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Exercício - </a:t>
            </a:r>
            <a:r>
              <a:rPr lang="pt-BR" dirty="0" err="1"/>
              <a:t>ImageJ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577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8229600" cy="4525963"/>
          </a:xfrm>
        </p:spPr>
        <p:txBody>
          <a:bodyPr/>
          <a:lstStyle/>
          <a:p>
            <a:r>
              <a:rPr lang="pt-BR" sz="2400" dirty="0"/>
              <a:t>Baixe o </a:t>
            </a:r>
            <a:r>
              <a:rPr lang="pt-BR" sz="2400" dirty="0" err="1">
                <a:solidFill>
                  <a:srgbClr val="FF0000"/>
                </a:solidFill>
              </a:rPr>
              <a:t>ImageJ</a:t>
            </a:r>
            <a:r>
              <a:rPr lang="pt-BR" sz="2400" dirty="0"/>
              <a:t>, disponível na página da disciplina no </a:t>
            </a:r>
            <a:r>
              <a:rPr lang="pt-BR" sz="2400" dirty="0" err="1"/>
              <a:t>Unipê</a:t>
            </a:r>
            <a:r>
              <a:rPr lang="pt-BR" sz="2400" dirty="0"/>
              <a:t> Virtual;</a:t>
            </a:r>
          </a:p>
          <a:p>
            <a:endParaRPr lang="pt-BR" sz="2400" dirty="0"/>
          </a:p>
          <a:p>
            <a:r>
              <a:rPr lang="pt-BR" sz="2400" dirty="0"/>
              <a:t>Descomprima e acesse a pasta do </a:t>
            </a:r>
            <a:r>
              <a:rPr lang="pt-BR" sz="2400" dirty="0" err="1"/>
              <a:t>ImageJ</a:t>
            </a:r>
            <a:r>
              <a:rPr lang="pt-BR" sz="2400" dirty="0"/>
              <a:t>, executando o arquivo </a:t>
            </a:r>
            <a:r>
              <a:rPr lang="pt-BR" sz="2400" dirty="0">
                <a:solidFill>
                  <a:srgbClr val="FF0000"/>
                </a:solidFill>
              </a:rPr>
              <a:t>ij.jar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/>
              <a:t>Clique na opção de menu </a:t>
            </a:r>
            <a:r>
              <a:rPr lang="pt-BR" sz="2400" dirty="0">
                <a:solidFill>
                  <a:srgbClr val="FF0000"/>
                </a:solidFill>
              </a:rPr>
              <a:t>File &gt;&gt; Open </a:t>
            </a:r>
            <a:r>
              <a:rPr lang="pt-BR" sz="2400" dirty="0" err="1">
                <a:solidFill>
                  <a:srgbClr val="FF0000"/>
                </a:solidFill>
              </a:rPr>
              <a:t>Samples</a:t>
            </a:r>
            <a:r>
              <a:rPr lang="pt-BR" sz="2400" dirty="0">
                <a:solidFill>
                  <a:srgbClr val="FF0000"/>
                </a:solidFill>
              </a:rPr>
              <a:t> &gt;&gt; Lena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/>
              <a:t>Clique na opção de menu </a:t>
            </a:r>
            <a:r>
              <a:rPr lang="pt-BR" sz="2400" dirty="0" err="1">
                <a:solidFill>
                  <a:srgbClr val="FF0000"/>
                </a:solidFill>
              </a:rPr>
              <a:t>Image</a:t>
            </a:r>
            <a:r>
              <a:rPr lang="pt-BR" sz="2400" dirty="0">
                <a:solidFill>
                  <a:srgbClr val="FF0000"/>
                </a:solidFill>
              </a:rPr>
              <a:t> &gt;&gt; </a:t>
            </a:r>
            <a:r>
              <a:rPr lang="pt-BR" sz="2400" dirty="0" err="1">
                <a:solidFill>
                  <a:srgbClr val="FF0000"/>
                </a:solidFill>
              </a:rPr>
              <a:t>Duplicate</a:t>
            </a:r>
            <a:r>
              <a:rPr lang="pt-BR" sz="2400" dirty="0"/>
              <a:t>. Confirme a duplicação na janela de diálogo apresentada em seguida. Crie duas cópias;</a:t>
            </a: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60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196752"/>
            <a:ext cx="8229600" cy="4525963"/>
          </a:xfrm>
        </p:spPr>
        <p:txBody>
          <a:bodyPr/>
          <a:lstStyle/>
          <a:p>
            <a:r>
              <a:rPr lang="pt-BR" sz="2400" dirty="0"/>
              <a:t>Selecione a primeira cópia (clicando em sua janela) e adicione ruído a mesma, clicando na opção </a:t>
            </a:r>
            <a:r>
              <a:rPr lang="pt-BR" sz="2400" dirty="0" err="1">
                <a:solidFill>
                  <a:srgbClr val="FF0000"/>
                </a:solidFill>
              </a:rPr>
              <a:t>Process</a:t>
            </a:r>
            <a:r>
              <a:rPr lang="pt-BR" sz="2400" dirty="0">
                <a:solidFill>
                  <a:srgbClr val="FF0000"/>
                </a:solidFill>
              </a:rPr>
              <a:t> &gt;&gt; </a:t>
            </a:r>
            <a:r>
              <a:rPr lang="pt-BR" sz="2400" dirty="0" err="1">
                <a:solidFill>
                  <a:srgbClr val="FF0000"/>
                </a:solidFill>
              </a:rPr>
              <a:t>Noise</a:t>
            </a:r>
            <a:r>
              <a:rPr lang="pt-BR" sz="2400" dirty="0">
                <a:solidFill>
                  <a:srgbClr val="FF0000"/>
                </a:solidFill>
              </a:rPr>
              <a:t> &gt;&gt; </a:t>
            </a:r>
            <a:r>
              <a:rPr lang="pt-BR" sz="2400" dirty="0" err="1">
                <a:solidFill>
                  <a:srgbClr val="FF0000"/>
                </a:solidFill>
              </a:rPr>
              <a:t>Add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Noise</a:t>
            </a:r>
            <a:r>
              <a:rPr lang="pt-BR" sz="2400" dirty="0"/>
              <a:t>. Repita o procedimento na segunda cópia;</a:t>
            </a:r>
          </a:p>
          <a:p>
            <a:endParaRPr lang="pt-BR" sz="2400" dirty="0"/>
          </a:p>
          <a:p>
            <a:r>
              <a:rPr lang="pt-BR" sz="2400" dirty="0"/>
              <a:t>Selecione a segunda cópia e clique na opção de menu </a:t>
            </a:r>
            <a:r>
              <a:rPr lang="pt-BR" sz="2400" dirty="0" err="1">
                <a:solidFill>
                  <a:srgbClr val="FF0000"/>
                </a:solidFill>
              </a:rPr>
              <a:t>Process</a:t>
            </a:r>
            <a:r>
              <a:rPr lang="pt-BR" sz="2400" dirty="0">
                <a:solidFill>
                  <a:srgbClr val="FF0000"/>
                </a:solidFill>
              </a:rPr>
              <a:t> &gt;&gt; </a:t>
            </a:r>
            <a:r>
              <a:rPr lang="pt-BR" sz="2400" dirty="0" err="1">
                <a:solidFill>
                  <a:srgbClr val="FF0000"/>
                </a:solidFill>
              </a:rPr>
              <a:t>Filters</a:t>
            </a:r>
            <a:r>
              <a:rPr lang="pt-BR" sz="2400" dirty="0">
                <a:solidFill>
                  <a:srgbClr val="FF0000"/>
                </a:solidFill>
              </a:rPr>
              <a:t> &gt;&gt; Convolve</a:t>
            </a:r>
            <a:r>
              <a:rPr lang="pt-BR" sz="2400" dirty="0"/>
              <a:t>. Na janela de diálogo de </a:t>
            </a:r>
            <a:r>
              <a:rPr lang="pt-BR" sz="2400" dirty="0" err="1"/>
              <a:t>convolução</a:t>
            </a:r>
            <a:r>
              <a:rPr lang="pt-BR" sz="2400" dirty="0"/>
              <a:t>, digite a seguinte máscara gaussiana: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Desmarque todas as opções padrão e clique em </a:t>
            </a:r>
            <a:r>
              <a:rPr lang="pt-BR" sz="2400" dirty="0">
                <a:solidFill>
                  <a:srgbClr val="FF0000"/>
                </a:solidFill>
              </a:rPr>
              <a:t>OK. </a:t>
            </a:r>
            <a:r>
              <a:rPr lang="pt-BR" sz="2400" dirty="0"/>
              <a:t>Compare as 3 imagens e descreva com suas palavras o resultado da aplicação do filtro de gaussiana. Qual foi a diferença principal em relação ao resultado obtido no filtro de média?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077" y="3573016"/>
            <a:ext cx="2080245" cy="132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96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556792"/>
            <a:ext cx="8167936" cy="4525963"/>
          </a:xfrm>
        </p:spPr>
        <p:txBody>
          <a:bodyPr/>
          <a:lstStyle/>
          <a:p>
            <a:r>
              <a:rPr lang="pt-BR" sz="2800" dirty="0"/>
              <a:t>Filtro de Mediana</a:t>
            </a:r>
          </a:p>
          <a:p>
            <a:endParaRPr lang="pt-BR" sz="2800" dirty="0"/>
          </a:p>
          <a:p>
            <a:pPr lvl="1"/>
            <a:r>
              <a:rPr lang="pt-BR" sz="2400" dirty="0"/>
              <a:t>Nesse filtro, o tom do pixel central da janela é substituído pela mediana de intensidade dos pixels situados em sua vizinhança;</a:t>
            </a:r>
          </a:p>
          <a:p>
            <a:pPr lvl="2"/>
            <a:r>
              <a:rPr lang="pt-BR" sz="2000" dirty="0"/>
              <a:t>Quando o conjunto de elementos é impar, a mediana é o elemento central do conjunto ordenado;</a:t>
            </a:r>
          </a:p>
          <a:p>
            <a:pPr lvl="2"/>
            <a:r>
              <a:rPr lang="pt-BR" sz="2000" dirty="0"/>
              <a:t>Quando o conjunto de elementos é par, a mediana é calculada pela média aritmética dos dois elementos mais próximos do centro;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Esse filtro não faz </a:t>
            </a:r>
            <a:r>
              <a:rPr lang="pt-BR" sz="2400" dirty="0" err="1">
                <a:solidFill>
                  <a:srgbClr val="FF0000"/>
                </a:solidFill>
              </a:rPr>
              <a:t>convolução</a:t>
            </a:r>
            <a:r>
              <a:rPr lang="pt-BR" sz="24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8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340768"/>
            <a:ext cx="8167936" cy="4525963"/>
          </a:xfrm>
        </p:spPr>
        <p:txBody>
          <a:bodyPr/>
          <a:lstStyle/>
          <a:p>
            <a:r>
              <a:rPr lang="pt-BR" sz="2800" dirty="0"/>
              <a:t>Filtro de Mediana. Exemplo: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pic>
        <p:nvPicPr>
          <p:cNvPr id="1026" name="Picture 2" descr="http://www.oocities.org/tomografiademadeira/imagens/exemplo_de_media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132856"/>
            <a:ext cx="38100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128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pic>
        <p:nvPicPr>
          <p:cNvPr id="2050" name="Picture 2" descr="https://www.researchgate.net/profile/Leandro_Luque/publication/260460628/figure/fig7/AS:392449219416067@1470578593239/Figura-7-Exemplo-de-aplicacao-do-filtro-da-mediana-com-mascara-3x3.pp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92" y="265840"/>
            <a:ext cx="6873288" cy="633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019192" y="1340768"/>
            <a:ext cx="6873288" cy="5380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11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pic>
        <p:nvPicPr>
          <p:cNvPr id="2050" name="Picture 2" descr="https://www.researchgate.net/profile/Leandro_Luque/publication/260460628/figure/fig7/AS:392449219416067@1470578593239/Figura-7-Exemplo-de-aplicacao-do-filtro-da-mediana-com-mascara-3x3.pp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92" y="265840"/>
            <a:ext cx="6873288" cy="633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019192" y="2636912"/>
            <a:ext cx="6873288" cy="4084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355976" y="1387653"/>
            <a:ext cx="4536504" cy="4084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695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pic>
        <p:nvPicPr>
          <p:cNvPr id="2050" name="Picture 2" descr="https://www.researchgate.net/profile/Leandro_Luque/publication/260460628/figure/fig7/AS:392449219416067@1470578593239/Figura-7-Exemplo-de-aplicacao-do-filtro-da-mediana-com-mascara-3x3.pp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92" y="265840"/>
            <a:ext cx="6873288" cy="633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019192" y="2636912"/>
            <a:ext cx="6873288" cy="4084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553200" y="1387653"/>
            <a:ext cx="2339280" cy="4084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359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pic>
        <p:nvPicPr>
          <p:cNvPr id="2050" name="Picture 2" descr="https://www.researchgate.net/profile/Leandro_Luque/publication/260460628/figure/fig7/AS:392449219416067@1470578593239/Figura-7-Exemplo-de-aplicacao-do-filtro-da-mediana-com-mascara-3x3.pp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92" y="265840"/>
            <a:ext cx="6873288" cy="633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019192" y="2636912"/>
            <a:ext cx="6873288" cy="4084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553200" y="2636912"/>
            <a:ext cx="2339280" cy="283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29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pic>
        <p:nvPicPr>
          <p:cNvPr id="2050" name="Picture 2" descr="https://www.researchgate.net/profile/Leandro_Luque/publication/260460628/figure/fig7/AS:392449219416067@1470578593239/Figura-7-Exemplo-de-aplicacao-do-filtro-da-mediana-com-mascara-3x3.pp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92" y="265840"/>
            <a:ext cx="6873288" cy="633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019192" y="4077072"/>
            <a:ext cx="6873288" cy="2644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243678" y="2780928"/>
            <a:ext cx="4648801" cy="283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54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4917232" cy="4525963"/>
          </a:xfrm>
        </p:spPr>
        <p:txBody>
          <a:bodyPr/>
          <a:lstStyle/>
          <a:p>
            <a:r>
              <a:rPr lang="pt-BR" sz="2400" dirty="0"/>
              <a:t>Filtros que permitem aplicar o efeito de </a:t>
            </a:r>
            <a:r>
              <a:rPr lang="pt-BR" sz="2400" dirty="0">
                <a:solidFill>
                  <a:srgbClr val="FF0000"/>
                </a:solidFill>
              </a:rPr>
              <a:t>suavização em imagens</a:t>
            </a:r>
            <a:r>
              <a:rPr lang="pt-BR" sz="2400" dirty="0"/>
              <a:t>;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Objetiva </a:t>
            </a:r>
            <a:r>
              <a:rPr lang="pt-BR" sz="2400" dirty="0">
                <a:solidFill>
                  <a:srgbClr val="FF0000"/>
                </a:solidFill>
              </a:rPr>
              <a:t>reduzir as variações nos níveis de cinza em uma imagem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/>
              <a:t>Atenua altas frequências, </a:t>
            </a:r>
            <a:r>
              <a:rPr lang="pt-BR" sz="2400" dirty="0">
                <a:solidFill>
                  <a:srgbClr val="FF0000"/>
                </a:solidFill>
              </a:rPr>
              <a:t>reduzindo ruídos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/>
              <a:t>Porém, </a:t>
            </a:r>
            <a:r>
              <a:rPr lang="pt-BR" sz="2400" dirty="0">
                <a:solidFill>
                  <a:srgbClr val="FF0000"/>
                </a:solidFill>
              </a:rPr>
              <a:t>tira a nitidez de imagens </a:t>
            </a:r>
            <a:r>
              <a:rPr lang="pt-BR" sz="2400" dirty="0"/>
              <a:t>(</a:t>
            </a:r>
            <a:r>
              <a:rPr lang="pt-BR" sz="2400" dirty="0" err="1"/>
              <a:t>blur</a:t>
            </a:r>
            <a:r>
              <a:rPr lang="pt-BR" sz="2400" dirty="0"/>
              <a:t>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44829" y="5913761"/>
            <a:ext cx="2133600" cy="365125"/>
          </a:xfrm>
        </p:spPr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268760"/>
            <a:ext cx="1495425" cy="18097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511" y="1258219"/>
            <a:ext cx="1504950" cy="18192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155" y="3078510"/>
            <a:ext cx="1495425" cy="17907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511" y="3077494"/>
            <a:ext cx="1524000" cy="17907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230" y="4894785"/>
            <a:ext cx="1485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72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pic>
        <p:nvPicPr>
          <p:cNvPr id="2050" name="Picture 2" descr="https://www.researchgate.net/profile/Leandro_Luque/publication/260460628/figure/fig7/AS:392449219416067@1470578593239/Figura-7-Exemplo-de-aplicacao-do-filtro-da-mediana-com-mascara-3x3.pp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92" y="265840"/>
            <a:ext cx="6873288" cy="633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019192" y="4077072"/>
            <a:ext cx="6873288" cy="2644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444208" y="2780928"/>
            <a:ext cx="2448271" cy="2835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871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pic>
        <p:nvPicPr>
          <p:cNvPr id="2050" name="Picture 2" descr="https://www.researchgate.net/profile/Leandro_Luque/publication/260460628/figure/fig7/AS:392449219416067@1470578593239/Figura-7-Exemplo-de-aplicacao-do-filtro-da-mediana-com-mascara-3x3.pp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92" y="265840"/>
            <a:ext cx="6873288" cy="633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019192" y="4077072"/>
            <a:ext cx="6873288" cy="2644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444208" y="4077072"/>
            <a:ext cx="2448271" cy="1539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333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pic>
        <p:nvPicPr>
          <p:cNvPr id="2050" name="Picture 2" descr="https://www.researchgate.net/profile/Leandro_Luque/publication/260460628/figure/fig7/AS:392449219416067@1470578593239/Figura-7-Exemplo-de-aplicacao-do-filtro-da-mediana-com-mascara-3x3.pp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92" y="265840"/>
            <a:ext cx="6873288" cy="633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019192" y="5616232"/>
            <a:ext cx="6873288" cy="1105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283968" y="4002468"/>
            <a:ext cx="4608512" cy="1539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087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pic>
        <p:nvPicPr>
          <p:cNvPr id="2050" name="Picture 2" descr="https://www.researchgate.net/profile/Leandro_Luque/publication/260460628/figure/fig7/AS:392449219416067@1470578593239/Figura-7-Exemplo-de-aplicacao-do-filtro-da-mediana-com-mascara-3x3.pp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92" y="265840"/>
            <a:ext cx="6873288" cy="633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019192" y="5616232"/>
            <a:ext cx="6873288" cy="1105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553200" y="4002468"/>
            <a:ext cx="2339280" cy="1539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048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pic>
        <p:nvPicPr>
          <p:cNvPr id="2050" name="Picture 2" descr="https://www.researchgate.net/profile/Leandro_Luque/publication/260460628/figure/fig7/AS:392449219416067@1470578593239/Figura-7-Exemplo-de-aplicacao-do-filtro-da-mediana-com-mascara-3x3.pp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92" y="265840"/>
            <a:ext cx="6873288" cy="633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019192" y="5616232"/>
            <a:ext cx="6873288" cy="1105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506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pic>
        <p:nvPicPr>
          <p:cNvPr id="2050" name="Picture 2" descr="https://www.researchgate.net/profile/Leandro_Luque/publication/260460628/figure/fig7/AS:392449219416067@1470578593239/Figura-7-Exemplo-de-aplicacao-do-filtro-da-mediana-com-mascara-3x3.pp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92" y="265840"/>
            <a:ext cx="6873288" cy="633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974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1169962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84784"/>
            <a:ext cx="8229600" cy="4525963"/>
          </a:xfrm>
        </p:spPr>
        <p:txBody>
          <a:bodyPr/>
          <a:lstStyle/>
          <a:p>
            <a:r>
              <a:rPr lang="pt-BR" sz="2800" dirty="0"/>
              <a:t>Aplique o filtro de mediana na imagem abaixo. Considere uma janela 3 x 3;</a:t>
            </a:r>
            <a:endParaRPr lang="pt-BR" sz="20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68824" y="3100898"/>
          <a:ext cx="280831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24701"/>
              </p:ext>
            </p:extLst>
          </p:nvPr>
        </p:nvGraphicFramePr>
        <p:xfrm>
          <a:off x="5427095" y="3100898"/>
          <a:ext cx="210623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6095145" y="4829090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Janela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5898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8229600" cy="4525963"/>
          </a:xfrm>
        </p:spPr>
        <p:txBody>
          <a:bodyPr/>
          <a:lstStyle/>
          <a:p>
            <a:r>
              <a:rPr lang="pt-BR" dirty="0"/>
              <a:t>Principais filtros passa-baixa:</a:t>
            </a:r>
          </a:p>
          <a:p>
            <a:endParaRPr lang="pt-BR" dirty="0"/>
          </a:p>
          <a:p>
            <a:pPr lvl="1"/>
            <a:r>
              <a:rPr lang="pt-BR" sz="3200" dirty="0"/>
              <a:t>Filtro de Média;</a:t>
            </a:r>
          </a:p>
          <a:p>
            <a:pPr lvl="1"/>
            <a:r>
              <a:rPr lang="pt-BR" sz="3200" dirty="0"/>
              <a:t>Filtro da Mediana;</a:t>
            </a:r>
          </a:p>
          <a:p>
            <a:pPr lvl="1"/>
            <a:r>
              <a:rPr lang="pt-BR" sz="3200" dirty="0"/>
              <a:t>Filtro Gaussiano;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32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4341168" cy="4525963"/>
          </a:xfrm>
        </p:spPr>
        <p:txBody>
          <a:bodyPr/>
          <a:lstStyle/>
          <a:p>
            <a:r>
              <a:rPr lang="pt-BR" sz="2800" dirty="0"/>
              <a:t>Filtro de Média</a:t>
            </a:r>
          </a:p>
          <a:p>
            <a:endParaRPr lang="pt-BR" sz="2800" dirty="0"/>
          </a:p>
          <a:p>
            <a:pPr lvl="1"/>
            <a:r>
              <a:rPr lang="pt-BR" sz="2000" dirty="0"/>
              <a:t>Implementado a partir de uma máscara de </a:t>
            </a:r>
            <a:r>
              <a:rPr lang="pt-BR" sz="2000" dirty="0" err="1"/>
              <a:t>convolução</a:t>
            </a:r>
            <a:r>
              <a:rPr lang="pt-BR" sz="2000" dirty="0"/>
              <a:t> quadrada com todos seus coeficientes iguais a um e depois dividindo-se o valor obtido pelo número de pixels da máscara;</a:t>
            </a:r>
          </a:p>
          <a:p>
            <a:pPr lvl="1"/>
            <a:r>
              <a:rPr lang="pt-BR" sz="2000" dirty="0"/>
              <a:t>Pode ter dimensões variadas: 3x3, 5x5, 7x7;</a:t>
            </a:r>
          </a:p>
          <a:p>
            <a:pPr lvl="1"/>
            <a:r>
              <a:rPr lang="pt-BR" sz="2000" dirty="0"/>
              <a:t>Quanto maior a dimensão da máscara, menor será a nitidez da imagem de saída;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55" y="2433492"/>
            <a:ext cx="1774900" cy="11521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242" y="4652242"/>
            <a:ext cx="1609725" cy="10572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80" y="2214709"/>
            <a:ext cx="1495425" cy="17907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280" y="4285529"/>
            <a:ext cx="1524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7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Exercício - </a:t>
            </a:r>
            <a:r>
              <a:rPr lang="pt-BR" dirty="0" err="1"/>
              <a:t>ImageJ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87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8229600" cy="4525963"/>
          </a:xfrm>
        </p:spPr>
        <p:txBody>
          <a:bodyPr/>
          <a:lstStyle/>
          <a:p>
            <a:r>
              <a:rPr lang="pt-BR" sz="2400" dirty="0"/>
              <a:t>Baixe o </a:t>
            </a:r>
            <a:r>
              <a:rPr lang="pt-BR" sz="2400" dirty="0" err="1">
                <a:solidFill>
                  <a:srgbClr val="FF0000"/>
                </a:solidFill>
              </a:rPr>
              <a:t>ImageJ</a:t>
            </a:r>
            <a:r>
              <a:rPr lang="pt-BR" sz="2400" dirty="0"/>
              <a:t>, disponível na página da disciplina no </a:t>
            </a:r>
            <a:r>
              <a:rPr lang="pt-BR" sz="2400" dirty="0" err="1"/>
              <a:t>Unipê</a:t>
            </a:r>
            <a:r>
              <a:rPr lang="pt-BR" sz="2400" dirty="0"/>
              <a:t> Virtual;</a:t>
            </a:r>
          </a:p>
          <a:p>
            <a:endParaRPr lang="pt-BR" sz="2400" dirty="0"/>
          </a:p>
          <a:p>
            <a:r>
              <a:rPr lang="pt-BR" sz="2400" dirty="0"/>
              <a:t>Descomprima e acesse a pasta do </a:t>
            </a:r>
            <a:r>
              <a:rPr lang="pt-BR" sz="2400" dirty="0" err="1"/>
              <a:t>ImageJ</a:t>
            </a:r>
            <a:r>
              <a:rPr lang="pt-BR" sz="2400" dirty="0"/>
              <a:t>, executando o arquivo </a:t>
            </a:r>
            <a:r>
              <a:rPr lang="pt-BR" sz="2400" dirty="0">
                <a:solidFill>
                  <a:srgbClr val="FF0000"/>
                </a:solidFill>
              </a:rPr>
              <a:t>ij.jar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/>
              <a:t>Clique na opção de menu </a:t>
            </a:r>
            <a:r>
              <a:rPr lang="pt-BR" sz="2400" dirty="0">
                <a:solidFill>
                  <a:srgbClr val="FF0000"/>
                </a:solidFill>
              </a:rPr>
              <a:t>File &gt;&gt; Open </a:t>
            </a:r>
            <a:r>
              <a:rPr lang="pt-BR" sz="2400" dirty="0" err="1">
                <a:solidFill>
                  <a:srgbClr val="FF0000"/>
                </a:solidFill>
              </a:rPr>
              <a:t>Samples</a:t>
            </a:r>
            <a:r>
              <a:rPr lang="pt-BR" sz="2400" dirty="0">
                <a:solidFill>
                  <a:srgbClr val="FF0000"/>
                </a:solidFill>
              </a:rPr>
              <a:t> &gt;&gt; Lena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/>
              <a:t>Clique na opção de menu </a:t>
            </a:r>
            <a:r>
              <a:rPr lang="pt-BR" sz="2400" dirty="0" err="1">
                <a:solidFill>
                  <a:srgbClr val="FF0000"/>
                </a:solidFill>
              </a:rPr>
              <a:t>Image</a:t>
            </a:r>
            <a:r>
              <a:rPr lang="pt-BR" sz="2400" dirty="0">
                <a:solidFill>
                  <a:srgbClr val="FF0000"/>
                </a:solidFill>
              </a:rPr>
              <a:t> &gt;&gt; </a:t>
            </a:r>
            <a:r>
              <a:rPr lang="pt-BR" sz="2400" dirty="0" err="1">
                <a:solidFill>
                  <a:srgbClr val="FF0000"/>
                </a:solidFill>
              </a:rPr>
              <a:t>Duplicate</a:t>
            </a:r>
            <a:r>
              <a:rPr lang="pt-BR" sz="2400" dirty="0"/>
              <a:t>. Confirme a duplicação na janela de diálogo apresentada em seguida. Crie duas cópias;</a:t>
            </a: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83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196752"/>
            <a:ext cx="8229600" cy="4525963"/>
          </a:xfrm>
        </p:spPr>
        <p:txBody>
          <a:bodyPr/>
          <a:lstStyle/>
          <a:p>
            <a:r>
              <a:rPr lang="pt-BR" sz="2400" dirty="0"/>
              <a:t>Selecione a primeira cópia (clicando em sua janela) e adicione ruído a mesma, clicando na opção </a:t>
            </a:r>
            <a:r>
              <a:rPr lang="pt-BR" sz="2400" dirty="0" err="1">
                <a:solidFill>
                  <a:srgbClr val="FF0000"/>
                </a:solidFill>
              </a:rPr>
              <a:t>Process</a:t>
            </a:r>
            <a:r>
              <a:rPr lang="pt-BR" sz="2400" dirty="0">
                <a:solidFill>
                  <a:srgbClr val="FF0000"/>
                </a:solidFill>
              </a:rPr>
              <a:t> &gt;&gt; </a:t>
            </a:r>
            <a:r>
              <a:rPr lang="pt-BR" sz="2400" dirty="0" err="1">
                <a:solidFill>
                  <a:srgbClr val="FF0000"/>
                </a:solidFill>
              </a:rPr>
              <a:t>Noise</a:t>
            </a:r>
            <a:r>
              <a:rPr lang="pt-BR" sz="2400" dirty="0">
                <a:solidFill>
                  <a:srgbClr val="FF0000"/>
                </a:solidFill>
              </a:rPr>
              <a:t> &gt;&gt; </a:t>
            </a:r>
            <a:r>
              <a:rPr lang="pt-BR" sz="2400" dirty="0" err="1">
                <a:solidFill>
                  <a:srgbClr val="FF0000"/>
                </a:solidFill>
              </a:rPr>
              <a:t>Add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Noise</a:t>
            </a:r>
            <a:r>
              <a:rPr lang="pt-BR" sz="2400" dirty="0"/>
              <a:t>. Repita o procedimento na segunda cópia;</a:t>
            </a:r>
          </a:p>
          <a:p>
            <a:endParaRPr lang="pt-BR" sz="2400" dirty="0"/>
          </a:p>
          <a:p>
            <a:r>
              <a:rPr lang="pt-BR" sz="2400" dirty="0"/>
              <a:t>Selecione a segunda cópia e clique na opção de menu </a:t>
            </a:r>
            <a:r>
              <a:rPr lang="pt-BR" sz="2400" dirty="0" err="1">
                <a:solidFill>
                  <a:srgbClr val="FF0000"/>
                </a:solidFill>
              </a:rPr>
              <a:t>Process</a:t>
            </a:r>
            <a:r>
              <a:rPr lang="pt-BR" sz="2400" dirty="0">
                <a:solidFill>
                  <a:srgbClr val="FF0000"/>
                </a:solidFill>
              </a:rPr>
              <a:t> &gt;&gt; </a:t>
            </a:r>
            <a:r>
              <a:rPr lang="pt-BR" sz="2400" dirty="0" err="1">
                <a:solidFill>
                  <a:srgbClr val="FF0000"/>
                </a:solidFill>
              </a:rPr>
              <a:t>Filters</a:t>
            </a:r>
            <a:r>
              <a:rPr lang="pt-BR" sz="2400" dirty="0">
                <a:solidFill>
                  <a:srgbClr val="FF0000"/>
                </a:solidFill>
              </a:rPr>
              <a:t> &gt;&gt; Convolve</a:t>
            </a:r>
            <a:r>
              <a:rPr lang="pt-BR" sz="2400" dirty="0"/>
              <a:t>. Na janela de diálogo de </a:t>
            </a:r>
            <a:r>
              <a:rPr lang="pt-BR" sz="2400" dirty="0" err="1"/>
              <a:t>convolução</a:t>
            </a:r>
            <a:r>
              <a:rPr lang="pt-BR" sz="2400" dirty="0"/>
              <a:t>, digite a seguinte máscara de média: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Desmarque todas as opções padrão e clique em </a:t>
            </a:r>
            <a:r>
              <a:rPr lang="pt-BR" sz="2400" dirty="0">
                <a:solidFill>
                  <a:srgbClr val="FF0000"/>
                </a:solidFill>
              </a:rPr>
              <a:t>OK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/>
              <a:t>Compare as 3 imagens e descreva com suas palavras o resultado da aplicação do filtro de média;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3717032"/>
            <a:ext cx="177490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1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639341"/>
            <a:ext cx="8167936" cy="4525963"/>
          </a:xfrm>
        </p:spPr>
        <p:txBody>
          <a:bodyPr/>
          <a:lstStyle/>
          <a:p>
            <a:r>
              <a:rPr lang="pt-BR" sz="2800" dirty="0"/>
              <a:t>Filtro Gaussiano</a:t>
            </a:r>
          </a:p>
          <a:p>
            <a:endParaRPr lang="pt-BR" sz="2800" dirty="0"/>
          </a:p>
          <a:p>
            <a:pPr lvl="1"/>
            <a:r>
              <a:rPr lang="pt-BR" sz="2400" dirty="0"/>
              <a:t>Filtro passa-baixa mais importante;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Reduz a quantidade de variação de intensidade entre um pixel e seu vizinho;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Aplicado para atenuar valores de pixels, minimizando e/ou eliminando informações indesejáveis;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53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340768"/>
            <a:ext cx="8167936" cy="4525963"/>
          </a:xfrm>
        </p:spPr>
        <p:txBody>
          <a:bodyPr/>
          <a:lstStyle/>
          <a:p>
            <a:r>
              <a:rPr lang="pt-BR" sz="2800" dirty="0"/>
              <a:t>Filtro Gaussiano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90" y="2132856"/>
            <a:ext cx="2728317" cy="174092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484" y="2132856"/>
            <a:ext cx="2609509" cy="174621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4149080"/>
            <a:ext cx="2771775" cy="2209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786" y="4129256"/>
            <a:ext cx="3261938" cy="210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88183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s de Aula Unipetech 201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Modelos de Aula Unipetech 2012</Template>
  <TotalTime>5760</TotalTime>
  <Words>666</Words>
  <Application>Microsoft Office PowerPoint</Application>
  <PresentationFormat>Apresentação na tela (4:3)</PresentationFormat>
  <Paragraphs>151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0" baseType="lpstr">
      <vt:lpstr>Arial</vt:lpstr>
      <vt:lpstr>Calibri</vt:lpstr>
      <vt:lpstr>Modelos de Aula Unipetech 2012</vt:lpstr>
      <vt:lpstr>Computação Gráfica</vt:lpstr>
      <vt:lpstr>Filtros Passa-Baixa</vt:lpstr>
      <vt:lpstr>Filtros Passa-Baixa</vt:lpstr>
      <vt:lpstr>Filtros Passa-Baixa</vt:lpstr>
      <vt:lpstr>Exercício - ImageJ</vt:lpstr>
      <vt:lpstr>Exercício</vt:lpstr>
      <vt:lpstr>Exercício</vt:lpstr>
      <vt:lpstr>Filtros Passa-Baixa</vt:lpstr>
      <vt:lpstr>Filtros Passa-Baixa</vt:lpstr>
      <vt:lpstr>Exercício - ImageJ</vt:lpstr>
      <vt:lpstr>Exercício</vt:lpstr>
      <vt:lpstr>Exercício</vt:lpstr>
      <vt:lpstr>Filtros Passa-Baixa</vt:lpstr>
      <vt:lpstr>Filtros Passa-Baixa</vt:lpstr>
      <vt:lpstr>Filtros Passa-Baixa</vt:lpstr>
      <vt:lpstr>Filtros Passa-Baixa</vt:lpstr>
      <vt:lpstr>Filtros Passa-Baixa</vt:lpstr>
      <vt:lpstr>Filtros Passa-Baixa</vt:lpstr>
      <vt:lpstr>Filtros Passa-Baixa</vt:lpstr>
      <vt:lpstr>Filtros Passa-Baixa</vt:lpstr>
      <vt:lpstr>Filtros Passa-Baixa</vt:lpstr>
      <vt:lpstr>Filtros Passa-Baixa</vt:lpstr>
      <vt:lpstr>Filtros Passa-Baixa</vt:lpstr>
      <vt:lpstr>Filtros Passa-Baixa</vt:lpstr>
      <vt:lpstr>Filtros Passa-Baixa</vt:lpstr>
      <vt:lpstr>Exercício</vt:lpstr>
      <vt:lpstr>Exercício</vt:lpstr>
    </vt:vector>
  </TitlesOfParts>
  <Company>Ipe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Unipe</dc:creator>
  <cp:lastModifiedBy>Rodrigo Fujioka</cp:lastModifiedBy>
  <cp:revision>266</cp:revision>
  <dcterms:created xsi:type="dcterms:W3CDTF">2012-07-20T20:22:31Z</dcterms:created>
  <dcterms:modified xsi:type="dcterms:W3CDTF">2020-03-17T22:22:09Z</dcterms:modified>
</cp:coreProperties>
</file>