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Light" panose="000004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Bry3Rd0vRaeplfcY0l4nbD2ku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833937" y="7072312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>
            <a:spLocks noGrp="1"/>
          </p:cNvSpPr>
          <p:nvPr>
            <p:ph type="pic" idx="2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>
            <a:spLocks noGrp="1"/>
          </p:cNvSpPr>
          <p:nvPr>
            <p:ph type="pic" idx="2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marL="914400" lvl="1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marL="1371600" lvl="2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marL="1828800" lvl="3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marL="2286000" lvl="4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7"/>
          <p:cNvSpPr>
            <a:spLocks noGrp="1"/>
          </p:cNvSpPr>
          <p:nvPr>
            <p:ph type="pic" idx="3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>
            <a:spLocks noGrp="1"/>
          </p:cNvSpPr>
          <p:nvPr>
            <p:ph type="pic" idx="4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957763"/>
            <a:ext cx="7620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0"/>
            <a:ext cx="24444299" cy="14263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"/>
          <p:cNvCxnSpPr/>
          <p:nvPr/>
        </p:nvCxnSpPr>
        <p:spPr>
          <a:xfrm>
            <a:off x="6018675" y="7131626"/>
            <a:ext cx="1240695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67;p2"/>
          <p:cNvCxnSpPr/>
          <p:nvPr/>
        </p:nvCxnSpPr>
        <p:spPr>
          <a:xfrm>
            <a:off x="8167050" y="1707124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6479250" y="-827089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MUNDO SER PM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01350" y="3800464"/>
            <a:ext cx="23841599" cy="12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Fase 02: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Pousando a nave no mundo de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-914400" y="9463068"/>
            <a:ext cx="16010200" cy="12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COLOCANDO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PRÁTICA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37252" y="8883803"/>
            <a:ext cx="2537700" cy="25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-30150" y="-88521"/>
            <a:ext cx="24444299" cy="1371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4">
            <a:alphaModFix amt="70000"/>
          </a:blip>
          <a:srcRect l="4147" r="43745"/>
          <a:stretch/>
        </p:blipFill>
        <p:spPr>
          <a:xfrm>
            <a:off x="0" y="50"/>
            <a:ext cx="10717973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1523662" y="5592020"/>
            <a:ext cx="12057900" cy="290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Agora que você aterrissou junto com a gente no mundo de produto, vamos ver se você conseguiu entender o papel dos habitantes desse planeta no mundo de produto:</a:t>
            </a:r>
            <a:endParaRPr sz="5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11523662" y="-847285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lang="en-US" sz="11200" b="1" i="0" u="none" strike="noStrike" cap="non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Olá!</a:t>
            </a:r>
            <a:endParaRPr sz="11200" b="0" i="0" u="none" strike="noStrike" cap="none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5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615484" y="12349883"/>
            <a:ext cx="1467673" cy="136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5954325" y="0"/>
            <a:ext cx="158388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 rot="-5400000" flipH="1">
            <a:off x="-1802592" y="5902260"/>
            <a:ext cx="13715999" cy="1911478"/>
            <a:chOff x="5098349" y="12378222"/>
            <a:chExt cx="14000575" cy="1911478"/>
          </a:xfrm>
        </p:grpSpPr>
        <p:pic>
          <p:nvPicPr>
            <p:cNvPr id="88" name="Google Shape;8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80779" y="12378222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4"/>
            <p:cNvSpPr/>
            <p:nvPr/>
          </p:nvSpPr>
          <p:spPr>
            <a:xfrm rot="10800000">
              <a:off x="5098349" y="13081600"/>
              <a:ext cx="14000575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5459269" y="260917"/>
            <a:ext cx="15502534" cy="176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None/>
            </a:pPr>
            <a:r>
              <a:rPr lang="en-US" b="1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Crie uma descrição de uma vaga para contratação de um Product Manager:</a:t>
            </a:r>
            <a:endParaRPr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2" name="Google Shape;92;p4"/>
          <p:cNvGrpSpPr/>
          <p:nvPr/>
        </p:nvGrpSpPr>
        <p:grpSpPr>
          <a:xfrm>
            <a:off x="1178932" y="766525"/>
            <a:ext cx="2536059" cy="2276837"/>
            <a:chOff x="19754780" y="5283200"/>
            <a:chExt cx="2822973" cy="2971800"/>
          </a:xfrm>
        </p:grpSpPr>
        <p:sp>
          <p:nvSpPr>
            <p:cNvPr id="93" name="Google Shape;93;p4"/>
            <p:cNvSpPr/>
            <p:nvPr/>
          </p:nvSpPr>
          <p:spPr>
            <a:xfrm>
              <a:off x="19754780" y="5283200"/>
              <a:ext cx="2822973" cy="2971800"/>
            </a:xfrm>
            <a:prstGeom prst="roundRect">
              <a:avLst>
                <a:gd name="adj" fmla="val 16667"/>
              </a:avLst>
            </a:prstGeom>
            <a:solidFill>
              <a:srgbClr val="FF01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20215531" y="5938496"/>
              <a:ext cx="2036304" cy="19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b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200"/>
                <a:buFont typeface="Arial"/>
                <a:buNone/>
              </a:pPr>
              <a:r>
                <a:rPr lang="en-US" sz="11200" b="1" i="0" u="none" strike="noStrike" cap="none">
                  <a:solidFill>
                    <a:schemeClr val="lt1"/>
                  </a:solidFill>
                  <a:highlight>
                    <a:srgbClr val="FF0178"/>
                  </a:highlight>
                  <a:latin typeface="Montserrat"/>
                  <a:ea typeface="Montserrat"/>
                  <a:cs typeface="Montserrat"/>
                  <a:sym typeface="Montserrat"/>
                </a:rPr>
                <a:t>a)</a:t>
              </a:r>
              <a:endParaRPr sz="11200" b="1" i="0" u="none" strike="noStrike" cap="none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5" name="Google Shape;95;p4"/>
          <p:cNvSpPr txBox="1"/>
          <p:nvPr/>
        </p:nvSpPr>
        <p:spPr>
          <a:xfrm>
            <a:off x="5459268" y="3043362"/>
            <a:ext cx="15502534" cy="1006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</a:pPr>
            <a:r>
              <a:rPr lang="en-US" sz="3600" b="1" dirty="0" err="1">
                <a:solidFill>
                  <a:srgbClr val="2E2E36"/>
                </a:solidFill>
                <a:latin typeface="Montserrat"/>
                <a:sym typeface="Montserrat"/>
              </a:rPr>
              <a:t>Atribuições</a:t>
            </a:r>
            <a:r>
              <a:rPr lang="en-US" sz="3600" b="1" dirty="0">
                <a:solidFill>
                  <a:srgbClr val="2E2E36"/>
                </a:solidFill>
                <a:latin typeface="Montserrat"/>
                <a:sym typeface="Montserrat"/>
              </a:rPr>
              <a:t>: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Conduzir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reunião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com as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principais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partes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interessadas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do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produto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para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desenhar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as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funcionalidades</a:t>
            </a:r>
            <a:endParaRPr lang="en-US" sz="3200" dirty="0">
              <a:solidFill>
                <a:srgbClr val="2E2E36"/>
              </a:solidFill>
              <a:latin typeface="Montserrat"/>
              <a:sym typeface="Montserrat"/>
            </a:endParaRP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Integrar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as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partes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desenvolvimento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, UX,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Marlketing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modo a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atingir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os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objetivos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estratégicos</a:t>
            </a:r>
            <a:endParaRPr lang="en-US" sz="3200" dirty="0">
              <a:solidFill>
                <a:srgbClr val="2E2E36"/>
              </a:solidFill>
              <a:latin typeface="Montserrat"/>
              <a:sym typeface="Montserrat"/>
            </a:endParaRP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Realizar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reunioes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lições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aprendidas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para divulger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pontos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melhoria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a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cada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ciclo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entrega</a:t>
            </a:r>
            <a:endParaRPr lang="en-US" sz="3200" dirty="0">
              <a:solidFill>
                <a:srgbClr val="2E2E36"/>
              </a:solidFill>
              <a:latin typeface="Montserrat"/>
              <a:sym typeface="Montserrat"/>
            </a:endParaRP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E2E36"/>
              </a:solidFill>
              <a:latin typeface="Montserrat"/>
              <a:sym typeface="Montserrat"/>
            </a:endParaRPr>
          </a:p>
          <a:p>
            <a:pPr>
              <a:lnSpc>
                <a:spcPct val="115000"/>
              </a:lnSpc>
              <a:buClr>
                <a:srgbClr val="2E2E36"/>
              </a:buClr>
              <a:buSzPts val="4600"/>
            </a:pPr>
            <a:r>
              <a:rPr lang="en-US" sz="3600" b="1" dirty="0" err="1">
                <a:solidFill>
                  <a:srgbClr val="2E2E36"/>
                </a:solidFill>
                <a:latin typeface="Montserrat"/>
                <a:sym typeface="Montserrat"/>
              </a:rPr>
              <a:t>Qualificações</a:t>
            </a:r>
            <a:r>
              <a:rPr lang="en-US" sz="3600" b="1" dirty="0">
                <a:solidFill>
                  <a:srgbClr val="2E2E36"/>
                </a:solidFill>
                <a:latin typeface="Montserrat"/>
                <a:sym typeface="Montserrat"/>
              </a:rPr>
              <a:t>:</a:t>
            </a:r>
          </a:p>
          <a:p>
            <a:pPr marL="571500" indent="-571500">
              <a:lnSpc>
                <a:spcPct val="115000"/>
              </a:lnSpc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Formação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em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Engenharia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Produção</a:t>
            </a:r>
            <a:endParaRPr lang="en-US" sz="3200" dirty="0">
              <a:solidFill>
                <a:srgbClr val="2E2E36"/>
              </a:solidFill>
              <a:latin typeface="Montserrat"/>
              <a:sym typeface="Montserrat"/>
            </a:endParaRPr>
          </a:p>
          <a:p>
            <a:pPr marL="571500" indent="-571500">
              <a:lnSpc>
                <a:spcPct val="115000"/>
              </a:lnSpc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Desejavel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MBA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em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Projetos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Forte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habilidade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comunicação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negociação</a:t>
            </a:r>
            <a:endParaRPr lang="en-US" sz="3200" dirty="0">
              <a:solidFill>
                <a:srgbClr val="2E2E36"/>
              </a:solidFill>
              <a:latin typeface="Montserrat"/>
              <a:sym typeface="Montserrat"/>
            </a:endParaRP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Conhecimento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em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ferramentas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trabalho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remoto</a:t>
            </a:r>
            <a:endParaRPr lang="en-US" sz="3200" dirty="0">
              <a:solidFill>
                <a:srgbClr val="2E2E36"/>
              </a:solidFill>
              <a:latin typeface="Montserrat"/>
              <a:sym typeface="Montserrat"/>
            </a:endParaRP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Habilidade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com python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ou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outra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ferramenta de </a:t>
            </a:r>
            <a:r>
              <a:rPr lang="en-US" sz="3200" dirty="0" err="1">
                <a:solidFill>
                  <a:srgbClr val="2E2E36"/>
                </a:solidFill>
                <a:latin typeface="Montserrat"/>
                <a:sym typeface="Montserrat"/>
              </a:rPr>
              <a:t>análise</a:t>
            </a:r>
            <a:r>
              <a:rPr lang="en-US" sz="3200" dirty="0">
                <a:solidFill>
                  <a:srgbClr val="2E2E36"/>
                </a:solidFill>
                <a:latin typeface="Montserrat"/>
                <a:sym typeface="Montserrat"/>
              </a:rPr>
              <a:t> de dados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459268" y="2894278"/>
            <a:ext cx="15502534" cy="10212122"/>
          </a:xfrm>
          <a:prstGeom prst="rect">
            <a:avLst/>
          </a:prstGeom>
          <a:noFill/>
          <a:ln w="38100" cap="flat" cmpd="sng">
            <a:solidFill>
              <a:srgbClr val="343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kfhdjshgjvvdv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459268" y="1825610"/>
            <a:ext cx="12255278" cy="71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(descreva a função e as características esperadas)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/>
          <p:nvPr/>
        </p:nvSpPr>
        <p:spPr>
          <a:xfrm>
            <a:off x="5954325" y="0"/>
            <a:ext cx="158388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5"/>
          <p:cNvGrpSpPr/>
          <p:nvPr/>
        </p:nvGrpSpPr>
        <p:grpSpPr>
          <a:xfrm rot="-5400000" flipH="1">
            <a:off x="-1802592" y="5902260"/>
            <a:ext cx="13715999" cy="1911478"/>
            <a:chOff x="5098349" y="12378222"/>
            <a:chExt cx="14000575" cy="1911478"/>
          </a:xfrm>
        </p:grpSpPr>
        <p:pic>
          <p:nvPicPr>
            <p:cNvPr id="105" name="Google Shape;105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0779" y="12378222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5"/>
            <p:cNvSpPr/>
            <p:nvPr/>
          </p:nvSpPr>
          <p:spPr>
            <a:xfrm rot="10800000">
              <a:off x="5098349" y="13081600"/>
              <a:ext cx="14000575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5459268" y="163551"/>
            <a:ext cx="16333930" cy="176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None/>
            </a:pPr>
            <a:r>
              <a:rPr lang="en-US" b="1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Escreva 5 perguntas para uma entrevista de um PM em que você consiga extrair a informação se o seu candidato  possui essas características: </a:t>
            </a:r>
            <a:endParaRPr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" name="Google Shape;108;p5"/>
          <p:cNvGrpSpPr/>
          <p:nvPr/>
        </p:nvGrpSpPr>
        <p:grpSpPr>
          <a:xfrm>
            <a:off x="1178932" y="766525"/>
            <a:ext cx="2536059" cy="2276837"/>
            <a:chOff x="19754780" y="5283200"/>
            <a:chExt cx="2822973" cy="2971800"/>
          </a:xfrm>
        </p:grpSpPr>
        <p:sp>
          <p:nvSpPr>
            <p:cNvPr id="109" name="Google Shape;109;p5"/>
            <p:cNvSpPr/>
            <p:nvPr/>
          </p:nvSpPr>
          <p:spPr>
            <a:xfrm>
              <a:off x="19754780" y="5283200"/>
              <a:ext cx="2822973" cy="2971800"/>
            </a:xfrm>
            <a:prstGeom prst="roundRect">
              <a:avLst>
                <a:gd name="adj" fmla="val 16667"/>
              </a:avLst>
            </a:prstGeom>
            <a:solidFill>
              <a:srgbClr val="FF01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 txBox="1"/>
            <p:nvPr/>
          </p:nvSpPr>
          <p:spPr>
            <a:xfrm>
              <a:off x="20215531" y="5938496"/>
              <a:ext cx="2036304" cy="19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b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200"/>
                <a:buFont typeface="Arial"/>
                <a:buNone/>
              </a:pPr>
              <a:r>
                <a:rPr lang="en-US" sz="11200" b="1" i="0" u="none" strike="noStrike" cap="none">
                  <a:solidFill>
                    <a:schemeClr val="lt1"/>
                  </a:solidFill>
                  <a:highlight>
                    <a:srgbClr val="FF0178"/>
                  </a:highlight>
                  <a:latin typeface="Montserrat"/>
                  <a:ea typeface="Montserrat"/>
                  <a:cs typeface="Montserrat"/>
                  <a:sym typeface="Montserrat"/>
                </a:rPr>
                <a:t>b)</a:t>
              </a:r>
              <a:endParaRPr sz="11200" b="1" i="0" u="none" strike="noStrike" cap="none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1" name="Google Shape;111;p5"/>
          <p:cNvSpPr/>
          <p:nvPr/>
        </p:nvSpPr>
        <p:spPr>
          <a:xfrm>
            <a:off x="5459268" y="2894278"/>
            <a:ext cx="15502534" cy="10212122"/>
          </a:xfrm>
          <a:prstGeom prst="rect">
            <a:avLst/>
          </a:prstGeom>
          <a:noFill/>
          <a:ln w="38100" cap="flat" cmpd="sng">
            <a:solidFill>
              <a:srgbClr val="343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689600" y="3043362"/>
            <a:ext cx="14942963" cy="1006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1. Qual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sua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formação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endParaRPr sz="3600" b="0" i="0" u="none" strike="noStrike" cap="none" dirty="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pt-BR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Me diga a melhor a pior coisa do mundo, do seu ponto de vista.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endParaRPr sz="3600" b="0" i="0" u="none" strike="noStrike" cap="none" dirty="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pt-BR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Já precisou usar alguma linguagem de programação para resolver algum problema, seja na faculdade ou no trabalho?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endParaRPr sz="3600" b="0" i="0" u="none" strike="noStrike" cap="none" dirty="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De que forma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você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avalia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informações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tomada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decisão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endParaRPr sz="3600" b="0" i="0" u="none" strike="noStrike" cap="none" dirty="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5. Conte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história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qual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quer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me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convencer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que a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pior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coisa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mundo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que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citou</a:t>
            </a: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anteriormente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é a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melhor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condenando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o que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julgou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ser a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melhor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coisa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mundo</a:t>
            </a:r>
            <a:r>
              <a:rPr lang="en-US" sz="3600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Helvetica Neue Light"/>
              <a:buNone/>
            </a:pPr>
            <a:r>
              <a:rPr lang="en-US" sz="3600" b="0" i="0" u="none" strike="noStrike" cap="none" dirty="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>
            <a:off x="5954325" y="0"/>
            <a:ext cx="158388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6"/>
          <p:cNvGrpSpPr/>
          <p:nvPr/>
        </p:nvGrpSpPr>
        <p:grpSpPr>
          <a:xfrm rot="-5400000" flipH="1">
            <a:off x="-1802592" y="5902260"/>
            <a:ext cx="13715999" cy="1911478"/>
            <a:chOff x="5098349" y="12378222"/>
            <a:chExt cx="14000575" cy="1911478"/>
          </a:xfrm>
        </p:grpSpPr>
        <p:pic>
          <p:nvPicPr>
            <p:cNvPr id="120" name="Google Shape;12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0779" y="12378222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6"/>
            <p:cNvSpPr/>
            <p:nvPr/>
          </p:nvSpPr>
          <p:spPr>
            <a:xfrm rot="10800000">
              <a:off x="5098349" y="13081600"/>
              <a:ext cx="14000575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5230668" y="270953"/>
            <a:ext cx="16562532" cy="176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None/>
            </a:pPr>
            <a:r>
              <a:rPr lang="en-US" sz="4000" b="1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Mostre que você tem autoridade para estar entrevistando a pessoa e comece a entrevista dizendo "Por que product managers se tornaram necessários?" </a:t>
            </a:r>
            <a:endParaRPr sz="40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" name="Google Shape;123;p6"/>
          <p:cNvGrpSpPr/>
          <p:nvPr/>
        </p:nvGrpSpPr>
        <p:grpSpPr>
          <a:xfrm>
            <a:off x="1178932" y="766525"/>
            <a:ext cx="2536059" cy="2276837"/>
            <a:chOff x="19754780" y="5283200"/>
            <a:chExt cx="2822973" cy="2971800"/>
          </a:xfrm>
        </p:grpSpPr>
        <p:sp>
          <p:nvSpPr>
            <p:cNvPr id="124" name="Google Shape;124;p6"/>
            <p:cNvSpPr/>
            <p:nvPr/>
          </p:nvSpPr>
          <p:spPr>
            <a:xfrm>
              <a:off x="19754780" y="5283200"/>
              <a:ext cx="2822973" cy="2971800"/>
            </a:xfrm>
            <a:prstGeom prst="roundRect">
              <a:avLst>
                <a:gd name="adj" fmla="val 16667"/>
              </a:avLst>
            </a:prstGeom>
            <a:solidFill>
              <a:srgbClr val="FF01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 txBox="1"/>
            <p:nvPr/>
          </p:nvSpPr>
          <p:spPr>
            <a:xfrm>
              <a:off x="20215531" y="5938496"/>
              <a:ext cx="2036304" cy="19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b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200"/>
                <a:buFont typeface="Arial"/>
                <a:buNone/>
              </a:pPr>
              <a:r>
                <a:rPr lang="en-US" sz="11200" b="1" i="0" u="none" strike="noStrike" cap="none">
                  <a:solidFill>
                    <a:schemeClr val="lt1"/>
                  </a:solidFill>
                  <a:highlight>
                    <a:srgbClr val="FF0178"/>
                  </a:highlight>
                  <a:latin typeface="Montserrat"/>
                  <a:ea typeface="Montserrat"/>
                  <a:cs typeface="Montserrat"/>
                  <a:sym typeface="Montserrat"/>
                </a:rPr>
                <a:t>c)</a:t>
              </a:r>
              <a:endParaRPr sz="11200" b="1" i="0" u="none" strike="noStrike" cap="none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6" name="Google Shape;126;p6"/>
          <p:cNvSpPr txBox="1"/>
          <p:nvPr/>
        </p:nvSpPr>
        <p:spPr>
          <a:xfrm>
            <a:off x="5459268" y="3761406"/>
            <a:ext cx="15502534" cy="952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</a:pP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Nossa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empresa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está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em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busca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de um product management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porque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precisamos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integrar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diversas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partes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da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solução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,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executada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por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especialistas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cada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área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,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através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dos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olhos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quem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entende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negócio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, é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especilista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em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nosso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negócio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acredita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ainda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mais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no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negócio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de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nossos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2E2E36"/>
                </a:solidFill>
                <a:latin typeface="Montserrat"/>
                <a:sym typeface="Montserrat"/>
              </a:rPr>
              <a:t>clientes</a:t>
            </a:r>
            <a:r>
              <a:rPr lang="en-US" sz="3600" dirty="0">
                <a:solidFill>
                  <a:srgbClr val="2E2E36"/>
                </a:solidFill>
                <a:latin typeface="Montserrat"/>
                <a:sym typeface="Montserrat"/>
              </a:rPr>
              <a:t>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5459268" y="3761406"/>
            <a:ext cx="15502534" cy="9522794"/>
          </a:xfrm>
          <a:prstGeom prst="rect">
            <a:avLst/>
          </a:prstGeom>
          <a:noFill/>
          <a:ln w="38100" cap="flat" cmpd="sng">
            <a:solidFill>
              <a:srgbClr val="343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169773" y="2562968"/>
            <a:ext cx="12062918" cy="71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(Escreva o que você responderia em até 5 linhas)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34" name="Google Shape;13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10100" r="10092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363</Words>
  <Application>Microsoft Office PowerPoint</Application>
  <PresentationFormat>Personalizar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Helvetica Neue Light</vt:lpstr>
      <vt:lpstr>Montserrat Light</vt:lpstr>
      <vt:lpstr>Helvetica Neue</vt:lpstr>
      <vt:lpstr>Montserrat</vt:lpstr>
      <vt:lpstr>Gradient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Bianca Brito Pasini (NE)</dc:creator>
  <cp:lastModifiedBy>Caio Vettoraci de Matos</cp:lastModifiedBy>
  <cp:revision>3</cp:revision>
  <dcterms:modified xsi:type="dcterms:W3CDTF">2022-06-15T00:40:03Z</dcterms:modified>
</cp:coreProperties>
</file>