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5" r:id="rId2"/>
    <p:sldId id="448" r:id="rId3"/>
    <p:sldId id="449" r:id="rId4"/>
    <p:sldId id="454" r:id="rId5"/>
    <p:sldId id="450" r:id="rId6"/>
    <p:sldId id="440" r:id="rId7"/>
    <p:sldId id="442" r:id="rId8"/>
    <p:sldId id="441" r:id="rId9"/>
    <p:sldId id="443" r:id="rId10"/>
    <p:sldId id="444" r:id="rId11"/>
    <p:sldId id="445" r:id="rId12"/>
    <p:sldId id="446" r:id="rId13"/>
    <p:sldId id="447" r:id="rId14"/>
    <p:sldId id="45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1" autoAdjust="0"/>
    <p:restoredTop sz="99543" autoAdjust="0"/>
  </p:normalViewPr>
  <p:slideViewPr>
    <p:cSldViewPr>
      <p:cViewPr varScale="1">
        <p:scale>
          <a:sx n="109" d="100"/>
          <a:sy n="109" d="100"/>
        </p:scale>
        <p:origin x="101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ek@snu.ac.kr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1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</a:t>
            </a:r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4</a:t>
            </a:r>
            <a:endParaRPr lang="en-US" altLang="ko-KR" sz="2500" b="1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5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>
                <a:latin typeface="Arial" charset="0"/>
                <a:ea typeface="ヒラギノ角ゴ Pro W3" pitchFamily="1" charset="-128"/>
              </a:rPr>
              <a:t>Due </a:t>
            </a:r>
            <a:r>
              <a:rPr lang="en-US" altLang="ko-KR" sz="2500" b="1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May </a:t>
            </a:r>
            <a:r>
              <a:rPr lang="en-US" altLang="ko-KR" sz="2500" b="1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13</a:t>
            </a:r>
            <a:r>
              <a:rPr lang="en-US" altLang="ko-KR" sz="2500" b="1" baseline="3000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</a:t>
            </a:r>
            <a:r>
              <a:rPr lang="en-US" altLang="ko-KR" sz="2500" b="1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500" b="1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Sunday </a:t>
            </a:r>
            <a:r>
              <a:rPr lang="en-US" altLang="ko-KR" sz="2500" dirty="0">
                <a:latin typeface="Arial" charset="0"/>
                <a:ea typeface="ヒラギノ角ゴ Pro W3" pitchFamily="1" charset="-128"/>
              </a:rPr>
              <a:t>11:59pm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Use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provided mission 4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3. Submit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 single source code file.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4. Observe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Programming Suggestions.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Submit your files via email to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  <a:hlinkClick r:id="rId2"/>
              </a:rPr>
              <a:t>baek@snu.ac.kr</a:t>
            </a:r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use the following header.</a:t>
            </a: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전산학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2018] 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Mission4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 err="1">
                <a:latin typeface="Arial" charset="0"/>
                <a:ea typeface="ヒラギノ角ゴ Pro W3" pitchFamily="1" charset="-128"/>
              </a:rPr>
              <a:t>생물정보학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2018] 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Mission4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include your name in the file names that you submit.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Mission4_DBaek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xlsx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Mission4_DBaek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py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718813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0728"/>
            <a:ext cx="8788390" cy="5184576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Python 3.2,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Numpy</a:t>
            </a:r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, and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Scipy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Down Arrow 5"/>
          <p:cNvSpPr/>
          <p:nvPr/>
        </p:nvSpPr>
        <p:spPr>
          <a:xfrm rot="2494077">
            <a:off x="2097671" y="3395134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Down Arrow 6"/>
          <p:cNvSpPr/>
          <p:nvPr/>
        </p:nvSpPr>
        <p:spPr>
          <a:xfrm rot="2494077">
            <a:off x="4763551" y="4043206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040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490663"/>
            <a:ext cx="6619875" cy="3876675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Python 3.2,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Numpy</a:t>
            </a:r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, and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Scipy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Down Arrow 5"/>
          <p:cNvSpPr/>
          <p:nvPr/>
        </p:nvSpPr>
        <p:spPr>
          <a:xfrm rot="2494077">
            <a:off x="4252674" y="1954974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Down Arrow 6"/>
          <p:cNvSpPr/>
          <p:nvPr/>
        </p:nvSpPr>
        <p:spPr>
          <a:xfrm rot="2494077">
            <a:off x="3969881" y="2675054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77862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590800"/>
            <a:ext cx="6057900" cy="16764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Python 3.2,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Numpy</a:t>
            </a:r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, and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Scipy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Down Arrow 5"/>
          <p:cNvSpPr/>
          <p:nvPr/>
        </p:nvSpPr>
        <p:spPr>
          <a:xfrm rot="2494077">
            <a:off x="4185904" y="2603046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Down Arrow 6"/>
          <p:cNvSpPr/>
          <p:nvPr/>
        </p:nvSpPr>
        <p:spPr>
          <a:xfrm rot="2494077">
            <a:off x="3897873" y="325111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498070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Fisher’s Exact Test Using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Scipy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4941"/>
            <a:ext cx="8356908" cy="2354059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131031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Useful Tips: Pseudo Count</a:t>
            </a:r>
          </a:p>
          <a:p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global PSEUDO_COUNT = 0.0000001</a:t>
            </a:r>
          </a:p>
          <a:p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fFraction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f1 / ( f1 + f2 )</a:t>
            </a:r>
          </a:p>
          <a:p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Instead, use the following to avoid dividing by zero.</a:t>
            </a:r>
          </a:p>
          <a:p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fFraction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 f1 + PSEUDO_COUNT ) 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/ ( f1 + 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f2 + 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PSEUDO_COUNT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)</a:t>
            </a:r>
          </a:p>
          <a:p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200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Estimated </a:t>
            </a:r>
            <a:r>
              <a:rPr lang="en-US" altLang="ko-KR" sz="200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run time: </a:t>
            </a:r>
            <a:r>
              <a:rPr lang="en-US" altLang="ko-KR" sz="200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&lt;10 </a:t>
            </a:r>
            <a:r>
              <a:rPr lang="en-US" altLang="ko-KR" sz="200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mins</a:t>
            </a:r>
            <a:endParaRPr lang="en-US" altLang="ko-KR" sz="28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614983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0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4: Finding Overrepresented Motifs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Using the provided log2(fold-change) values, discover the motifs that are significantly enriched in the highly </a:t>
            </a:r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downregulated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genes after miR-1 transfection into </a:t>
            </a:r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HeLa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cell.</a:t>
            </a: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Use	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(1) the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Fisher’s exact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test for the 2x2 contingency table shown 	below, </a:t>
            </a:r>
          </a:p>
          <a:p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	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(2) a fold-change cutoff of -0.50 to decide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the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highly		</a:t>
            </a:r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downregulated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genes (not including -0.50), and </a:t>
            </a:r>
          </a:p>
          <a:p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	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(3) a motif size of 7, which means that we will iterate the test 	4**7=16,384 times and pick the most significantly enriched 	motifs.</a:t>
            </a:r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			           Motif  	    </a:t>
            </a:r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NotMotif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</a:t>
            </a: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HighlyDownregulated</a:t>
            </a:r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NotHighlyDownregulated</a:t>
            </a:r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49053"/>
              </p:ext>
            </p:extLst>
          </p:nvPr>
        </p:nvGraphicFramePr>
        <p:xfrm>
          <a:off x="3347864" y="4725144"/>
          <a:ext cx="3024336" cy="1584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n1</a:t>
                      </a:r>
                      <a:endParaRPr lang="ko-KR" alt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n2</a:t>
                      </a:r>
                      <a:endParaRPr lang="ko-KR" alt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n3</a:t>
                      </a:r>
                      <a:endParaRPr lang="ko-KR" alt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n4</a:t>
                      </a:r>
                      <a:endParaRPr lang="ko-KR" alt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951770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Relative risk vs. Odds ratio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	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	   Disease      Not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Disease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</a:t>
            </a:r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Exposure</a:t>
            </a:r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err="1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U</a:t>
            </a:r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nexposure</a:t>
            </a:r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A = n1 / (n1+n2)</a:t>
            </a: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B = n3 / (n3+n4)</a:t>
            </a: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Relative risk: A / B</a:t>
            </a: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Odds in favor of disease in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exposed group:		C = n1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/ n2</a:t>
            </a:r>
          </a:p>
          <a:p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Odds in favor of disease in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unexposed group:	D = n3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/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n4</a:t>
            </a:r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Disease odds ratio: C / D = n1 / n2 / (n3 / n4) = n1n4 / n2n3</a:t>
            </a: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Odds ratio &gt; 1: a greater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likelihood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of disease among the exposed.</a:t>
            </a:r>
          </a:p>
          <a:p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Odds ratio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&lt;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1: a greater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likelihood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of disease among the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unexposed.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06443"/>
              </p:ext>
            </p:extLst>
          </p:nvPr>
        </p:nvGraphicFramePr>
        <p:xfrm>
          <a:off x="2051720" y="1340768"/>
          <a:ext cx="3024336" cy="1584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n1</a:t>
                      </a:r>
                      <a:endParaRPr lang="ko-KR" alt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n2</a:t>
                      </a:r>
                      <a:endParaRPr lang="ko-KR" alt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n3</a:t>
                      </a:r>
                      <a:endParaRPr lang="ko-KR" alt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n4</a:t>
                      </a:r>
                      <a:endParaRPr lang="ko-KR" alt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519954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70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Relative Risk vs. Odds Ratio</a:t>
            </a: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Compute the fraction of genes that include the motif in highly </a:t>
            </a:r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downregulated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genes (A) and the fraction of genes that include the motif in those that are not highly </a:t>
            </a:r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downregulated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(B). </a:t>
            </a: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A = n1 / (n1+n2)</a:t>
            </a: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B = n3 / (n3+n4)</a:t>
            </a: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A/B: relative risk</a:t>
            </a: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Then, the enrichment of the motif is A/B, and we will pick the motifs that have A/B &gt; 1.0.</a:t>
            </a: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Report the 10 most significantly enriched motifs in the highly </a:t>
            </a:r>
            <a:r>
              <a:rPr lang="en-US" altLang="ko-KR" sz="2000" b="1" dirty="0" err="1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downregulated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genes, in the ascending order of </a:t>
            </a:r>
            <a:r>
              <a:rPr lang="en-US" altLang="ko-KR" sz="2000" b="1" i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P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values using the provided template file.</a:t>
            </a:r>
          </a:p>
        </p:txBody>
      </p:sp>
    </p:spTree>
    <p:extLst>
      <p:ext uri="{BB962C8B-B14F-4D97-AF65-F5344CB8AC3E}">
        <p14:creationId xmlns:p14="http://schemas.microsoft.com/office/powerpoint/2010/main" val="1850867880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4: Finding Overrepresented Motifs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947863"/>
            <a:ext cx="81438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912358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Python 3.2,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Numpy</a:t>
            </a:r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, and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Scipy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30998"/>
            <a:ext cx="8686868" cy="375418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058384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Python 3.2,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Numpy</a:t>
            </a:r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, and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Scipy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39980"/>
            <a:ext cx="8852494" cy="2483847"/>
          </a:xfrm>
          <a:prstGeom prst="rect">
            <a:avLst/>
          </a:prstGeom>
          <a:noFill/>
          <a:ln>
            <a:noFill/>
          </a:ln>
          <a:effectLst>
            <a:outerShdw blurRad="1270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2494077">
            <a:off x="4795604" y="2373795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79512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Python 3.2,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Numpy</a:t>
            </a:r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, and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Scipy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57552" cy="4866109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 rot="2494077">
            <a:off x="2516082" y="2574642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156517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304925"/>
            <a:ext cx="8429625" cy="424815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Python 3.2,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Numpy</a:t>
            </a:r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, and </a:t>
            </a:r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Scipy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Down Arrow 5"/>
          <p:cNvSpPr/>
          <p:nvPr/>
        </p:nvSpPr>
        <p:spPr>
          <a:xfrm rot="2494077">
            <a:off x="3825864" y="747062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07715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348</Words>
  <Application>Microsoft Office PowerPoint</Application>
  <PresentationFormat>화면 슬라이드 쇼(4:3)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ヒラギノ角ゴ Pro W3</vt:lpstr>
      <vt:lpstr>굴림</vt:lpstr>
      <vt:lpstr>맑은 고딕</vt:lpstr>
      <vt:lpstr>Arial</vt:lpstr>
      <vt:lpstr>Courier New</vt:lpstr>
      <vt:lpstr>Times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Daehyun</cp:lastModifiedBy>
  <cp:revision>180</cp:revision>
  <dcterms:created xsi:type="dcterms:W3CDTF">2002-12-24T01:08:46Z</dcterms:created>
  <dcterms:modified xsi:type="dcterms:W3CDTF">2018-03-29T07:49:28Z</dcterms:modified>
</cp:coreProperties>
</file>