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60" r:id="rId2"/>
    <p:sldId id="457" r:id="rId3"/>
    <p:sldId id="459" r:id="rId4"/>
    <p:sldId id="454" r:id="rId5"/>
    <p:sldId id="453" r:id="rId6"/>
    <p:sldId id="455" r:id="rId7"/>
    <p:sldId id="45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itchFamily="6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8D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1" autoAdjust="0"/>
    <p:restoredTop sz="99543" autoAdjust="0"/>
  </p:normalViewPr>
  <p:slideViewPr>
    <p:cSldViewPr>
      <p:cViewPr varScale="1">
        <p:scale>
          <a:sx n="109" d="100"/>
          <a:sy n="109" d="100"/>
        </p:scale>
        <p:origin x="101" y="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53BDBD1B-DD0D-48EF-87D7-2C9BDDE30E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30D28FC-8724-4D7C-AFDC-5EADDFFF0611}" type="slidenum">
              <a:rPr lang="ko-KR" altLang="en-US" u="none" smtClean="0">
                <a:latin typeface="Arial" charset="0"/>
                <a:ea typeface="굴림" charset="-127"/>
              </a:rPr>
              <a:pPr eaLnBrk="1" hangingPunct="1"/>
              <a:t>4</a:t>
            </a:fld>
            <a:endParaRPr lang="en-US" altLang="ko-KR" u="none" smtClean="0">
              <a:latin typeface="Arial" charset="0"/>
              <a:ea typeface="굴림" charset="-127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870CF-537E-4205-9CBE-2BCB27DC3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4E586-AA5E-44BC-8642-95FDBB3431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39D5-8CAD-4B6C-AD1F-2BF68C4F7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0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BCEFA-3C4F-46C5-AA69-A796952BE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B9E9-0055-49D3-8AC3-EC8A5266F3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22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D2D51-2DB8-4991-BE24-40384247E9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905DF-8D9C-4F2C-91E3-43AFEAC0B4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51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CBF3A-9C2A-4C3C-B105-2E0792D25A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0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6F359-AB84-4ADD-839C-4C597CE188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4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2B96-257A-4A97-B70B-21DF69A25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25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AE5C-8978-4F07-96F5-151B44647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7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116D189-C0C2-4BE9-9CC9-CA3D63DB52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ek@snu.ac.k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1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charset="0"/>
                <a:ea typeface="ヒラギノ角ゴ Pro W3" pitchFamily="1" charset="-128"/>
              </a:rPr>
              <a:t>Mission 5</a:t>
            </a:r>
          </a:p>
          <a:p>
            <a:endParaRPr lang="en-US" altLang="ko-KR" sz="25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Due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May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27</a:t>
            </a:r>
            <a:r>
              <a:rPr lang="en-US" altLang="ko-KR" sz="2500" b="1" baseline="30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Sunday </a:t>
            </a:r>
            <a:r>
              <a:rPr lang="en-US" altLang="ko-KR" sz="2500" dirty="0" smtClean="0">
                <a:latin typeface="Arial" charset="0"/>
                <a:ea typeface="ヒラギノ角ゴ Pro W3" pitchFamily="1" charset="-128"/>
              </a:rPr>
              <a:t>11:59pm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1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. Use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provided mission 5 template.</a:t>
            </a: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3. Submit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a single source code file.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4. Observe </a:t>
            </a:r>
            <a:r>
              <a:rPr lang="en-US" altLang="ko-KR" sz="2000" dirty="0" smtClean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the Programming Suggestions.</a:t>
            </a: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Submit your files via email to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  <a:hlinkClick r:id="rId2"/>
              </a:rPr>
              <a:t>baek@snu.ac.kr</a:t>
            </a:r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 smtClean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use the following header.</a:t>
            </a: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전산학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[</a:t>
            </a:r>
            <a:r>
              <a:rPr lang="ko-KR" altLang="en-US" sz="2000" dirty="0" err="1">
                <a:latin typeface="Arial" charset="0"/>
                <a:ea typeface="ヒラギノ角ゴ Pro W3" pitchFamily="1" charset="-128"/>
              </a:rPr>
              <a:t>생물정보학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2018] 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 </a:t>
            </a:r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charset="0"/>
                <a:ea typeface="ヒラギノ角ゴ Pro W3" pitchFamily="1" charset="-128"/>
              </a:rPr>
              <a:t>Please make sure to include your name in the file names that you submit.</a:t>
            </a: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xlsx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  <a:p>
            <a:r>
              <a:rPr lang="en-US" altLang="ko-KR" sz="2000" dirty="0" smtClean="0">
                <a:latin typeface="Arial" charset="0"/>
                <a:ea typeface="ヒラギノ角ゴ Pro W3" pitchFamily="1" charset="-128"/>
              </a:rPr>
              <a:t>Mission5_DBaek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_</a:t>
            </a:r>
            <a:r>
              <a:rPr lang="ko-KR" altLang="en-US" sz="2000" dirty="0">
                <a:latin typeface="Arial" charset="0"/>
                <a:ea typeface="ヒラギノ角ゴ Pro W3" pitchFamily="1" charset="-128"/>
              </a:rPr>
              <a:t>백대현</a:t>
            </a:r>
            <a:r>
              <a:rPr lang="en-US" altLang="ko-KR" sz="2000" dirty="0">
                <a:latin typeface="Arial" charset="0"/>
                <a:ea typeface="ヒラギノ角ゴ Pro W3" pitchFamily="1" charset="-128"/>
              </a:rPr>
              <a:t>.</a:t>
            </a:r>
            <a:r>
              <a:rPr lang="en-US" altLang="ko-KR" sz="2000" dirty="0" err="1">
                <a:latin typeface="Arial" charset="0"/>
                <a:ea typeface="ヒラギノ角ゴ Pro W3" pitchFamily="1" charset="-128"/>
              </a:rPr>
              <a:t>py</a:t>
            </a:r>
            <a:endParaRPr lang="en-US" altLang="ko-KR" sz="2000" dirty="0"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53173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6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5: Predicting the Overexpressed miRNAs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Repeat the analysis given in Mission 4 for each the provided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3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transcriptome data. The analyses are identical to those in Mission 4 except for the following changes:</a:t>
            </a: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Correct your P values by using the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bonferonni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correction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. 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When counting the number of tests for the </a:t>
            </a:r>
            <a:r>
              <a:rPr lang="en-US" altLang="ko-KR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bonferonni</a:t>
            </a:r>
            <a:r>
              <a:rPr lang="en-US" altLang="ko-K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correction, only consider Fisher’s exact tests whose relative risk are bigger than 1.0 (A/B&gt;1.0).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Report the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5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most significantly enriched motifs in the highly </a:t>
            </a:r>
            <a:r>
              <a:rPr lang="en-US" altLang="ko-KR" sz="2000" b="1" dirty="0" err="1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downregulated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 genes, in the ascending order of P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values.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For those highly associated motifs, report whether they are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7mer-m8 or 7mer-A1 sites of known human miRNAs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Report your results </a:t>
            </a:r>
            <a:r>
              <a:rPr lang="en-US" altLang="ko-KR" sz="2000" b="1" dirty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in 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the provided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Mission5_template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Repeat the above analyses for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ea typeface="ヒラギノ角ゴ Pro W3" pitchFamily="1" charset="-128"/>
                <a:cs typeface="Arial" pitchFamily="34" charset="0"/>
              </a:rPr>
              <a:t>ORF 7mers</a:t>
            </a:r>
            <a:r>
              <a:rPr lang="en-US" altLang="ko-KR" sz="20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, and discuss about your results in comparison with 3’UTR results and about possible methodological improvements.</a:t>
            </a:r>
          </a:p>
          <a:p>
            <a:endParaRPr lang="en-US" altLang="ko-KR" sz="2000" b="1" dirty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  <a:p>
            <a:r>
              <a:rPr lang="en-US" altLang="ko-KR" sz="200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Estimated run time: </a:t>
            </a:r>
            <a:r>
              <a:rPr lang="en-US" altLang="ko-KR" sz="2000" smtClean="0">
                <a:latin typeface="Courier New" pitchFamily="49" charset="0"/>
                <a:ea typeface="ヒラギノ角ゴ Pro W3" pitchFamily="1" charset="-128"/>
                <a:cs typeface="Courier New" pitchFamily="49" charset="0"/>
              </a:rPr>
              <a:t>&lt;60 mins</a:t>
            </a:r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9398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96340"/>
            <a:ext cx="81343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6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6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6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6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6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64" charset="0"/>
              </a:defRPr>
            </a:lvl9pPr>
          </a:lstStyle>
          <a:p>
            <a:r>
              <a:rPr lang="en-US" altLang="ko-KR" sz="2500" b="1" dirty="0" smtClean="0">
                <a:latin typeface="Arial" pitchFamily="34" charset="0"/>
                <a:ea typeface="ヒラギノ角ゴ Pro W3" pitchFamily="1" charset="-128"/>
                <a:cs typeface="Arial" pitchFamily="34" charset="0"/>
              </a:rPr>
              <a:t>Mission 5: Predicting the Overexpressed miRNAs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2000" b="1" dirty="0" smtClean="0">
              <a:latin typeface="Arial" pitchFamily="34" charset="0"/>
              <a:ea typeface="ヒラギノ角ゴ Pro W3" pitchFamily="1" charset="-128"/>
              <a:cs typeface="Arial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 rot="2494077">
            <a:off x="7714296" y="73083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Down Arrow 5"/>
          <p:cNvSpPr/>
          <p:nvPr/>
        </p:nvSpPr>
        <p:spPr>
          <a:xfrm rot="2494077">
            <a:off x="3105785" y="65883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35378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5"/>
          <p:cNvSpPr txBox="1">
            <a:spLocks noChangeArrowheads="1"/>
          </p:cNvSpPr>
          <p:nvPr/>
        </p:nvSpPr>
        <p:spPr bwMode="auto">
          <a:xfrm>
            <a:off x="69850" y="90488"/>
            <a:ext cx="49164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ko-KR" sz="2600" u="none">
                <a:ea typeface="굴림" charset="-127"/>
              </a:rPr>
              <a:t>Types of miRNA Target Sites</a:t>
            </a:r>
          </a:p>
        </p:txBody>
      </p:sp>
      <p:sp>
        <p:nvSpPr>
          <p:cNvPr id="26628" name="Rectangle 16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charset="-127"/>
            </a:endParaRPr>
          </a:p>
        </p:txBody>
      </p:sp>
      <p:grpSp>
        <p:nvGrpSpPr>
          <p:cNvPr id="26629" name="Group 84"/>
          <p:cNvGrpSpPr>
            <a:grpSpLocks/>
          </p:cNvGrpSpPr>
          <p:nvPr/>
        </p:nvGrpSpPr>
        <p:grpSpPr bwMode="auto">
          <a:xfrm>
            <a:off x="1628775" y="1441450"/>
            <a:ext cx="1123950" cy="592138"/>
            <a:chOff x="1210" y="748"/>
            <a:chExt cx="708" cy="373"/>
          </a:xfrm>
        </p:grpSpPr>
        <p:sp>
          <p:nvSpPr>
            <p:cNvPr id="26678" name="Text Box 20"/>
            <p:cNvSpPr txBox="1">
              <a:spLocks noChangeArrowheads="1"/>
            </p:cNvSpPr>
            <p:nvPr/>
          </p:nvSpPr>
          <p:spPr bwMode="auto">
            <a:xfrm>
              <a:off x="1304" y="837"/>
              <a:ext cx="614" cy="23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1800" u="none">
                  <a:ea typeface="굴림" charset="-127"/>
                </a:rPr>
                <a:t> </a:t>
              </a:r>
              <a:r>
                <a:rPr lang="en-US" altLang="ko-KR" sz="1800" u="none">
                  <a:solidFill>
                    <a:schemeClr val="bg1"/>
                  </a:solidFill>
                  <a:ea typeface="굴림" charset="-127"/>
                </a:rPr>
                <a:t>ORF</a:t>
              </a:r>
            </a:p>
          </p:txBody>
        </p:sp>
        <p:sp>
          <p:nvSpPr>
            <p:cNvPr id="26679" name="Rectangle 21"/>
            <p:cNvSpPr>
              <a:spLocks noChangeArrowheads="1"/>
            </p:cNvSpPr>
            <p:nvPr/>
          </p:nvSpPr>
          <p:spPr bwMode="auto">
            <a:xfrm rot="2652837">
              <a:off x="1292" y="748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80" name="Rectangle 23"/>
            <p:cNvSpPr>
              <a:spLocks noChangeArrowheads="1"/>
            </p:cNvSpPr>
            <p:nvPr/>
          </p:nvSpPr>
          <p:spPr bwMode="auto">
            <a:xfrm rot="2652837">
              <a:off x="1258" y="854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81" name="Rectangle 24"/>
            <p:cNvSpPr>
              <a:spLocks noChangeArrowheads="1"/>
            </p:cNvSpPr>
            <p:nvPr/>
          </p:nvSpPr>
          <p:spPr bwMode="auto">
            <a:xfrm rot="2652837">
              <a:off x="1234" y="940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82" name="Rectangle 25"/>
            <p:cNvSpPr>
              <a:spLocks noChangeArrowheads="1"/>
            </p:cNvSpPr>
            <p:nvPr/>
          </p:nvSpPr>
          <p:spPr bwMode="auto">
            <a:xfrm rot="2652837">
              <a:off x="1210" y="1016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</p:grpSp>
      <p:sp>
        <p:nvSpPr>
          <p:cNvPr id="26630" name="Text Box 26"/>
          <p:cNvSpPr txBox="1">
            <a:spLocks noChangeArrowheads="1"/>
          </p:cNvSpPr>
          <p:nvPr/>
        </p:nvSpPr>
        <p:spPr bwMode="auto">
          <a:xfrm>
            <a:off x="1410755" y="2117725"/>
            <a:ext cx="563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3’-CCCCAUAAACUGUU</a:t>
            </a:r>
            <a:r>
              <a:rPr lang="en-US" altLang="ko-KR" sz="1800" u="none" dirty="0">
                <a:solidFill>
                  <a:srgbClr val="6699FF"/>
                </a:solidFill>
                <a:ea typeface="굴림" charset="-127"/>
              </a:rPr>
              <a:t>UGACUG</a:t>
            </a:r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U-5’    miR-223</a:t>
            </a:r>
          </a:p>
        </p:txBody>
      </p:sp>
      <p:grpSp>
        <p:nvGrpSpPr>
          <p:cNvPr id="26631" name="Group 35"/>
          <p:cNvGrpSpPr>
            <a:grpSpLocks/>
          </p:cNvGrpSpPr>
          <p:nvPr/>
        </p:nvGrpSpPr>
        <p:grpSpPr bwMode="auto">
          <a:xfrm>
            <a:off x="4175125" y="1949450"/>
            <a:ext cx="823913" cy="246063"/>
            <a:chOff x="1818" y="1668"/>
            <a:chExt cx="524" cy="195"/>
          </a:xfrm>
        </p:grpSpPr>
        <p:sp>
          <p:nvSpPr>
            <p:cNvPr id="26672" name="Line 27"/>
            <p:cNvSpPr>
              <a:spLocks noChangeShapeType="1"/>
            </p:cNvSpPr>
            <p:nvPr/>
          </p:nvSpPr>
          <p:spPr bwMode="auto">
            <a:xfrm>
              <a:off x="1818" y="1668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3" name="Line 28"/>
            <p:cNvSpPr>
              <a:spLocks noChangeShapeType="1"/>
            </p:cNvSpPr>
            <p:nvPr/>
          </p:nvSpPr>
          <p:spPr bwMode="auto">
            <a:xfrm>
              <a:off x="1924" y="1669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4" name="Line 29"/>
            <p:cNvSpPr>
              <a:spLocks noChangeShapeType="1"/>
            </p:cNvSpPr>
            <p:nvPr/>
          </p:nvSpPr>
          <p:spPr bwMode="auto">
            <a:xfrm>
              <a:off x="2030" y="1670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5" name="Line 30"/>
            <p:cNvSpPr>
              <a:spLocks noChangeShapeType="1"/>
            </p:cNvSpPr>
            <p:nvPr/>
          </p:nvSpPr>
          <p:spPr bwMode="auto">
            <a:xfrm>
              <a:off x="2130" y="1671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6" name="Line 31"/>
            <p:cNvSpPr>
              <a:spLocks noChangeShapeType="1"/>
            </p:cNvSpPr>
            <p:nvPr/>
          </p:nvSpPr>
          <p:spPr bwMode="auto">
            <a:xfrm>
              <a:off x="2236" y="1672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677" name="Line 32"/>
            <p:cNvSpPr>
              <a:spLocks noChangeShapeType="1"/>
            </p:cNvSpPr>
            <p:nvPr/>
          </p:nvSpPr>
          <p:spPr bwMode="auto">
            <a:xfrm>
              <a:off x="2342" y="1673"/>
              <a:ext cx="0" cy="19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26632" name="Text Box 40"/>
          <p:cNvSpPr txBox="1">
            <a:spLocks noChangeArrowheads="1"/>
          </p:cNvSpPr>
          <p:nvPr/>
        </p:nvSpPr>
        <p:spPr bwMode="auto">
          <a:xfrm>
            <a:off x="3998913" y="23272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7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3" name="AutoShape 41"/>
          <p:cNvSpPr>
            <a:spLocks/>
          </p:cNvSpPr>
          <p:nvPr/>
        </p:nvSpPr>
        <p:spPr bwMode="auto">
          <a:xfrm rot="5400000" flipV="1">
            <a:off x="4528344" y="1197769"/>
            <a:ext cx="127000" cy="884238"/>
          </a:xfrm>
          <a:prstGeom prst="leftBrace">
            <a:avLst>
              <a:gd name="adj1" fmla="val 58021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34" name="Text Box 42"/>
          <p:cNvSpPr txBox="1">
            <a:spLocks noChangeArrowheads="1"/>
          </p:cNvSpPr>
          <p:nvPr/>
        </p:nvSpPr>
        <p:spPr bwMode="auto">
          <a:xfrm>
            <a:off x="4191000" y="1233488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000099"/>
                </a:solidFill>
                <a:ea typeface="굴림" charset="-127"/>
              </a:rPr>
              <a:t>6mer</a:t>
            </a:r>
          </a:p>
        </p:txBody>
      </p:sp>
      <p:sp>
        <p:nvSpPr>
          <p:cNvPr id="26635" name="Text Box 44"/>
          <p:cNvSpPr txBox="1">
            <a:spLocks noChangeArrowheads="1"/>
          </p:cNvSpPr>
          <p:nvPr/>
        </p:nvSpPr>
        <p:spPr bwMode="auto">
          <a:xfrm>
            <a:off x="4179888" y="23336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6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6" name="Text Box 45"/>
          <p:cNvSpPr txBox="1">
            <a:spLocks noChangeArrowheads="1"/>
          </p:cNvSpPr>
          <p:nvPr/>
        </p:nvSpPr>
        <p:spPr bwMode="auto">
          <a:xfrm>
            <a:off x="4348163" y="23336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5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7" name="Text Box 46"/>
          <p:cNvSpPr txBox="1">
            <a:spLocks noChangeArrowheads="1"/>
          </p:cNvSpPr>
          <p:nvPr/>
        </p:nvSpPr>
        <p:spPr bwMode="auto">
          <a:xfrm>
            <a:off x="4521200" y="23336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4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38" name="Text Box 47"/>
          <p:cNvSpPr txBox="1">
            <a:spLocks noChangeArrowheads="1"/>
          </p:cNvSpPr>
          <p:nvPr/>
        </p:nvSpPr>
        <p:spPr bwMode="auto">
          <a:xfrm>
            <a:off x="4675188" y="23320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3</a:t>
            </a:r>
          </a:p>
        </p:txBody>
      </p:sp>
      <p:sp>
        <p:nvSpPr>
          <p:cNvPr id="26639" name="Text Box 48"/>
          <p:cNvSpPr txBox="1">
            <a:spLocks noChangeArrowheads="1"/>
          </p:cNvSpPr>
          <p:nvPr/>
        </p:nvSpPr>
        <p:spPr bwMode="auto">
          <a:xfrm>
            <a:off x="4843463" y="23320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2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40" name="AutoShape 78"/>
          <p:cNvSpPr>
            <a:spLocks/>
          </p:cNvSpPr>
          <p:nvPr/>
        </p:nvSpPr>
        <p:spPr bwMode="auto">
          <a:xfrm rot="-5400000">
            <a:off x="4526757" y="2250281"/>
            <a:ext cx="127000" cy="884237"/>
          </a:xfrm>
          <a:prstGeom prst="leftBrace">
            <a:avLst>
              <a:gd name="adj1" fmla="val 58021"/>
              <a:gd name="adj2" fmla="val 50000"/>
            </a:avLst>
          </a:prstGeom>
          <a:noFill/>
          <a:ln w="254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41" name="Text Box 79"/>
          <p:cNvSpPr txBox="1">
            <a:spLocks noChangeArrowheads="1"/>
          </p:cNvSpPr>
          <p:nvPr/>
        </p:nvSpPr>
        <p:spPr bwMode="auto">
          <a:xfrm>
            <a:off x="4216400" y="264795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Seed</a:t>
            </a:r>
          </a:p>
        </p:txBody>
      </p:sp>
      <p:sp>
        <p:nvSpPr>
          <p:cNvPr id="26642" name="Text Box 85"/>
          <p:cNvSpPr txBox="1">
            <a:spLocks noChangeArrowheads="1"/>
          </p:cNvSpPr>
          <p:nvPr/>
        </p:nvSpPr>
        <p:spPr bwMode="auto">
          <a:xfrm>
            <a:off x="2605088" y="3590925"/>
            <a:ext cx="479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</a:t>
            </a:r>
            <a:r>
              <a:rPr lang="en-US" altLang="ko-KR" sz="1800" u="none">
                <a:solidFill>
                  <a:srgbClr val="00CC66"/>
                </a:solidFill>
                <a:ea typeface="굴림" charset="-127"/>
              </a:rPr>
              <a:t>A</a:t>
            </a:r>
            <a:r>
              <a:rPr lang="en-US" altLang="ko-KR" sz="1800" u="none">
                <a:solidFill>
                  <a:srgbClr val="000099"/>
                </a:solidFill>
                <a:ea typeface="굴림" charset="-127"/>
              </a:rPr>
              <a:t>ACUGAC</a:t>
            </a:r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................Poly(A)</a:t>
            </a:r>
          </a:p>
        </p:txBody>
      </p:sp>
      <p:grpSp>
        <p:nvGrpSpPr>
          <p:cNvPr id="26643" name="Group 86"/>
          <p:cNvGrpSpPr>
            <a:grpSpLocks/>
          </p:cNvGrpSpPr>
          <p:nvPr/>
        </p:nvGrpSpPr>
        <p:grpSpPr bwMode="auto">
          <a:xfrm>
            <a:off x="1630363" y="3387725"/>
            <a:ext cx="1123950" cy="592138"/>
            <a:chOff x="1210" y="748"/>
            <a:chExt cx="708" cy="373"/>
          </a:xfrm>
        </p:grpSpPr>
        <p:sp>
          <p:nvSpPr>
            <p:cNvPr id="26667" name="Text Box 87"/>
            <p:cNvSpPr txBox="1">
              <a:spLocks noChangeArrowheads="1"/>
            </p:cNvSpPr>
            <p:nvPr/>
          </p:nvSpPr>
          <p:spPr bwMode="auto">
            <a:xfrm>
              <a:off x="1304" y="837"/>
              <a:ext cx="614" cy="23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ko-KR" sz="1800" u="none">
                  <a:ea typeface="굴림" charset="-127"/>
                </a:rPr>
                <a:t> </a:t>
              </a:r>
              <a:r>
                <a:rPr lang="en-US" altLang="ko-KR" sz="1800" u="none">
                  <a:solidFill>
                    <a:schemeClr val="bg1"/>
                  </a:solidFill>
                  <a:ea typeface="굴림" charset="-127"/>
                </a:rPr>
                <a:t>ORF</a:t>
              </a:r>
            </a:p>
          </p:txBody>
        </p:sp>
        <p:sp>
          <p:nvSpPr>
            <p:cNvPr id="26668" name="Rectangle 88"/>
            <p:cNvSpPr>
              <a:spLocks noChangeArrowheads="1"/>
            </p:cNvSpPr>
            <p:nvPr/>
          </p:nvSpPr>
          <p:spPr bwMode="auto">
            <a:xfrm rot="2652837">
              <a:off x="1292" y="748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69" name="Rectangle 89"/>
            <p:cNvSpPr>
              <a:spLocks noChangeArrowheads="1"/>
            </p:cNvSpPr>
            <p:nvPr/>
          </p:nvSpPr>
          <p:spPr bwMode="auto">
            <a:xfrm rot="2652837">
              <a:off x="1258" y="854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70" name="Rectangle 90"/>
            <p:cNvSpPr>
              <a:spLocks noChangeArrowheads="1"/>
            </p:cNvSpPr>
            <p:nvPr/>
          </p:nvSpPr>
          <p:spPr bwMode="auto">
            <a:xfrm rot="2652837">
              <a:off x="1234" y="940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  <p:sp>
          <p:nvSpPr>
            <p:cNvPr id="26671" name="Rectangle 91"/>
            <p:cNvSpPr>
              <a:spLocks noChangeArrowheads="1"/>
            </p:cNvSpPr>
            <p:nvPr/>
          </p:nvSpPr>
          <p:spPr bwMode="auto">
            <a:xfrm rot="2652837">
              <a:off x="1210" y="1016"/>
              <a:ext cx="115" cy="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1800">
                <a:ea typeface="굴림" charset="-127"/>
              </a:endParaRPr>
            </a:p>
          </p:txBody>
        </p:sp>
      </p:grpSp>
      <p:sp>
        <p:nvSpPr>
          <p:cNvPr id="26644" name="Text Box 92"/>
          <p:cNvSpPr txBox="1">
            <a:spLocks noChangeArrowheads="1"/>
          </p:cNvSpPr>
          <p:nvPr/>
        </p:nvSpPr>
        <p:spPr bwMode="auto">
          <a:xfrm>
            <a:off x="1499243" y="4495800"/>
            <a:ext cx="5637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3’-CCCCAUAAACUGU</a:t>
            </a:r>
            <a:r>
              <a:rPr lang="en-US" altLang="ko-KR" sz="1800" u="none" dirty="0">
                <a:solidFill>
                  <a:schemeClr val="bg2"/>
                </a:solidFill>
                <a:ea typeface="굴림" charset="-127"/>
              </a:rPr>
              <a:t>U</a:t>
            </a:r>
            <a:r>
              <a:rPr lang="en-US" altLang="ko-KR" sz="1800" u="none" dirty="0">
                <a:solidFill>
                  <a:srgbClr val="6699FF"/>
                </a:solidFill>
                <a:ea typeface="굴림" charset="-127"/>
              </a:rPr>
              <a:t>UGACUG</a:t>
            </a:r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U-5’    miR-223</a:t>
            </a:r>
          </a:p>
        </p:txBody>
      </p:sp>
      <p:sp>
        <p:nvSpPr>
          <p:cNvPr id="26645" name="Line 95"/>
          <p:cNvSpPr>
            <a:spLocks noChangeShapeType="1"/>
          </p:cNvSpPr>
          <p:nvPr/>
        </p:nvSpPr>
        <p:spPr bwMode="auto">
          <a:xfrm>
            <a:off x="4265613" y="4329113"/>
            <a:ext cx="0" cy="239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6" name="Line 96"/>
          <p:cNvSpPr>
            <a:spLocks noChangeShapeType="1"/>
          </p:cNvSpPr>
          <p:nvPr/>
        </p:nvSpPr>
        <p:spPr bwMode="auto">
          <a:xfrm>
            <a:off x="4432300" y="4330700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7" name="Line 97"/>
          <p:cNvSpPr>
            <a:spLocks noChangeShapeType="1"/>
          </p:cNvSpPr>
          <p:nvPr/>
        </p:nvSpPr>
        <p:spPr bwMode="auto">
          <a:xfrm>
            <a:off x="4589463" y="4330700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8" name="Line 98"/>
          <p:cNvSpPr>
            <a:spLocks noChangeShapeType="1"/>
          </p:cNvSpPr>
          <p:nvPr/>
        </p:nvSpPr>
        <p:spPr bwMode="auto">
          <a:xfrm>
            <a:off x="4756150" y="4332288"/>
            <a:ext cx="0" cy="239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49" name="Line 99"/>
          <p:cNvSpPr>
            <a:spLocks noChangeShapeType="1"/>
          </p:cNvSpPr>
          <p:nvPr/>
        </p:nvSpPr>
        <p:spPr bwMode="auto">
          <a:xfrm>
            <a:off x="4922838" y="4333875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50" name="Text Box 101"/>
          <p:cNvSpPr txBox="1">
            <a:spLocks noChangeArrowheads="1"/>
          </p:cNvSpPr>
          <p:nvPr/>
        </p:nvSpPr>
        <p:spPr bwMode="auto">
          <a:xfrm>
            <a:off x="4081463" y="47053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7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1" name="AutoShape 102"/>
          <p:cNvSpPr>
            <a:spLocks/>
          </p:cNvSpPr>
          <p:nvPr/>
        </p:nvSpPr>
        <p:spPr bwMode="auto">
          <a:xfrm rot="5400000" flipV="1">
            <a:off x="4594225" y="2992438"/>
            <a:ext cx="134937" cy="1195388"/>
          </a:xfrm>
          <a:prstGeom prst="leftBrace">
            <a:avLst>
              <a:gd name="adj1" fmla="val 73824"/>
              <a:gd name="adj2" fmla="val 50000"/>
            </a:avLst>
          </a:prstGeom>
          <a:noFill/>
          <a:ln w="254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52" name="Text Box 104"/>
          <p:cNvSpPr txBox="1">
            <a:spLocks noChangeArrowheads="1"/>
          </p:cNvSpPr>
          <p:nvPr/>
        </p:nvSpPr>
        <p:spPr bwMode="auto">
          <a:xfrm>
            <a:off x="4262438" y="4711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6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3" name="Text Box 105"/>
          <p:cNvSpPr txBox="1">
            <a:spLocks noChangeArrowheads="1"/>
          </p:cNvSpPr>
          <p:nvPr/>
        </p:nvSpPr>
        <p:spPr bwMode="auto">
          <a:xfrm>
            <a:off x="4424363" y="47148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5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4" name="Text Box 106"/>
          <p:cNvSpPr txBox="1">
            <a:spLocks noChangeArrowheads="1"/>
          </p:cNvSpPr>
          <p:nvPr/>
        </p:nvSpPr>
        <p:spPr bwMode="auto">
          <a:xfrm>
            <a:off x="4597400" y="4711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4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5" name="Text Box 107"/>
          <p:cNvSpPr txBox="1">
            <a:spLocks noChangeArrowheads="1"/>
          </p:cNvSpPr>
          <p:nvPr/>
        </p:nvSpPr>
        <p:spPr bwMode="auto">
          <a:xfrm>
            <a:off x="4754563" y="47101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3</a:t>
            </a:r>
          </a:p>
        </p:txBody>
      </p:sp>
      <p:sp>
        <p:nvSpPr>
          <p:cNvPr id="26656" name="Text Box 108"/>
          <p:cNvSpPr txBox="1">
            <a:spLocks noChangeArrowheads="1"/>
          </p:cNvSpPr>
          <p:nvPr/>
        </p:nvSpPr>
        <p:spPr bwMode="auto">
          <a:xfrm>
            <a:off x="4926013" y="47101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dist"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2</a:t>
            </a:r>
            <a:endParaRPr lang="en-US" altLang="ko-KR" sz="1800" u="none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57" name="AutoShape 109"/>
          <p:cNvSpPr>
            <a:spLocks/>
          </p:cNvSpPr>
          <p:nvPr/>
        </p:nvSpPr>
        <p:spPr bwMode="auto">
          <a:xfrm rot="-5400000">
            <a:off x="4609307" y="4628356"/>
            <a:ext cx="127000" cy="884237"/>
          </a:xfrm>
          <a:prstGeom prst="leftBrace">
            <a:avLst>
              <a:gd name="adj1" fmla="val 58021"/>
              <a:gd name="adj2" fmla="val 50000"/>
            </a:avLst>
          </a:prstGeom>
          <a:noFill/>
          <a:ln w="254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58" name="Text Box 110"/>
          <p:cNvSpPr txBox="1">
            <a:spLocks noChangeArrowheads="1"/>
          </p:cNvSpPr>
          <p:nvPr/>
        </p:nvSpPr>
        <p:spPr bwMode="auto">
          <a:xfrm>
            <a:off x="4298950" y="507365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6699FF"/>
                </a:solidFill>
                <a:ea typeface="굴림" charset="-127"/>
              </a:rPr>
              <a:t>Seed</a:t>
            </a:r>
          </a:p>
        </p:txBody>
      </p:sp>
      <p:sp>
        <p:nvSpPr>
          <p:cNvPr id="26659" name="Line 111"/>
          <p:cNvSpPr>
            <a:spLocks noChangeShapeType="1"/>
          </p:cNvSpPr>
          <p:nvPr/>
        </p:nvSpPr>
        <p:spPr bwMode="auto">
          <a:xfrm>
            <a:off x="5091113" y="4327525"/>
            <a:ext cx="0" cy="23971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26660" name="Text Box 112"/>
          <p:cNvSpPr txBox="1">
            <a:spLocks noChangeArrowheads="1"/>
          </p:cNvSpPr>
          <p:nvPr/>
        </p:nvSpPr>
        <p:spPr bwMode="auto">
          <a:xfrm>
            <a:off x="2603500" y="3810000"/>
            <a:ext cx="4846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 .................</a:t>
            </a:r>
            <a:r>
              <a:rPr lang="en-US" altLang="ko-KR" sz="1800" u="none">
                <a:solidFill>
                  <a:srgbClr val="000099"/>
                </a:solidFill>
                <a:ea typeface="굴림" charset="-127"/>
              </a:rPr>
              <a:t>ACUGAC</a:t>
            </a:r>
            <a:r>
              <a:rPr lang="en-US" altLang="ko-KR" sz="1800" u="none">
                <a:solidFill>
                  <a:srgbClr val="FF0066"/>
                </a:solidFill>
                <a:ea typeface="굴림" charset="-127"/>
              </a:rPr>
              <a:t>A</a:t>
            </a:r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           </a:t>
            </a:r>
          </a:p>
        </p:txBody>
      </p:sp>
      <p:sp>
        <p:nvSpPr>
          <p:cNvPr id="26661" name="Text Box 123"/>
          <p:cNvSpPr txBox="1">
            <a:spLocks noChangeArrowheads="1"/>
          </p:cNvSpPr>
          <p:nvPr/>
        </p:nvSpPr>
        <p:spPr bwMode="auto">
          <a:xfrm>
            <a:off x="2613025" y="4029075"/>
            <a:ext cx="4837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 ...............</a:t>
            </a:r>
            <a:r>
              <a:rPr lang="en-US" altLang="ko-KR" sz="1800" u="none" dirty="0">
                <a:solidFill>
                  <a:srgbClr val="00CC66"/>
                </a:solidFill>
                <a:ea typeface="굴림" charset="-127"/>
              </a:rPr>
              <a:t>A</a:t>
            </a:r>
            <a:r>
              <a:rPr lang="en-US" altLang="ko-KR" sz="1800" u="none" dirty="0">
                <a:solidFill>
                  <a:srgbClr val="000099"/>
                </a:solidFill>
                <a:ea typeface="굴림" charset="-127"/>
              </a:rPr>
              <a:t>ACUGAC</a:t>
            </a:r>
            <a:r>
              <a:rPr lang="en-US" altLang="ko-KR" sz="1800" u="none" dirty="0">
                <a:solidFill>
                  <a:srgbClr val="FF0066"/>
                </a:solidFill>
                <a:ea typeface="굴림" charset="-127"/>
              </a:rPr>
              <a:t>A</a:t>
            </a:r>
            <a:r>
              <a:rPr lang="en-US" altLang="ko-KR" sz="1800" u="none" dirty="0">
                <a:solidFill>
                  <a:srgbClr val="777777"/>
                </a:solidFill>
                <a:ea typeface="굴림" charset="-127"/>
              </a:rPr>
              <a:t>..............           </a:t>
            </a:r>
          </a:p>
        </p:txBody>
      </p:sp>
      <p:sp>
        <p:nvSpPr>
          <p:cNvPr id="26662" name="Text Box 125"/>
          <p:cNvSpPr txBox="1">
            <a:spLocks noChangeArrowheads="1"/>
          </p:cNvSpPr>
          <p:nvPr/>
        </p:nvSpPr>
        <p:spPr bwMode="auto">
          <a:xfrm>
            <a:off x="4116388" y="3160713"/>
            <a:ext cx="11430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000099"/>
                </a:solidFill>
                <a:ea typeface="굴림" charset="-127"/>
              </a:rPr>
              <a:t>7,8mers</a:t>
            </a:r>
          </a:p>
        </p:txBody>
      </p:sp>
      <p:sp>
        <p:nvSpPr>
          <p:cNvPr id="26663" name="Text Box 126"/>
          <p:cNvSpPr txBox="1">
            <a:spLocks noChangeArrowheads="1"/>
          </p:cNvSpPr>
          <p:nvPr/>
        </p:nvSpPr>
        <p:spPr bwMode="auto">
          <a:xfrm>
            <a:off x="2665413" y="1643063"/>
            <a:ext cx="4691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</a:t>
            </a:r>
            <a:r>
              <a:rPr lang="en-US" altLang="ko-KR" sz="1800" u="none">
                <a:solidFill>
                  <a:schemeClr val="bg2"/>
                </a:solidFill>
                <a:ea typeface="굴림" charset="-127"/>
              </a:rPr>
              <a:t>NNNNNN</a:t>
            </a:r>
            <a:r>
              <a:rPr lang="en-US" altLang="ko-KR" sz="1800" u="none">
                <a:solidFill>
                  <a:srgbClr val="777777"/>
                </a:solidFill>
                <a:ea typeface="굴림" charset="-127"/>
              </a:rPr>
              <a:t>................Poly(A)</a:t>
            </a:r>
          </a:p>
        </p:txBody>
      </p:sp>
      <p:sp>
        <p:nvSpPr>
          <p:cNvPr id="26664" name="Rectangle 127"/>
          <p:cNvSpPr>
            <a:spLocks noChangeArrowheads="1"/>
          </p:cNvSpPr>
          <p:nvPr/>
        </p:nvSpPr>
        <p:spPr bwMode="auto">
          <a:xfrm>
            <a:off x="4090988" y="1714500"/>
            <a:ext cx="1014412" cy="2047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ko-KR" sz="1800">
              <a:ea typeface="굴림" charset="-127"/>
            </a:endParaRPr>
          </a:p>
        </p:txBody>
      </p:sp>
      <p:sp>
        <p:nvSpPr>
          <p:cNvPr id="26665" name="Text Box 14"/>
          <p:cNvSpPr txBox="1">
            <a:spLocks noChangeArrowheads="1"/>
          </p:cNvSpPr>
          <p:nvPr/>
        </p:nvSpPr>
        <p:spPr bwMode="auto">
          <a:xfrm>
            <a:off x="4016375" y="1644650"/>
            <a:ext cx="1160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>
                <a:solidFill>
                  <a:srgbClr val="000099"/>
                </a:solidFill>
                <a:ea typeface="굴림" charset="-127"/>
              </a:rPr>
              <a:t>ACUGAC</a:t>
            </a:r>
            <a:endParaRPr lang="en-US" altLang="ko-KR" sz="1800" u="none" dirty="0">
              <a:solidFill>
                <a:srgbClr val="777777"/>
              </a:solidFill>
              <a:ea typeface="굴림" charset="-127"/>
            </a:endParaRPr>
          </a:p>
        </p:txBody>
      </p:sp>
      <p:sp>
        <p:nvSpPr>
          <p:cNvPr id="26666" name="Line 129"/>
          <p:cNvSpPr>
            <a:spLocks noChangeShapeType="1"/>
          </p:cNvSpPr>
          <p:nvPr/>
        </p:nvSpPr>
        <p:spPr bwMode="auto">
          <a:xfrm>
            <a:off x="4100513" y="4329113"/>
            <a:ext cx="0" cy="239712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59" name="Text Box 125"/>
          <p:cNvSpPr txBox="1">
            <a:spLocks noChangeArrowheads="1"/>
          </p:cNvSpPr>
          <p:nvPr/>
        </p:nvSpPr>
        <p:spPr bwMode="auto">
          <a:xfrm>
            <a:off x="7452320" y="3501008"/>
            <a:ext cx="126605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 smtClean="0">
                <a:solidFill>
                  <a:srgbClr val="000099"/>
                </a:solidFill>
                <a:ea typeface="굴림" charset="-127"/>
              </a:rPr>
              <a:t>7mer-m8</a:t>
            </a:r>
            <a:endParaRPr lang="en-US" altLang="ko-KR" sz="1800" u="none" dirty="0">
              <a:solidFill>
                <a:srgbClr val="000099"/>
              </a:solidFill>
              <a:ea typeface="굴림" charset="-127"/>
            </a:endParaRPr>
          </a:p>
        </p:txBody>
      </p:sp>
      <p:sp>
        <p:nvSpPr>
          <p:cNvPr id="60" name="Text Box 125"/>
          <p:cNvSpPr txBox="1">
            <a:spLocks noChangeArrowheads="1"/>
          </p:cNvSpPr>
          <p:nvPr/>
        </p:nvSpPr>
        <p:spPr bwMode="auto">
          <a:xfrm>
            <a:off x="7452320" y="3789040"/>
            <a:ext cx="119308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 smtClean="0">
                <a:solidFill>
                  <a:srgbClr val="000099"/>
                </a:solidFill>
                <a:ea typeface="굴림" charset="-127"/>
              </a:rPr>
              <a:t>7mer-A1</a:t>
            </a:r>
            <a:endParaRPr lang="en-US" altLang="ko-KR" sz="1800" u="none" dirty="0">
              <a:solidFill>
                <a:srgbClr val="000099"/>
              </a:solidFill>
              <a:ea typeface="굴림" charset="-127"/>
            </a:endParaRPr>
          </a:p>
        </p:txBody>
      </p:sp>
      <p:sp>
        <p:nvSpPr>
          <p:cNvPr id="62" name="Text Box 125"/>
          <p:cNvSpPr txBox="1">
            <a:spLocks noChangeArrowheads="1"/>
          </p:cNvSpPr>
          <p:nvPr/>
        </p:nvSpPr>
        <p:spPr bwMode="auto">
          <a:xfrm>
            <a:off x="7452320" y="4077072"/>
            <a:ext cx="79220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1800" u="none" dirty="0" smtClean="0">
                <a:solidFill>
                  <a:srgbClr val="000099"/>
                </a:solidFill>
                <a:ea typeface="굴림" charset="-127"/>
              </a:rPr>
              <a:t>8mer</a:t>
            </a:r>
            <a:endParaRPr lang="en-US" altLang="ko-KR" sz="1800" u="none" dirty="0">
              <a:solidFill>
                <a:srgbClr val="000099"/>
              </a:solidFill>
              <a:ea typeface="굴림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315467"/>
      </p:ext>
    </p:extLst>
  </p:cSld>
  <p:clrMapOvr>
    <a:masterClrMapping/>
  </p:clrMapOvr>
  <p:transition advTm="213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488" y="90488"/>
            <a:ext cx="1633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600" u="none">
                <a:ea typeface="굴림" charset="-127"/>
              </a:rPr>
              <a:t>miRBase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09650"/>
            <a:ext cx="9120188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2494077">
            <a:off x="7498273" y="2315013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846318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7" y="908720"/>
            <a:ext cx="9151657" cy="55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488" y="90488"/>
            <a:ext cx="1633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600" u="none">
                <a:ea typeface="굴림" charset="-127"/>
              </a:rPr>
              <a:t>miRBase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Down Arrow 4"/>
          <p:cNvSpPr/>
          <p:nvPr/>
        </p:nvSpPr>
        <p:spPr>
          <a:xfrm rot="2494077">
            <a:off x="729521" y="3251118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813201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0488" y="90488"/>
            <a:ext cx="16335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ko-KR" sz="2600" u="none">
                <a:ea typeface="굴림" charset="-127"/>
              </a:rPr>
              <a:t>miRBase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gradFill rotWithShape="1">
            <a:gsLst>
              <a:gs pos="0">
                <a:srgbClr val="1EAE06"/>
              </a:gs>
              <a:gs pos="100000">
                <a:srgbClr val="F0FD7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0" y="980728"/>
            <a:ext cx="413957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94" y="980728"/>
            <a:ext cx="3661354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2494077">
            <a:off x="5626065" y="446700"/>
            <a:ext cx="641813" cy="81621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733652"/>
      </p:ext>
    </p:extLst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303</Words>
  <Application>Microsoft Office PowerPoint</Application>
  <PresentationFormat>화면 슬라이드 쇼(4:3)</PresentationFormat>
  <Paragraphs>65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ヒラギノ角ゴ Pro W3</vt:lpstr>
      <vt:lpstr>굴림</vt:lpstr>
      <vt:lpstr>맑은 고딕</vt:lpstr>
      <vt:lpstr>Arial</vt:lpstr>
      <vt:lpstr>Courier New</vt:lpstr>
      <vt:lpstr>Times</vt:lpstr>
      <vt:lpstr>Verdana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Sumanas, Inc.</Manager>
  <Company>Garland Science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Genomes 3/e</dc:title>
  <dc:creator>Terry Brown</dc:creator>
  <cp:lastModifiedBy>Daehyun</cp:lastModifiedBy>
  <cp:revision>180</cp:revision>
  <dcterms:created xsi:type="dcterms:W3CDTF">2002-12-24T01:08:46Z</dcterms:created>
  <dcterms:modified xsi:type="dcterms:W3CDTF">2018-03-29T07:49:56Z</dcterms:modified>
</cp:coreProperties>
</file>