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8" r:id="rId2"/>
    <p:sldId id="436" r:id="rId3"/>
    <p:sldId id="437" r:id="rId4"/>
    <p:sldId id="422" r:id="rId5"/>
    <p:sldId id="426" r:id="rId6"/>
    <p:sldId id="435" r:id="rId7"/>
    <p:sldId id="431" r:id="rId8"/>
    <p:sldId id="432" r:id="rId9"/>
    <p:sldId id="43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1" autoAdjust="0"/>
    <p:restoredTop sz="99543" autoAdjust="0"/>
  </p:normalViewPr>
  <p:slideViewPr>
    <p:cSldViewPr>
      <p:cViewPr varScale="1">
        <p:scale>
          <a:sx n="109" d="100"/>
          <a:sy n="109" d="100"/>
        </p:scale>
        <p:origin x="101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1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2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3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4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5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fld id="{133B564A-B06E-4C96-BA2C-7488C7597812}" type="slidenum">
              <a:rPr lang="en-US" altLang="ko-KR" sz="1200" smtClean="0"/>
              <a:pPr/>
              <a:t>7</a:t>
            </a:fld>
            <a:endParaRPr lang="en-US" altLang="ko-KR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Zero-Based </a:t>
            </a:r>
            <a:r>
              <a:rPr lang="en-US" altLang="ko-KR" sz="2500" i="1" dirty="0" smtClean="0">
                <a:latin typeface="Arial" charset="0"/>
                <a:ea typeface="ヒラギノ角ゴ Pro W3" pitchFamily="1" charset="-128"/>
              </a:rPr>
              <a:t>vs.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 One-Based Coordinates </a:t>
            </a:r>
            <a:endParaRPr lang="en-US" altLang="ko-KR" sz="2500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99294"/>
            <a:ext cx="21736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785583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rot="2494077">
            <a:off x="2961769" y="2536106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5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1" y="886624"/>
            <a:ext cx="9007983" cy="53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Annotation Files</a:t>
            </a:r>
          </a:p>
        </p:txBody>
      </p:sp>
      <p:sp>
        <p:nvSpPr>
          <p:cNvPr id="4" name="Down Arrow 3"/>
          <p:cNvSpPr/>
          <p:nvPr/>
        </p:nvSpPr>
        <p:spPr>
          <a:xfrm rot="2494077">
            <a:off x="657513" y="2631450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Down Arrow 4"/>
          <p:cNvSpPr/>
          <p:nvPr/>
        </p:nvSpPr>
        <p:spPr>
          <a:xfrm rot="2494077">
            <a:off x="8290361" y="1594934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8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52861"/>
            <a:ext cx="5904656" cy="58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dirty="0">
                <a:latin typeface="Arial" charset="0"/>
                <a:ea typeface="ヒラギノ角ゴ Pro W3" pitchFamily="1" charset="-128"/>
              </a:rPr>
              <a:t>Annotation Files</a:t>
            </a:r>
          </a:p>
        </p:txBody>
      </p:sp>
      <p:sp>
        <p:nvSpPr>
          <p:cNvPr id="4" name="Down Arrow 3"/>
          <p:cNvSpPr/>
          <p:nvPr/>
        </p:nvSpPr>
        <p:spPr>
          <a:xfrm rot="2494077">
            <a:off x="2125439" y="112987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Down Arrow 4"/>
          <p:cNvSpPr/>
          <p:nvPr/>
        </p:nvSpPr>
        <p:spPr>
          <a:xfrm rot="2494077">
            <a:off x="1648691" y="71116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RefSeq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53419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8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err="1" smtClean="0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: RefSeq Alignment by BLAT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" y="980729"/>
            <a:ext cx="8989443" cy="296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4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1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</a:t>
            </a:r>
            <a:r>
              <a:rPr lang="en-US" altLang="ko-KR" sz="2500" b="1" dirty="0">
                <a:latin typeface="Arial" charset="0"/>
                <a:ea typeface="ヒラギノ角ゴ Pro W3" pitchFamily="1" charset="-128"/>
              </a:rPr>
              <a:t>2</a:t>
            </a:r>
            <a:endParaRPr lang="en-US" altLang="ko-KR" sz="2500" b="1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5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Due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April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22</a:t>
            </a:r>
            <a:r>
              <a:rPr lang="en-US" altLang="ko-KR" sz="2500" b="1" baseline="30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nd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Sunday 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2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3.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4.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전산학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2018] 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Mission2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 err="1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2018] 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Mission2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Mission2_DBaek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xlsx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Mission2_DBaek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py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586384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2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500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Read </a:t>
            </a:r>
            <a:r>
              <a:rPr lang="en-US" altLang="ko-KR" sz="25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the </a:t>
            </a:r>
            <a:r>
              <a:rPr lang="en-US" altLang="ko-KR" sz="2500" dirty="0" err="1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RefFlat</a:t>
            </a:r>
            <a:r>
              <a:rPr lang="en-US" altLang="ko-KR" sz="25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file, and parse the information, and store them into </a:t>
            </a:r>
            <a:r>
              <a:rPr lang="en-US" altLang="ko-KR" sz="2500" dirty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a list of </a:t>
            </a:r>
            <a:r>
              <a:rPr lang="en-US" altLang="ko-KR" sz="2500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class objects</a:t>
            </a:r>
            <a:r>
              <a:rPr lang="en-US" altLang="ko-KR" sz="2500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</a:t>
            </a:r>
            <a:r>
              <a:rPr lang="en-US" altLang="ko-KR" sz="2500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with your own design of instance variables and </a:t>
            </a:r>
            <a:r>
              <a:rPr lang="en-US" altLang="ko-KR" sz="2500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methods.</a:t>
            </a:r>
          </a:p>
          <a:p>
            <a:pPr marL="457200" indent="-457200">
              <a:buAutoNum type="arabicPeriod"/>
            </a:pPr>
            <a:endParaRPr lang="en-US" altLang="ko-KR" sz="2500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500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Your class should include instance variables that correspond to the following data structure.</a:t>
            </a: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[Data Structure]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RefSeq ID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Gene Symbol</a:t>
            </a:r>
          </a:p>
          <a:p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	Chromosome ID	(e.g., 1,2,…,22,23 for X, and 24 for Y)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Strand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err="1" smtClean="0">
                <a:latin typeface="Arial" charset="0"/>
                <a:ea typeface="ヒラギノ角ゴ Pro W3" pitchFamily="1" charset="-128"/>
              </a:rPr>
              <a:t>Num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 of Exons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*Exon Start Positions,		</a:t>
            </a:r>
          </a:p>
          <a:p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	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*</a:t>
            </a:r>
            <a:r>
              <a:rPr lang="en-US" altLang="ko-KR" sz="1800" dirty="0">
                <a:latin typeface="Arial" charset="0"/>
                <a:ea typeface="ヒラギノ角ゴ Pro W3" pitchFamily="1" charset="-128"/>
              </a:rPr>
              <a:t>Exon </a:t>
            </a:r>
            <a:r>
              <a:rPr lang="en-US" altLang="ko-KR" sz="1800" dirty="0" smtClean="0">
                <a:latin typeface="Arial" charset="0"/>
                <a:ea typeface="ヒラギノ角ゴ Pro W3" pitchFamily="1" charset="-128"/>
              </a:rPr>
              <a:t>End Positions</a:t>
            </a:r>
          </a:p>
        </p:txBody>
      </p:sp>
    </p:spTree>
    <p:extLst>
      <p:ext uri="{BB962C8B-B14F-4D97-AF65-F5344CB8AC3E}">
        <p14:creationId xmlns:p14="http://schemas.microsoft.com/office/powerpoint/2010/main" val="18322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More Details on Mission 2</a:t>
            </a:r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endParaRPr lang="en-US" altLang="ko-KR" sz="2500" b="1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Use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file provided on 03/25/18. Count the number of entries in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file.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1 </a:t>
            </a:r>
            <a:endParaRPr lang="en-US" altLang="ko-KR" sz="2200" b="1" dirty="0" smtClean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Remove non-NM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sequences and keep the ones aligned only on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chr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1-22, X, or Y.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Count the number of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entries left.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2</a:t>
            </a:r>
            <a:endParaRPr lang="en-US" altLang="ko-KR" sz="2200" b="1" dirty="0">
              <a:solidFill>
                <a:srgbClr val="FF0000"/>
              </a:solidFill>
              <a:latin typeface="Arial" charset="0"/>
              <a:ea typeface="ヒラギノ角ゴ Pro W3" pitchFamily="1" charset="-128"/>
            </a:endParaRPr>
          </a:p>
          <a:p>
            <a:pPr lvl="1" indent="0"/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Remove NM sequences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that have multiple entries in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RefFlat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file.</a:t>
            </a:r>
            <a:r>
              <a:rPr lang="en-US" altLang="ko-KR" sz="2200" b="1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200" dirty="0">
                <a:latin typeface="Arial" charset="0"/>
                <a:ea typeface="ヒラギノ角ゴ Pro W3" pitchFamily="1" charset="-128"/>
              </a:rPr>
              <a:t>Count the number of entries left.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  <a:sym typeface="Wingdings" pitchFamily="2" charset="2"/>
              </a:rPr>
              <a:t> Answer 3</a:t>
            </a:r>
            <a:endParaRPr lang="en-US" altLang="ko-KR" sz="2200" dirty="0" smtClean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endParaRPr lang="en-US" altLang="ko-KR" sz="2200" dirty="0" smtClean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Sort the list of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RefSeq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class objects by the ascending order of the RefSeq ID (not a string but an integer), and store the </a:t>
            </a:r>
            <a:r>
              <a:rPr lang="en-US" altLang="ko-KR" sz="2200" dirty="0" err="1" smtClean="0">
                <a:latin typeface="Arial" charset="0"/>
                <a:ea typeface="ヒラギノ角ゴ Pro W3" pitchFamily="1" charset="-128"/>
              </a:rPr>
              <a:t>RefSeq</a:t>
            </a:r>
            <a:r>
              <a:rPr lang="en-US" altLang="ko-KR" sz="2200" dirty="0" smtClean="0">
                <a:latin typeface="Arial" charset="0"/>
                <a:ea typeface="ヒラギノ角ゴ Pro W3" pitchFamily="1" charset="-128"/>
              </a:rPr>
              <a:t> ID and the Gene Symbol in the provided template file.</a:t>
            </a:r>
            <a:endParaRPr lang="en-US" altLang="ko-KR" sz="2200" dirty="0">
              <a:latin typeface="Arial" charset="0"/>
              <a:ea typeface="ヒラギノ角ゴ Pro W3" pitchFamily="1" charset="-128"/>
            </a:endParaRPr>
          </a:p>
          <a:p>
            <a:pPr marL="457200" indent="-457200">
              <a:buAutoNum type="arabicPeriod"/>
            </a:pPr>
            <a:endParaRPr lang="en-US" altLang="ko-KR" sz="22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352635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72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Useful Tips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run 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time: </a:t>
            </a:r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&lt;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1 min</a:t>
            </a:r>
            <a:endParaRPr lang="en-US" altLang="ko-KR" sz="14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endParaRPr lang="en-US" altLang="ko-KR" sz="14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class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def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__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init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__(self):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self.sGeneSym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	‘NULL’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self.sNMID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	‘NULL’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self.nChrID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	0</a:t>
            </a: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	……</a:t>
            </a:r>
          </a:p>
          <a:p>
            <a:endParaRPr lang="en-US" altLang="ko-KR" sz="14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def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parse_refflat_line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(self,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sReadLine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):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	……</a:t>
            </a: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</a:p>
          <a:p>
            <a:endParaRPr lang="en-US" altLang="ko-KR" sz="14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cRefSeqList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[]</a:t>
            </a:r>
          </a:p>
          <a:p>
            <a:endParaRPr lang="en-US" altLang="ko-KR" sz="1400" dirty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for </a:t>
            </a:r>
            <a:r>
              <a:rPr lang="en-US" altLang="ko-KR" sz="1400" dirty="0" err="1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sReadLine</a:t>
            </a:r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in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InFile.readlines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():</a:t>
            </a: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cReadRefSeq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cReadRefSeq.parse_refflat_line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sReadLine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cRefSeqList.append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cReadRefSeq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</a:p>
          <a:p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cRefSeqList.sort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(key = lambda x: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x.sNMID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)</a:t>
            </a:r>
            <a:b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</a:b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</a:p>
          <a:p>
            <a:endParaRPr lang="en-US" altLang="ko-KR" sz="14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  <a:p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OutFile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= open(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sOutFileName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, ‘w’)</a:t>
            </a: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for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in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cRefSeqList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: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print(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cRefSeq.sNMID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, 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cRefSeq.sGeneSym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, </a:t>
            </a:r>
          </a:p>
          <a:p>
            <a:r>
              <a:rPr lang="en-US" altLang="ko-KR" sz="1400" dirty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	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sep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=‘\t’, end=‘\n’, file=</a:t>
            </a:r>
            <a:r>
              <a:rPr lang="en-US" altLang="ko-KR" sz="1400" dirty="0" err="1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OutFile</a:t>
            </a:r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 )</a:t>
            </a:r>
          </a:p>
          <a:p>
            <a:r>
              <a:rPr lang="en-US" altLang="ko-KR" sz="1400" dirty="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……</a:t>
            </a:r>
            <a:endParaRPr lang="en-US" altLang="ko-KR" sz="1500" dirty="0" smtClean="0">
              <a:latin typeface="Courier New" pitchFamily="49" charset="0"/>
              <a:ea typeface="ヒラギノ角ゴ Pro W3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4971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281</Words>
  <Application>Microsoft Office PowerPoint</Application>
  <PresentationFormat>화면 슬라이드 쇼(4:3)</PresentationFormat>
  <Paragraphs>82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ヒラギノ角ゴ Pro W3</vt:lpstr>
      <vt:lpstr>굴림</vt:lpstr>
      <vt:lpstr>맑은 고딕</vt:lpstr>
      <vt:lpstr>Arial</vt:lpstr>
      <vt:lpstr>Courier New</vt:lpstr>
      <vt:lpstr>Times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165</cp:revision>
  <dcterms:created xsi:type="dcterms:W3CDTF">2002-12-24T01:08:46Z</dcterms:created>
  <dcterms:modified xsi:type="dcterms:W3CDTF">2018-04-13T03:28:41Z</dcterms:modified>
</cp:coreProperties>
</file>