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68" r:id="rId3"/>
    <p:sldId id="370" r:id="rId4"/>
    <p:sldId id="388" r:id="rId5"/>
    <p:sldId id="372" r:id="rId6"/>
    <p:sldId id="371" r:id="rId7"/>
    <p:sldId id="373" r:id="rId8"/>
    <p:sldId id="376" r:id="rId9"/>
    <p:sldId id="379" r:id="rId10"/>
    <p:sldId id="377" r:id="rId11"/>
    <p:sldId id="378" r:id="rId12"/>
    <p:sldId id="383" r:id="rId13"/>
    <p:sldId id="384" r:id="rId14"/>
    <p:sldId id="385" r:id="rId15"/>
    <p:sldId id="380" r:id="rId16"/>
    <p:sldId id="387" r:id="rId17"/>
    <p:sldId id="381" r:id="rId18"/>
    <p:sldId id="382" r:id="rId19"/>
    <p:sldId id="386" r:id="rId20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23B"/>
    <a:srgbClr val="FF9900"/>
    <a:srgbClr val="00B050"/>
    <a:srgbClr val="29FF8A"/>
    <a:srgbClr val="BDFFDB"/>
    <a:srgbClr val="71FFB1"/>
    <a:srgbClr val="00DA63"/>
    <a:srgbClr val="33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44" autoAdjust="0"/>
  </p:normalViewPr>
  <p:slideViewPr>
    <p:cSldViewPr>
      <p:cViewPr>
        <p:scale>
          <a:sx n="90" d="100"/>
          <a:sy n="90" d="100"/>
        </p:scale>
        <p:origin x="-224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2700F-4FF3-4E0C-B511-E8BA21F2BEB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4942CC4-3A4D-435E-89BD-C3C72334120A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FastDFS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D0B194-F7FA-483F-87F2-FA4EC34CDB12}" type="parTrans" cxnId="{0099A5B1-C987-4F86-AAAF-0A5C89C80D20}">
      <dgm:prSet/>
      <dgm:spPr/>
      <dgm:t>
        <a:bodyPr/>
        <a:lstStyle/>
        <a:p>
          <a:endParaRPr lang="zh-CN" altLang="en-US"/>
        </a:p>
      </dgm:t>
    </dgm:pt>
    <dgm:pt modelId="{270A996D-E4C6-4C23-B40F-C95D19501F95}" type="sibTrans" cxnId="{0099A5B1-C987-4F86-AAAF-0A5C89C80D20}">
      <dgm:prSet/>
      <dgm:spPr/>
      <dgm:t>
        <a:bodyPr/>
        <a:lstStyle/>
        <a:p>
          <a:endParaRPr lang="zh-CN" altLang="en-US"/>
        </a:p>
      </dgm:t>
    </dgm:pt>
    <dgm:pt modelId="{B9F6961C-24BD-41BE-BC33-A3EED155036F}">
      <dgm:prSet phldrT="[文本]"/>
      <dgm:spPr/>
      <dgm:t>
        <a:bodyPr/>
        <a:lstStyle/>
        <a:p>
          <a:r>
            <a:rPr lang="zh-CN" altLang="en-US" dirty="0" smtClean="0"/>
            <a:t>文件同步机制</a:t>
          </a:r>
          <a:endParaRPr lang="zh-CN" altLang="en-US" dirty="0"/>
        </a:p>
      </dgm:t>
    </dgm:pt>
    <dgm:pt modelId="{0927B6A1-3611-42AA-BC9B-DC29475C6D78}" type="parTrans" cxnId="{A90825F5-9F4C-4134-9A73-1241B34893B3}">
      <dgm:prSet/>
      <dgm:spPr/>
      <dgm:t>
        <a:bodyPr/>
        <a:lstStyle/>
        <a:p>
          <a:endParaRPr lang="zh-CN" altLang="en-US"/>
        </a:p>
      </dgm:t>
    </dgm:pt>
    <dgm:pt modelId="{A8E4D83B-D07D-43DB-A3F5-E8A17590B6F2}" type="sibTrans" cxnId="{A90825F5-9F4C-4134-9A73-1241B34893B3}">
      <dgm:prSet/>
      <dgm:spPr/>
      <dgm:t>
        <a:bodyPr/>
        <a:lstStyle/>
        <a:p>
          <a:endParaRPr lang="zh-CN" altLang="en-US"/>
        </a:p>
      </dgm:t>
    </dgm:pt>
    <dgm:pt modelId="{10932542-595C-47CF-AF37-0A4D0A3CF1F8}">
      <dgm:prSet phldrT="[文本]"/>
      <dgm:spPr/>
      <dgm:t>
        <a:bodyPr/>
        <a:lstStyle/>
        <a:p>
          <a:r>
            <a:rPr lang="zh-CN" altLang="en-US" dirty="0" smtClean="0"/>
            <a:t>小文件合并存储</a:t>
          </a:r>
          <a:endParaRPr lang="zh-CN" altLang="en-US" dirty="0"/>
        </a:p>
      </dgm:t>
    </dgm:pt>
    <dgm:pt modelId="{F94B9719-AC5D-49CF-BA69-80252CAA3FBA}" type="parTrans" cxnId="{B2111FEF-E659-45E1-9FFD-1C854EDF8A39}">
      <dgm:prSet/>
      <dgm:spPr/>
      <dgm:t>
        <a:bodyPr/>
        <a:lstStyle/>
        <a:p>
          <a:endParaRPr lang="zh-CN" altLang="en-US"/>
        </a:p>
      </dgm:t>
    </dgm:pt>
    <dgm:pt modelId="{9B5EB972-ED3D-4093-A3EB-E71A75058947}" type="sibTrans" cxnId="{B2111FEF-E659-45E1-9FFD-1C854EDF8A39}">
      <dgm:prSet/>
      <dgm:spPr/>
      <dgm:t>
        <a:bodyPr/>
        <a:lstStyle/>
        <a:p>
          <a:endParaRPr lang="zh-CN" altLang="en-US"/>
        </a:p>
      </dgm:t>
    </dgm:pt>
    <dgm:pt modelId="{9D100AA9-E9DB-425A-9A82-C29A8D7E850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提供的功能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5B1E26-9817-46ED-8D11-A1300DC78DB1}" type="sibTrans" cxnId="{F387B966-71F5-4F16-910E-3057C1B38F96}">
      <dgm:prSet/>
      <dgm:spPr/>
      <dgm:t>
        <a:bodyPr/>
        <a:lstStyle/>
        <a:p>
          <a:endParaRPr lang="zh-CN" altLang="en-US"/>
        </a:p>
      </dgm:t>
    </dgm:pt>
    <dgm:pt modelId="{DB3C0369-3CF6-4F00-B741-7C34088B000D}" type="parTrans" cxnId="{F387B966-71F5-4F16-910E-3057C1B38F96}">
      <dgm:prSet/>
      <dgm:spPr/>
      <dgm:t>
        <a:bodyPr/>
        <a:lstStyle/>
        <a:p>
          <a:endParaRPr lang="zh-CN" altLang="en-US"/>
        </a:p>
      </dgm:t>
    </dgm:pt>
    <dgm:pt modelId="{496C6AB4-3292-4D70-B792-B0E5F17CBE34}">
      <dgm:prSet phldrT="[文本]"/>
      <dgm:spPr/>
      <dgm:t>
        <a:bodyPr/>
        <a:lstStyle/>
        <a:p>
          <a:r>
            <a:rPr lang="en-US" altLang="zh-CN" dirty="0" err="1" smtClean="0"/>
            <a:t>FastDFS</a:t>
          </a:r>
          <a:r>
            <a:rPr lang="zh-CN" altLang="en-US" dirty="0" smtClean="0"/>
            <a:t>在</a:t>
          </a:r>
          <a:r>
            <a:rPr lang="en-US" altLang="zh-CN" dirty="0" smtClean="0"/>
            <a:t>FB</a:t>
          </a:r>
          <a:r>
            <a:rPr lang="zh-CN" altLang="en-US" dirty="0" smtClean="0"/>
            <a:t>中的使用</a:t>
          </a:r>
          <a:endParaRPr lang="zh-CN" altLang="en-US" dirty="0"/>
        </a:p>
      </dgm:t>
    </dgm:pt>
    <dgm:pt modelId="{3D54D346-FC62-4EA0-BD8F-E385005A11B9}" type="parTrans" cxnId="{FC96439D-2B7C-4F0B-8DFE-5EA7A4B8A35C}">
      <dgm:prSet/>
      <dgm:spPr/>
      <dgm:t>
        <a:bodyPr/>
        <a:lstStyle/>
        <a:p>
          <a:endParaRPr lang="zh-CN" altLang="en-US"/>
        </a:p>
      </dgm:t>
    </dgm:pt>
    <dgm:pt modelId="{54F537F6-9A33-47E5-A788-9BC166E3B81E}" type="sibTrans" cxnId="{FC96439D-2B7C-4F0B-8DFE-5EA7A4B8A35C}">
      <dgm:prSet/>
      <dgm:spPr/>
      <dgm:t>
        <a:bodyPr/>
        <a:lstStyle/>
        <a:p>
          <a:endParaRPr lang="zh-CN" altLang="en-US"/>
        </a:p>
      </dgm:t>
    </dgm:pt>
    <dgm:pt modelId="{547C8EAA-4E8C-4061-8E5C-5CCA1A06D62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97C8CA-CDE0-430A-A665-E1A07AE6E51C}" type="parTrans" cxnId="{11D0EE83-4EB7-420D-8222-D573A47DE87C}">
      <dgm:prSet/>
      <dgm:spPr/>
      <dgm:t>
        <a:bodyPr/>
        <a:lstStyle/>
        <a:p>
          <a:endParaRPr lang="zh-CN" altLang="en-US"/>
        </a:p>
      </dgm:t>
    </dgm:pt>
    <dgm:pt modelId="{5A02ED06-5E37-422F-98D1-7A826A5E8597}" type="sibTrans" cxnId="{11D0EE83-4EB7-420D-8222-D573A47DE87C}">
      <dgm:prSet/>
      <dgm:spPr/>
      <dgm:t>
        <a:bodyPr/>
        <a:lstStyle/>
        <a:p>
          <a:endParaRPr lang="zh-CN" altLang="en-US"/>
        </a:p>
      </dgm:t>
    </dgm:pt>
    <dgm:pt modelId="{A51F455D-55CA-44FD-9DE9-67837E09E523}" type="pres">
      <dgm:prSet presAssocID="{D672700F-4FF3-4E0C-B511-E8BA21F2BEB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6C16290-3D23-4444-88D5-FE275E6D1487}" type="pres">
      <dgm:prSet presAssocID="{D672700F-4FF3-4E0C-B511-E8BA21F2BEB1}" presName="Name1" presStyleCnt="0"/>
      <dgm:spPr/>
    </dgm:pt>
    <dgm:pt modelId="{2CD084C6-A2D6-4640-8E2A-9C2D84B1D17F}" type="pres">
      <dgm:prSet presAssocID="{D672700F-4FF3-4E0C-B511-E8BA21F2BEB1}" presName="cycle" presStyleCnt="0"/>
      <dgm:spPr/>
    </dgm:pt>
    <dgm:pt modelId="{9BA4F7FD-23E5-4F87-947E-DE9345B10EB4}" type="pres">
      <dgm:prSet presAssocID="{D672700F-4FF3-4E0C-B511-E8BA21F2BEB1}" presName="srcNode" presStyleLbl="node1" presStyleIdx="0" presStyleCnt="6"/>
      <dgm:spPr/>
    </dgm:pt>
    <dgm:pt modelId="{3E37AD3B-921D-4C0A-85DE-54C84ED7EF0A}" type="pres">
      <dgm:prSet presAssocID="{D672700F-4FF3-4E0C-B511-E8BA21F2BEB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291669E-7DED-4F89-8E9E-D52969D504FF}" type="pres">
      <dgm:prSet presAssocID="{D672700F-4FF3-4E0C-B511-E8BA21F2BEB1}" presName="extraNode" presStyleLbl="node1" presStyleIdx="0" presStyleCnt="6"/>
      <dgm:spPr/>
    </dgm:pt>
    <dgm:pt modelId="{0F249541-B025-4892-9441-E5040B3369B6}" type="pres">
      <dgm:prSet presAssocID="{D672700F-4FF3-4E0C-B511-E8BA21F2BEB1}" presName="dstNode" presStyleLbl="node1" presStyleIdx="0" presStyleCnt="6"/>
      <dgm:spPr/>
    </dgm:pt>
    <dgm:pt modelId="{AABA397D-51D8-41F1-9635-7109BF608937}" type="pres">
      <dgm:prSet presAssocID="{A4942CC4-3A4D-435E-89BD-C3C72334120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288A7-45F6-450F-9D06-82A5027873C3}" type="pres">
      <dgm:prSet presAssocID="{A4942CC4-3A4D-435E-89BD-C3C72334120A}" presName="accent_1" presStyleCnt="0"/>
      <dgm:spPr/>
    </dgm:pt>
    <dgm:pt modelId="{8061909C-4747-42F3-8D79-B85FFF623FCF}" type="pres">
      <dgm:prSet presAssocID="{A4942CC4-3A4D-435E-89BD-C3C72334120A}" presName="accentRepeatNode" presStyleLbl="solidFgAcc1" presStyleIdx="0" presStyleCnt="6"/>
      <dgm:spPr/>
    </dgm:pt>
    <dgm:pt modelId="{0E05237C-2E4B-4EB6-8B2E-D04F3E0BE576}" type="pres">
      <dgm:prSet presAssocID="{9D100AA9-E9DB-425A-9A82-C29A8D7E850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D91AC-7EB9-4F28-99ED-50AAE6582F8A}" type="pres">
      <dgm:prSet presAssocID="{9D100AA9-E9DB-425A-9A82-C29A8D7E8509}" presName="accent_2" presStyleCnt="0"/>
      <dgm:spPr/>
    </dgm:pt>
    <dgm:pt modelId="{4A739208-A77A-4E88-92B3-B9AFF5A17CBD}" type="pres">
      <dgm:prSet presAssocID="{9D100AA9-E9DB-425A-9A82-C29A8D7E8509}" presName="accentRepeatNode" presStyleLbl="solidFgAcc1" presStyleIdx="1" presStyleCnt="6"/>
      <dgm:spPr/>
    </dgm:pt>
    <dgm:pt modelId="{37135E80-0A47-4C0E-8B44-499CC40B4E79}" type="pres">
      <dgm:prSet presAssocID="{547C8EAA-4E8C-4061-8E5C-5CCA1A06D62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A1184-CC95-4551-AF80-17127CE10C3F}" type="pres">
      <dgm:prSet presAssocID="{547C8EAA-4E8C-4061-8E5C-5CCA1A06D629}" presName="accent_3" presStyleCnt="0"/>
      <dgm:spPr/>
    </dgm:pt>
    <dgm:pt modelId="{41FB2BBE-FB63-4A08-B9D2-30402810360B}" type="pres">
      <dgm:prSet presAssocID="{547C8EAA-4E8C-4061-8E5C-5CCA1A06D629}" presName="accentRepeatNode" presStyleLbl="solidFgAcc1" presStyleIdx="2" presStyleCnt="6"/>
      <dgm:spPr/>
    </dgm:pt>
    <dgm:pt modelId="{4B04A11D-3A9D-4DAE-98F4-FF57FCF8556D}" type="pres">
      <dgm:prSet presAssocID="{B9F6961C-24BD-41BE-BC33-A3EED155036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552FE-0FC9-4873-BABA-B6A3B43CB148}" type="pres">
      <dgm:prSet presAssocID="{B9F6961C-24BD-41BE-BC33-A3EED155036F}" presName="accent_4" presStyleCnt="0"/>
      <dgm:spPr/>
    </dgm:pt>
    <dgm:pt modelId="{25D404BD-75F5-4F0D-A262-8EC32BC514AC}" type="pres">
      <dgm:prSet presAssocID="{B9F6961C-24BD-41BE-BC33-A3EED155036F}" presName="accentRepeatNode" presStyleLbl="solidFgAcc1" presStyleIdx="3" presStyleCnt="6"/>
      <dgm:spPr/>
    </dgm:pt>
    <dgm:pt modelId="{70AE233F-BDFA-4E8E-A08C-28484A9B0D8D}" type="pres">
      <dgm:prSet presAssocID="{10932542-595C-47CF-AF37-0A4D0A3CF1F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E5FE2-024F-4740-B05F-3EC833342A27}" type="pres">
      <dgm:prSet presAssocID="{10932542-595C-47CF-AF37-0A4D0A3CF1F8}" presName="accent_5" presStyleCnt="0"/>
      <dgm:spPr/>
    </dgm:pt>
    <dgm:pt modelId="{DBC557FF-8993-4FE4-A2EA-9A2FACC66D5D}" type="pres">
      <dgm:prSet presAssocID="{10932542-595C-47CF-AF37-0A4D0A3CF1F8}" presName="accentRepeatNode" presStyleLbl="solidFgAcc1" presStyleIdx="4" presStyleCnt="6"/>
      <dgm:spPr/>
    </dgm:pt>
    <dgm:pt modelId="{2EBAF474-CCED-4548-BB5A-ADA1EF826166}" type="pres">
      <dgm:prSet presAssocID="{496C6AB4-3292-4D70-B792-B0E5F17CBE3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B2169-DDEA-4121-9BD2-610D04C39B02}" type="pres">
      <dgm:prSet presAssocID="{496C6AB4-3292-4D70-B792-B0E5F17CBE34}" presName="accent_6" presStyleCnt="0"/>
      <dgm:spPr/>
    </dgm:pt>
    <dgm:pt modelId="{D640CD4B-D1A9-443C-BA4C-8A0247508E83}" type="pres">
      <dgm:prSet presAssocID="{496C6AB4-3292-4D70-B792-B0E5F17CBE34}" presName="accentRepeatNode" presStyleLbl="solidFgAcc1" presStyleIdx="5" presStyleCnt="6"/>
      <dgm:spPr/>
    </dgm:pt>
  </dgm:ptLst>
  <dgm:cxnLst>
    <dgm:cxn modelId="{4ACACFC2-D690-4191-8B7C-CA09B9B8FC98}" type="presOf" srcId="{270A996D-E4C6-4C23-B40F-C95D19501F95}" destId="{3E37AD3B-921D-4C0A-85DE-54C84ED7EF0A}" srcOrd="0" destOrd="0" presId="urn:microsoft.com/office/officeart/2008/layout/VerticalCurvedList"/>
    <dgm:cxn modelId="{93754400-CE59-465E-B2A9-974B71061EB0}" type="presOf" srcId="{B9F6961C-24BD-41BE-BC33-A3EED155036F}" destId="{4B04A11D-3A9D-4DAE-98F4-FF57FCF8556D}" srcOrd="0" destOrd="0" presId="urn:microsoft.com/office/officeart/2008/layout/VerticalCurvedList"/>
    <dgm:cxn modelId="{A90825F5-9F4C-4134-9A73-1241B34893B3}" srcId="{D672700F-4FF3-4E0C-B511-E8BA21F2BEB1}" destId="{B9F6961C-24BD-41BE-BC33-A3EED155036F}" srcOrd="3" destOrd="0" parTransId="{0927B6A1-3611-42AA-BC9B-DC29475C6D78}" sibTransId="{A8E4D83B-D07D-43DB-A3F5-E8A17590B6F2}"/>
    <dgm:cxn modelId="{B2111FEF-E659-45E1-9FFD-1C854EDF8A39}" srcId="{D672700F-4FF3-4E0C-B511-E8BA21F2BEB1}" destId="{10932542-595C-47CF-AF37-0A4D0A3CF1F8}" srcOrd="4" destOrd="0" parTransId="{F94B9719-AC5D-49CF-BA69-80252CAA3FBA}" sibTransId="{9B5EB972-ED3D-4093-A3EB-E71A75058947}"/>
    <dgm:cxn modelId="{A98C5EF1-2482-4D71-ADAA-D3FA6C2A9666}" type="presOf" srcId="{10932542-595C-47CF-AF37-0A4D0A3CF1F8}" destId="{70AE233F-BDFA-4E8E-A08C-28484A9B0D8D}" srcOrd="0" destOrd="0" presId="urn:microsoft.com/office/officeart/2008/layout/VerticalCurvedList"/>
    <dgm:cxn modelId="{B73CE7F8-42DC-4DEE-A79F-AD61977001A0}" type="presOf" srcId="{9D100AA9-E9DB-425A-9A82-C29A8D7E8509}" destId="{0E05237C-2E4B-4EB6-8B2E-D04F3E0BE576}" srcOrd="0" destOrd="0" presId="urn:microsoft.com/office/officeart/2008/layout/VerticalCurvedList"/>
    <dgm:cxn modelId="{CCCFA8EA-441C-4FCE-94F3-00CEA601E127}" type="presOf" srcId="{547C8EAA-4E8C-4061-8E5C-5CCA1A06D629}" destId="{37135E80-0A47-4C0E-8B44-499CC40B4E79}" srcOrd="0" destOrd="0" presId="urn:microsoft.com/office/officeart/2008/layout/VerticalCurvedList"/>
    <dgm:cxn modelId="{29870B71-F5F7-4A10-965C-96F753910912}" type="presOf" srcId="{496C6AB4-3292-4D70-B792-B0E5F17CBE34}" destId="{2EBAF474-CCED-4548-BB5A-ADA1EF826166}" srcOrd="0" destOrd="0" presId="urn:microsoft.com/office/officeart/2008/layout/VerticalCurvedList"/>
    <dgm:cxn modelId="{11D0EE83-4EB7-420D-8222-D573A47DE87C}" srcId="{D672700F-4FF3-4E0C-B511-E8BA21F2BEB1}" destId="{547C8EAA-4E8C-4061-8E5C-5CCA1A06D629}" srcOrd="2" destOrd="0" parTransId="{6897C8CA-CDE0-430A-A665-E1A07AE6E51C}" sibTransId="{5A02ED06-5E37-422F-98D1-7A826A5E8597}"/>
    <dgm:cxn modelId="{F387B966-71F5-4F16-910E-3057C1B38F96}" srcId="{D672700F-4FF3-4E0C-B511-E8BA21F2BEB1}" destId="{9D100AA9-E9DB-425A-9A82-C29A8D7E8509}" srcOrd="1" destOrd="0" parTransId="{DB3C0369-3CF6-4F00-B741-7C34088B000D}" sibTransId="{3E5B1E26-9817-46ED-8D11-A1300DC78DB1}"/>
    <dgm:cxn modelId="{0F09E490-42FE-4711-95BB-5E48FD7D8A53}" type="presOf" srcId="{A4942CC4-3A4D-435E-89BD-C3C72334120A}" destId="{AABA397D-51D8-41F1-9635-7109BF608937}" srcOrd="0" destOrd="0" presId="urn:microsoft.com/office/officeart/2008/layout/VerticalCurvedList"/>
    <dgm:cxn modelId="{0099A5B1-C987-4F86-AAAF-0A5C89C80D20}" srcId="{D672700F-4FF3-4E0C-B511-E8BA21F2BEB1}" destId="{A4942CC4-3A4D-435E-89BD-C3C72334120A}" srcOrd="0" destOrd="0" parTransId="{8CD0B194-F7FA-483F-87F2-FA4EC34CDB12}" sibTransId="{270A996D-E4C6-4C23-B40F-C95D19501F95}"/>
    <dgm:cxn modelId="{AE6C42A0-55FC-4808-B4F6-16311A22BD49}" type="presOf" srcId="{D672700F-4FF3-4E0C-B511-E8BA21F2BEB1}" destId="{A51F455D-55CA-44FD-9DE9-67837E09E523}" srcOrd="0" destOrd="0" presId="urn:microsoft.com/office/officeart/2008/layout/VerticalCurvedList"/>
    <dgm:cxn modelId="{FC96439D-2B7C-4F0B-8DFE-5EA7A4B8A35C}" srcId="{D672700F-4FF3-4E0C-B511-E8BA21F2BEB1}" destId="{496C6AB4-3292-4D70-B792-B0E5F17CBE34}" srcOrd="5" destOrd="0" parTransId="{3D54D346-FC62-4EA0-BD8F-E385005A11B9}" sibTransId="{54F537F6-9A33-47E5-A788-9BC166E3B81E}"/>
    <dgm:cxn modelId="{6EDD5968-4C50-4C60-ABA6-B1B5B0882D13}" type="presParOf" srcId="{A51F455D-55CA-44FD-9DE9-67837E09E523}" destId="{16C16290-3D23-4444-88D5-FE275E6D1487}" srcOrd="0" destOrd="0" presId="urn:microsoft.com/office/officeart/2008/layout/VerticalCurvedList"/>
    <dgm:cxn modelId="{025B246A-B6FC-465A-B42D-83146C84BEE8}" type="presParOf" srcId="{16C16290-3D23-4444-88D5-FE275E6D1487}" destId="{2CD084C6-A2D6-4640-8E2A-9C2D84B1D17F}" srcOrd="0" destOrd="0" presId="urn:microsoft.com/office/officeart/2008/layout/VerticalCurvedList"/>
    <dgm:cxn modelId="{C4D83A05-23A0-48B3-BE1D-73A26926ADD2}" type="presParOf" srcId="{2CD084C6-A2D6-4640-8E2A-9C2D84B1D17F}" destId="{9BA4F7FD-23E5-4F87-947E-DE9345B10EB4}" srcOrd="0" destOrd="0" presId="urn:microsoft.com/office/officeart/2008/layout/VerticalCurvedList"/>
    <dgm:cxn modelId="{E8FCB5AC-5247-471C-9A57-C7F57C1A27F4}" type="presParOf" srcId="{2CD084C6-A2D6-4640-8E2A-9C2D84B1D17F}" destId="{3E37AD3B-921D-4C0A-85DE-54C84ED7EF0A}" srcOrd="1" destOrd="0" presId="urn:microsoft.com/office/officeart/2008/layout/VerticalCurvedList"/>
    <dgm:cxn modelId="{23BE3F91-B1F9-48F2-AD34-19B1C5F4DD8F}" type="presParOf" srcId="{2CD084C6-A2D6-4640-8E2A-9C2D84B1D17F}" destId="{5291669E-7DED-4F89-8E9E-D52969D504FF}" srcOrd="2" destOrd="0" presId="urn:microsoft.com/office/officeart/2008/layout/VerticalCurvedList"/>
    <dgm:cxn modelId="{1EF3BCC4-B2AB-4099-AA70-21F7EB71AD3E}" type="presParOf" srcId="{2CD084C6-A2D6-4640-8E2A-9C2D84B1D17F}" destId="{0F249541-B025-4892-9441-E5040B3369B6}" srcOrd="3" destOrd="0" presId="urn:microsoft.com/office/officeart/2008/layout/VerticalCurvedList"/>
    <dgm:cxn modelId="{3484FC99-B75A-494B-B692-26B6D4609DEB}" type="presParOf" srcId="{16C16290-3D23-4444-88D5-FE275E6D1487}" destId="{AABA397D-51D8-41F1-9635-7109BF608937}" srcOrd="1" destOrd="0" presId="urn:microsoft.com/office/officeart/2008/layout/VerticalCurvedList"/>
    <dgm:cxn modelId="{FDF35222-3285-445B-978C-68D3CAAABB03}" type="presParOf" srcId="{16C16290-3D23-4444-88D5-FE275E6D1487}" destId="{702288A7-45F6-450F-9D06-82A5027873C3}" srcOrd="2" destOrd="0" presId="urn:microsoft.com/office/officeart/2008/layout/VerticalCurvedList"/>
    <dgm:cxn modelId="{8957900D-A89B-48D1-8831-83D9F803417B}" type="presParOf" srcId="{702288A7-45F6-450F-9D06-82A5027873C3}" destId="{8061909C-4747-42F3-8D79-B85FFF623FCF}" srcOrd="0" destOrd="0" presId="urn:microsoft.com/office/officeart/2008/layout/VerticalCurvedList"/>
    <dgm:cxn modelId="{AD9B211B-DBB9-4946-A33C-CED776115282}" type="presParOf" srcId="{16C16290-3D23-4444-88D5-FE275E6D1487}" destId="{0E05237C-2E4B-4EB6-8B2E-D04F3E0BE576}" srcOrd="3" destOrd="0" presId="urn:microsoft.com/office/officeart/2008/layout/VerticalCurvedList"/>
    <dgm:cxn modelId="{D0D62901-2D99-451D-8F46-2333C7A00CB9}" type="presParOf" srcId="{16C16290-3D23-4444-88D5-FE275E6D1487}" destId="{AE8D91AC-7EB9-4F28-99ED-50AAE6582F8A}" srcOrd="4" destOrd="0" presId="urn:microsoft.com/office/officeart/2008/layout/VerticalCurvedList"/>
    <dgm:cxn modelId="{ECF41053-D619-4C83-8DD3-7DFDD7636D35}" type="presParOf" srcId="{AE8D91AC-7EB9-4F28-99ED-50AAE6582F8A}" destId="{4A739208-A77A-4E88-92B3-B9AFF5A17CBD}" srcOrd="0" destOrd="0" presId="urn:microsoft.com/office/officeart/2008/layout/VerticalCurvedList"/>
    <dgm:cxn modelId="{F33E06BC-8D63-4846-B3E6-1D117E622F9B}" type="presParOf" srcId="{16C16290-3D23-4444-88D5-FE275E6D1487}" destId="{37135E80-0A47-4C0E-8B44-499CC40B4E79}" srcOrd="5" destOrd="0" presId="urn:microsoft.com/office/officeart/2008/layout/VerticalCurvedList"/>
    <dgm:cxn modelId="{6C3D203E-8847-4083-B792-C9B4E6F69EC6}" type="presParOf" srcId="{16C16290-3D23-4444-88D5-FE275E6D1487}" destId="{A06A1184-CC95-4551-AF80-17127CE10C3F}" srcOrd="6" destOrd="0" presId="urn:microsoft.com/office/officeart/2008/layout/VerticalCurvedList"/>
    <dgm:cxn modelId="{C7C53FB8-7C79-46F2-A714-92ABCE75B143}" type="presParOf" srcId="{A06A1184-CC95-4551-AF80-17127CE10C3F}" destId="{41FB2BBE-FB63-4A08-B9D2-30402810360B}" srcOrd="0" destOrd="0" presId="urn:microsoft.com/office/officeart/2008/layout/VerticalCurvedList"/>
    <dgm:cxn modelId="{A7C8771C-EA2E-47BA-8423-E57105B6649D}" type="presParOf" srcId="{16C16290-3D23-4444-88D5-FE275E6D1487}" destId="{4B04A11D-3A9D-4DAE-98F4-FF57FCF8556D}" srcOrd="7" destOrd="0" presId="urn:microsoft.com/office/officeart/2008/layout/VerticalCurvedList"/>
    <dgm:cxn modelId="{0AACD8BC-7208-4976-A116-1B7E25F4256B}" type="presParOf" srcId="{16C16290-3D23-4444-88D5-FE275E6D1487}" destId="{5A7552FE-0FC9-4873-BABA-B6A3B43CB148}" srcOrd="8" destOrd="0" presId="urn:microsoft.com/office/officeart/2008/layout/VerticalCurvedList"/>
    <dgm:cxn modelId="{3C013419-269B-4CEB-A138-4EBF4892083E}" type="presParOf" srcId="{5A7552FE-0FC9-4873-BABA-B6A3B43CB148}" destId="{25D404BD-75F5-4F0D-A262-8EC32BC514AC}" srcOrd="0" destOrd="0" presId="urn:microsoft.com/office/officeart/2008/layout/VerticalCurvedList"/>
    <dgm:cxn modelId="{20EECAD6-E945-4D1D-A064-A84D3AD3D620}" type="presParOf" srcId="{16C16290-3D23-4444-88D5-FE275E6D1487}" destId="{70AE233F-BDFA-4E8E-A08C-28484A9B0D8D}" srcOrd="9" destOrd="0" presId="urn:microsoft.com/office/officeart/2008/layout/VerticalCurvedList"/>
    <dgm:cxn modelId="{8F03F68A-0945-4BC1-9B96-E00CA8FCC38F}" type="presParOf" srcId="{16C16290-3D23-4444-88D5-FE275E6D1487}" destId="{D92E5FE2-024F-4740-B05F-3EC833342A27}" srcOrd="10" destOrd="0" presId="urn:microsoft.com/office/officeart/2008/layout/VerticalCurvedList"/>
    <dgm:cxn modelId="{25BD0866-1E63-4B03-B47C-70DA8B0362A1}" type="presParOf" srcId="{D92E5FE2-024F-4740-B05F-3EC833342A27}" destId="{DBC557FF-8993-4FE4-A2EA-9A2FACC66D5D}" srcOrd="0" destOrd="0" presId="urn:microsoft.com/office/officeart/2008/layout/VerticalCurvedList"/>
    <dgm:cxn modelId="{857A4A9A-1C1F-4FF5-8D4F-205AE0C90714}" type="presParOf" srcId="{16C16290-3D23-4444-88D5-FE275E6D1487}" destId="{2EBAF474-CCED-4548-BB5A-ADA1EF826166}" srcOrd="11" destOrd="0" presId="urn:microsoft.com/office/officeart/2008/layout/VerticalCurvedList"/>
    <dgm:cxn modelId="{26A246BD-DCF8-409D-8EE0-E12030AE8DFD}" type="presParOf" srcId="{16C16290-3D23-4444-88D5-FE275E6D1487}" destId="{863B2169-DDEA-4121-9BD2-610D04C39B02}" srcOrd="12" destOrd="0" presId="urn:microsoft.com/office/officeart/2008/layout/VerticalCurvedList"/>
    <dgm:cxn modelId="{8421A53D-A564-4F18-8E8A-F70CD2394821}" type="presParOf" srcId="{863B2169-DDEA-4121-9BD2-610D04C39B02}" destId="{D640CD4B-D1A9-443C-BA4C-8A0247508E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7AD3B-921D-4C0A-85DE-54C84ED7EF0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A397D-51D8-41F1-9635-7109BF608937}">
      <dsp:nvSpPr>
        <dsp:cNvPr id="0" name=""/>
        <dsp:cNvSpPr/>
      </dsp:nvSpPr>
      <dsp:spPr>
        <a:xfrm>
          <a:off x="328048" y="214010"/>
          <a:ext cx="4464964" cy="42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FastDFS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048" y="214010"/>
        <a:ext cx="4464964" cy="427857"/>
      </dsp:txXfrm>
    </dsp:sp>
    <dsp:sp modelId="{8061909C-4747-42F3-8D79-B85FFF623FCF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237C-2E4B-4EB6-8B2E-D04F3E0BE576}">
      <dsp:nvSpPr>
        <dsp:cNvPr id="0" name=""/>
        <dsp:cNvSpPr/>
      </dsp:nvSpPr>
      <dsp:spPr>
        <a:xfrm>
          <a:off x="679991" y="855715"/>
          <a:ext cx="4113022" cy="427857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提供的功能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9991" y="855715"/>
        <a:ext cx="4113022" cy="427857"/>
      </dsp:txXfrm>
    </dsp:sp>
    <dsp:sp modelId="{4A739208-A77A-4E88-92B3-B9AFF5A17CBD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35E80-0A47-4C0E-8B44-499CC40B4E79}">
      <dsp:nvSpPr>
        <dsp:cNvPr id="0" name=""/>
        <dsp:cNvSpPr/>
      </dsp:nvSpPr>
      <dsp:spPr>
        <a:xfrm>
          <a:off x="840925" y="1497421"/>
          <a:ext cx="3952088" cy="427857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0925" y="1497421"/>
        <a:ext cx="3952088" cy="427857"/>
      </dsp:txXfrm>
    </dsp:sp>
    <dsp:sp modelId="{41FB2BBE-FB63-4A08-B9D2-30402810360B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4A11D-3A9D-4DAE-98F4-FF57FCF8556D}">
      <dsp:nvSpPr>
        <dsp:cNvPr id="0" name=""/>
        <dsp:cNvSpPr/>
      </dsp:nvSpPr>
      <dsp:spPr>
        <a:xfrm>
          <a:off x="840925" y="2138720"/>
          <a:ext cx="3952088" cy="427857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文件同步机制</a:t>
          </a:r>
          <a:endParaRPr lang="zh-CN" altLang="en-US" sz="1600" kern="1200" dirty="0"/>
        </a:p>
      </dsp:txBody>
      <dsp:txXfrm>
        <a:off x="840925" y="2138720"/>
        <a:ext cx="3952088" cy="427857"/>
      </dsp:txXfrm>
    </dsp:sp>
    <dsp:sp modelId="{25D404BD-75F5-4F0D-A262-8EC32BC514AC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E233F-BDFA-4E8E-A08C-28484A9B0D8D}">
      <dsp:nvSpPr>
        <dsp:cNvPr id="0" name=""/>
        <dsp:cNvSpPr/>
      </dsp:nvSpPr>
      <dsp:spPr>
        <a:xfrm>
          <a:off x="679991" y="2780426"/>
          <a:ext cx="4113022" cy="427857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小文件合并存储</a:t>
          </a:r>
          <a:endParaRPr lang="zh-CN" altLang="en-US" sz="1600" kern="1200" dirty="0"/>
        </a:p>
      </dsp:txBody>
      <dsp:txXfrm>
        <a:off x="679991" y="2780426"/>
        <a:ext cx="4113022" cy="427857"/>
      </dsp:txXfrm>
    </dsp:sp>
    <dsp:sp modelId="{DBC557FF-8993-4FE4-A2EA-9A2FACC66D5D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AF474-CCED-4548-BB5A-ADA1EF826166}">
      <dsp:nvSpPr>
        <dsp:cNvPr id="0" name=""/>
        <dsp:cNvSpPr/>
      </dsp:nvSpPr>
      <dsp:spPr>
        <a:xfrm>
          <a:off x="328048" y="3422131"/>
          <a:ext cx="4464964" cy="427857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FastDFS</a:t>
          </a:r>
          <a:r>
            <a:rPr lang="zh-CN" altLang="en-US" sz="1600" kern="1200" dirty="0" smtClean="0"/>
            <a:t>在</a:t>
          </a:r>
          <a:r>
            <a:rPr lang="en-US" altLang="zh-CN" sz="1600" kern="1200" dirty="0" smtClean="0"/>
            <a:t>FB</a:t>
          </a:r>
          <a:r>
            <a:rPr lang="zh-CN" altLang="en-US" sz="1600" kern="1200" dirty="0" smtClean="0"/>
            <a:t>中的使用</a:t>
          </a:r>
          <a:endParaRPr lang="zh-CN" altLang="en-US" sz="1600" kern="1200" dirty="0"/>
        </a:p>
      </dsp:txBody>
      <dsp:txXfrm>
        <a:off x="328048" y="3422131"/>
        <a:ext cx="4464964" cy="427857"/>
      </dsp:txXfrm>
    </dsp:sp>
    <dsp:sp modelId="{D640CD4B-D1A9-443C-BA4C-8A0247508E83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4BC1C0A-44D0-47FB-9E46-8A2E1E2117EA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03CF239-E031-4C74-9311-6D97A9184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22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F239-E031-4C74-9311-6D97A9184A8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3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F239-E031-4C74-9311-6D97A9184A8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3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F239-E031-4C74-9311-6D97A9184A8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F239-E031-4C74-9311-6D97A9184A8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1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F239-E031-4C74-9311-6D97A9184A8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8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ORK\LISA_PPT模板\模板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287CB-7FF0-47FC-B055-DE56E9F7C3FD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76ADF-8BC4-4780-8D0E-6A5DFA787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54431-11A3-4FFE-A78F-670A09BE3F61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B7A05-8799-47DA-854C-46B85B23C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02E17-1CDC-4844-AEC9-9805BBC1CB50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17948-EE54-4CBE-B1FD-E0DBF9024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ORK\LISA_PPT模板\模板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F6B0-1AB7-4FAC-A566-4432834CECF8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8711-40B4-4314-B0EC-A392C4B9A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5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520A-155F-4E39-87E3-697D54A246B2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1320D-27C7-4E00-990E-27A9F89772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91EC-284A-41BE-9397-BBCC50A81A31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C2D89-5317-4E0B-9615-DED5EA28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1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AF58-DB56-4082-9281-D53446FF0545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8CB0-2CFC-4FEB-8334-23070DF319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2C05-9907-45AC-9778-783C1685AD39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C988-BB16-475E-B00C-BB2F2F0F2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\LISA_PPT模板\模板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4FB95-71A7-4A1E-A93D-9390D504BEC6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68FF-C6CD-4FCD-B023-B099DD227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CCA19-E286-4735-AAF2-9D24A94F98F7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595FF-D64C-48D1-B29B-A00B2375D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A3DE7-AD59-4B9B-8258-EAA396E02F2F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C58A8-78F1-4662-BB9A-1B6AFCA31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BB53C4-EED7-40C5-AEE9-614608083361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4601D-55C7-4BE6-80FA-F67325EC35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08" r:id="rId3"/>
    <p:sldLayoutId id="2147484509" r:id="rId4"/>
    <p:sldLayoutId id="2147484510" r:id="rId5"/>
    <p:sldLayoutId id="2147484511" r:id="rId6"/>
    <p:sldLayoutId id="2147484518" r:id="rId7"/>
    <p:sldLayoutId id="2147484512" r:id="rId8"/>
    <p:sldLayoutId id="2147484513" r:id="rId9"/>
    <p:sldLayoutId id="2147484514" r:id="rId10"/>
    <p:sldLayoutId id="21474845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685800" y="1628775"/>
            <a:ext cx="7772400" cy="352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44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FastDFS</a:t>
            </a:r>
            <a:r>
              <a:rPr lang="zh-CN" altLang="en-US" sz="4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知识分享</a:t>
            </a:r>
            <a:endParaRPr lang="en-US" altLang="zh-CN" sz="4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zh-CN" altLang="en-US" sz="4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整合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的文件下载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18" y="1556792"/>
            <a:ext cx="676275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721076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在每一台</a:t>
            </a:r>
            <a:r>
              <a:rPr lang="en-US" altLang="zh-CN" dirty="0"/>
              <a:t>storage</a:t>
            </a:r>
            <a:r>
              <a:rPr lang="zh-CN" altLang="en-US" dirty="0"/>
              <a:t>服务器主机上部署</a:t>
            </a:r>
            <a:r>
              <a:rPr lang="en-US" altLang="zh-CN" dirty="0" err="1"/>
              <a:t>Nginx</a:t>
            </a:r>
            <a:r>
              <a:rPr lang="zh-CN" altLang="en-US" dirty="0"/>
              <a:t>及</a:t>
            </a:r>
            <a:r>
              <a:rPr lang="en-US" altLang="zh-CN" dirty="0" err="1"/>
              <a:t>FastDFS</a:t>
            </a:r>
            <a:r>
              <a:rPr lang="zh-CN" altLang="en-US" dirty="0"/>
              <a:t>扩展模块，由</a:t>
            </a:r>
            <a:r>
              <a:rPr lang="en-US" altLang="zh-CN" dirty="0" err="1"/>
              <a:t>Nginx</a:t>
            </a:r>
            <a:r>
              <a:rPr lang="zh-CN" altLang="en-US" dirty="0"/>
              <a:t>模块</a:t>
            </a:r>
            <a:r>
              <a:rPr lang="zh-CN" altLang="en-US" sz="1600" dirty="0"/>
              <a:t>对</a:t>
            </a:r>
            <a:r>
              <a:rPr lang="en-US" altLang="zh-CN" sz="1600" dirty="0"/>
              <a:t>storage</a:t>
            </a:r>
            <a:r>
              <a:rPr lang="zh-CN" altLang="en-US" sz="1600" dirty="0" smtClean="0"/>
              <a:t>存储的文件提供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下载服务， 仅当当前</a:t>
            </a:r>
            <a:r>
              <a:rPr lang="en-US" altLang="zh-CN" sz="1600" dirty="0" smtClean="0"/>
              <a:t>storage</a:t>
            </a:r>
            <a:r>
              <a:rPr lang="zh-CN" altLang="en-US" sz="1600" dirty="0" smtClean="0"/>
              <a:t>节点找不到文件时会向源</a:t>
            </a:r>
            <a:r>
              <a:rPr lang="en-US" altLang="zh-CN" sz="1600" dirty="0" smtClean="0"/>
              <a:t>storage</a:t>
            </a:r>
            <a:r>
              <a:rPr lang="zh-CN" altLang="en-US" dirty="0" smtClean="0"/>
              <a:t>主机发起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动作，</a:t>
            </a:r>
            <a:r>
              <a:rPr lang="zh-CN" altLang="en-US" sz="1600" dirty="0"/>
              <a:t>克服了文件同步延迟问题。</a:t>
            </a:r>
            <a:endParaRPr lang="en-US" altLang="zh-CN" sz="1600" dirty="0"/>
          </a:p>
          <a:p>
            <a:r>
              <a:rPr lang="en-US" altLang="zh-CN" dirty="0"/>
              <a:t>       redirect</a:t>
            </a:r>
            <a:r>
              <a:rPr lang="zh-CN" altLang="en-US" dirty="0"/>
              <a:t>：</a:t>
            </a:r>
            <a:r>
              <a:rPr lang="en-US" altLang="zh-CN" dirty="0"/>
              <a:t>302</a:t>
            </a:r>
            <a:r>
              <a:rPr lang="zh-CN" altLang="en-US" dirty="0"/>
              <a:t>重定向到源 </a:t>
            </a:r>
            <a:r>
              <a:rPr lang="en-US" altLang="zh-CN" dirty="0"/>
              <a:t>storage </a:t>
            </a:r>
            <a:r>
              <a:rPr lang="zh-CN" altLang="en-US" dirty="0"/>
              <a:t>主机（</a:t>
            </a:r>
            <a:r>
              <a:rPr lang="en-US" altLang="zh-CN" dirty="0"/>
              <a:t> HTTP Header is Location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        proxy: </a:t>
            </a:r>
            <a:r>
              <a:rPr lang="zh-CN" altLang="en-US" dirty="0"/>
              <a:t>直接去源</a:t>
            </a:r>
            <a:r>
              <a:rPr lang="en-US" altLang="zh-CN" dirty="0"/>
              <a:t>storage</a:t>
            </a:r>
            <a:r>
              <a:rPr lang="zh-CN" altLang="en-US" dirty="0"/>
              <a:t>获取文件内容，返回客户端。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9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同步规则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同一组内的</a:t>
            </a:r>
            <a:r>
              <a:rPr lang="en-US" altLang="zh-CN" sz="1800" dirty="0"/>
              <a:t>storage server</a:t>
            </a:r>
            <a:r>
              <a:rPr lang="zh-CN" altLang="en-US" sz="1800" dirty="0"/>
              <a:t>之间是对等的，文件上传、删除等操作可以在任意一台</a:t>
            </a:r>
            <a:r>
              <a:rPr lang="en-US" altLang="zh-CN" sz="1800" dirty="0"/>
              <a:t>storage server</a:t>
            </a:r>
            <a:r>
              <a:rPr lang="zh-CN" altLang="en-US" sz="1800" dirty="0"/>
              <a:t>上进行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r>
              <a:rPr lang="en-US" altLang="zh-CN" sz="1800" dirty="0"/>
              <a:t>s</a:t>
            </a:r>
            <a:r>
              <a:rPr lang="en-US" altLang="zh-CN" sz="1800" dirty="0" smtClean="0"/>
              <a:t>torage </a:t>
            </a:r>
            <a:r>
              <a:rPr lang="en-US" altLang="zh-CN" sz="1800" dirty="0"/>
              <a:t> server</a:t>
            </a:r>
            <a:r>
              <a:rPr lang="zh-CN" altLang="en-US" sz="1800" dirty="0"/>
              <a:t>采用</a:t>
            </a:r>
            <a:r>
              <a:rPr lang="en-US" altLang="zh-CN" sz="1800" dirty="0" err="1"/>
              <a:t>binlog</a:t>
            </a:r>
            <a:r>
              <a:rPr lang="zh-CN" altLang="en-US" sz="1800" dirty="0"/>
              <a:t>文件记录文件上传、删除等更新操作。</a:t>
            </a:r>
            <a:r>
              <a:rPr lang="en-US" altLang="zh-CN" sz="1800" dirty="0" err="1"/>
              <a:t>binlog</a:t>
            </a:r>
            <a:r>
              <a:rPr lang="zh-CN" altLang="en-US" sz="1800" dirty="0"/>
              <a:t>中只记录文件名，不记录文件内容。</a:t>
            </a:r>
          </a:p>
          <a:p>
            <a:r>
              <a:rPr lang="zh-CN" altLang="en-US" sz="1800" dirty="0"/>
              <a:t>文件同步只在同组内的</a:t>
            </a:r>
            <a:r>
              <a:rPr lang="en-US" altLang="zh-CN" sz="1800" dirty="0"/>
              <a:t>storage server</a:t>
            </a:r>
            <a:r>
              <a:rPr lang="zh-CN" altLang="en-US" sz="1800" dirty="0"/>
              <a:t>之间进行，采用</a:t>
            </a:r>
            <a:r>
              <a:rPr lang="en-US" altLang="zh-CN" sz="1800" dirty="0"/>
              <a:t>push</a:t>
            </a:r>
            <a:r>
              <a:rPr lang="zh-CN" altLang="en-US" sz="1800" dirty="0"/>
              <a:t>方式，即源服务器同步给目标服务器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r>
              <a:rPr lang="zh-CN" altLang="en-US" sz="1800" dirty="0"/>
              <a:t>文件同步采用增量同步方式，系统记录已同步的位置（</a:t>
            </a:r>
            <a:r>
              <a:rPr lang="en-US" altLang="zh-CN" sz="1800" dirty="0" err="1"/>
              <a:t>binlog</a:t>
            </a:r>
            <a:r>
              <a:rPr lang="zh-CN" altLang="en-US" sz="1800" dirty="0"/>
              <a:t>文件偏移量）到标识文件</a:t>
            </a:r>
            <a:r>
              <a:rPr lang="zh-CN" altLang="en-US" sz="1800" dirty="0" smtClean="0"/>
              <a:t>中。</a:t>
            </a:r>
            <a:r>
              <a:rPr lang="zh-CN" altLang="en-US" sz="1800" dirty="0"/>
              <a:t>标识文件名格式：</a:t>
            </a:r>
            <a:r>
              <a:rPr lang="en-US" altLang="zh-CN" sz="1800" dirty="0"/>
              <a:t>{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 storage IP}_{port}.mark</a:t>
            </a:r>
            <a:r>
              <a:rPr lang="zh-CN" altLang="en-US" sz="1800" dirty="0"/>
              <a:t>，例如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 10.40.191.46_23000.mark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源头数据才需要同步，备份数据不需要再次同步，否则就构成环路了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r>
              <a:rPr lang="zh-CN" altLang="en-US" sz="1800" dirty="0"/>
              <a:t>当</a:t>
            </a:r>
            <a:r>
              <a:rPr lang="zh-CN" altLang="en-US" sz="1800" dirty="0" smtClean="0"/>
              <a:t>新</a:t>
            </a:r>
            <a:r>
              <a:rPr lang="zh-CN" altLang="en-US" sz="1800" dirty="0"/>
              <a:t>增加一台</a:t>
            </a:r>
            <a:r>
              <a:rPr lang="en-US" altLang="zh-CN" sz="1800" dirty="0"/>
              <a:t>storage server</a:t>
            </a:r>
            <a:r>
              <a:rPr lang="zh-CN" altLang="en-US" sz="1800" dirty="0" smtClean="0"/>
              <a:t>时，</a:t>
            </a:r>
            <a:r>
              <a:rPr lang="zh-CN" altLang="en-US" sz="1800" dirty="0"/>
              <a:t>由已有的一台</a:t>
            </a:r>
            <a:r>
              <a:rPr lang="en-US" altLang="zh-CN" sz="1800" dirty="0"/>
              <a:t>storage server</a:t>
            </a:r>
            <a:r>
              <a:rPr lang="zh-CN" altLang="en-US" sz="1800" dirty="0"/>
              <a:t>将已有的所有数据（包括源头数据和备份数据）同步给该新增服务器。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相关文件说明（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1" dirty="0"/>
              <a:t>storage server</a:t>
            </a:r>
            <a:r>
              <a:rPr lang="zh-CN" altLang="en-US" sz="1200" b="1" dirty="0"/>
              <a:t>目录及文件结构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484784"/>
            <a:ext cx="612457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57301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200" b="1" dirty="0" smtClean="0">
                <a:latin typeface="+mn-lt"/>
                <a:ea typeface="+mn-ea"/>
              </a:rPr>
              <a:t>以线</a:t>
            </a:r>
            <a:r>
              <a:rPr lang="zh-CN" altLang="en-US" sz="1200" b="1" dirty="0">
                <a:latin typeface="+mn-lt"/>
                <a:ea typeface="+mn-ea"/>
              </a:rPr>
              <a:t>上</a:t>
            </a:r>
            <a:r>
              <a:rPr lang="en-US" altLang="zh-CN" sz="1200" b="1" dirty="0">
                <a:latin typeface="+mn-lt"/>
                <a:ea typeface="+mn-ea"/>
              </a:rPr>
              <a:t>sync </a:t>
            </a:r>
            <a:r>
              <a:rPr lang="zh-CN" altLang="en-US" sz="1200" b="1" dirty="0">
                <a:latin typeface="+mn-lt"/>
                <a:ea typeface="+mn-ea"/>
              </a:rPr>
              <a:t>目录为例：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5314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40749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binlog.index</a:t>
            </a:r>
            <a:r>
              <a:rPr lang="en-US" altLang="zh-CN" sz="1200" dirty="0"/>
              <a:t> </a:t>
            </a:r>
            <a:r>
              <a:rPr lang="zh-CN" altLang="en-US" sz="1200" dirty="0"/>
              <a:t>中只有一个数据项： </a:t>
            </a:r>
            <a:r>
              <a:rPr lang="zh-CN" altLang="en-US" sz="1200" dirty="0" smtClean="0"/>
              <a:t>当前写入</a:t>
            </a:r>
            <a:r>
              <a:rPr lang="en-US" altLang="zh-CN" sz="1200" dirty="0" err="1" smtClean="0"/>
              <a:t>binlog</a:t>
            </a:r>
            <a:r>
              <a:rPr lang="zh-CN" altLang="en-US" sz="1200" dirty="0"/>
              <a:t>的文件索引号 </a:t>
            </a:r>
            <a:r>
              <a:rPr lang="zh-CN" altLang="en-US" sz="1200" dirty="0" smtClean="0"/>
              <a:t>如 </a:t>
            </a:r>
            <a:r>
              <a:rPr lang="en-US" altLang="zh-CN" sz="1200" dirty="0" smtClean="0"/>
              <a:t>0  </a:t>
            </a:r>
            <a:r>
              <a:rPr lang="zh-CN" altLang="en-US" sz="1200" dirty="0" smtClean="0"/>
              <a:t>代表</a:t>
            </a:r>
            <a:r>
              <a:rPr lang="en-US" altLang="zh-CN" sz="1200" dirty="0" smtClean="0"/>
              <a:t>binlog.000</a:t>
            </a:r>
          </a:p>
          <a:p>
            <a:r>
              <a:rPr lang="en-US" altLang="zh-CN" sz="1200" b="1" dirty="0" err="1"/>
              <a:t>binlog</a:t>
            </a:r>
            <a:r>
              <a:rPr lang="en-US" altLang="zh-CN" sz="1200" b="1" dirty="0"/>
              <a:t>.###</a:t>
            </a:r>
            <a:r>
              <a:rPr lang="zh-CN" altLang="en-US" sz="1200" dirty="0"/>
              <a:t> </a:t>
            </a:r>
            <a:r>
              <a:rPr lang="zh-CN" altLang="en-US" sz="1200" dirty="0" smtClean="0"/>
              <a:t>   为</a:t>
            </a:r>
            <a:r>
              <a:rPr lang="zh-CN" altLang="en-US" sz="1200" dirty="0"/>
              <a:t>索引号对应的</a:t>
            </a:r>
            <a:r>
              <a:rPr lang="en-US" altLang="zh-CN" sz="1200" dirty="0"/>
              <a:t>3</a:t>
            </a:r>
            <a:r>
              <a:rPr lang="zh-CN" altLang="en-US" sz="1200" dirty="0"/>
              <a:t>位十进制字符，不足三位，前面补</a:t>
            </a:r>
            <a:r>
              <a:rPr lang="en-US" altLang="zh-CN" sz="1200" dirty="0"/>
              <a:t>0</a:t>
            </a:r>
            <a:r>
              <a:rPr lang="zh-CN" altLang="en-US" sz="1200" dirty="0"/>
              <a:t>。索引号基于</a:t>
            </a:r>
            <a:r>
              <a:rPr lang="en-US" altLang="zh-CN" sz="1200" dirty="0"/>
              <a:t>0</a:t>
            </a:r>
            <a:r>
              <a:rPr lang="zh-CN" altLang="en-US" sz="1200" dirty="0"/>
              <a:t>，最大为</a:t>
            </a:r>
            <a:r>
              <a:rPr lang="en-US" altLang="zh-CN" sz="1200" dirty="0"/>
              <a:t>999</a:t>
            </a:r>
            <a:r>
              <a:rPr lang="zh-CN" altLang="en-US" sz="1200" dirty="0" smtClean="0"/>
              <a:t>。文件内容：</a:t>
            </a:r>
            <a:endParaRPr lang="zh-CN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99248"/>
            <a:ext cx="596302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661248"/>
            <a:ext cx="5832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字段依次为： </a:t>
            </a:r>
          </a:p>
          <a:p>
            <a:r>
              <a:rPr lang="en-US" altLang="zh-CN" sz="1100" dirty="0"/>
              <a:t>1.  </a:t>
            </a:r>
            <a:r>
              <a:rPr lang="en-US" altLang="zh-CN" sz="1100" b="1" dirty="0"/>
              <a:t>timestamp</a:t>
            </a:r>
            <a:r>
              <a:rPr lang="en-US" altLang="zh-CN" sz="1100" dirty="0"/>
              <a:t> </a:t>
            </a:r>
            <a:r>
              <a:rPr lang="zh-CN" altLang="en-US" sz="1100" dirty="0"/>
              <a:t>：更新发生时间（</a:t>
            </a:r>
            <a:r>
              <a:rPr lang="en-US" altLang="zh-CN" sz="1100" dirty="0"/>
              <a:t>Unix</a:t>
            </a:r>
            <a:r>
              <a:rPr lang="zh-CN" altLang="en-US" sz="1100" dirty="0"/>
              <a:t>时间戳） </a:t>
            </a:r>
          </a:p>
          <a:p>
            <a:r>
              <a:rPr lang="en-US" altLang="zh-CN" sz="1100" dirty="0"/>
              <a:t>2.  </a:t>
            </a:r>
            <a:r>
              <a:rPr lang="en-US" altLang="zh-CN" sz="1100" b="1" dirty="0" err="1"/>
              <a:t>op_type</a:t>
            </a:r>
            <a:r>
              <a:rPr lang="en-US" altLang="zh-CN" sz="1100" dirty="0"/>
              <a:t> </a:t>
            </a:r>
            <a:r>
              <a:rPr lang="zh-CN" altLang="en-US" sz="1100" dirty="0"/>
              <a:t>：操作类型，一个</a:t>
            </a:r>
            <a:r>
              <a:rPr lang="zh-CN" altLang="en-US" sz="1100" dirty="0" smtClean="0"/>
              <a:t>字符（如：</a:t>
            </a:r>
            <a:r>
              <a:rPr lang="en-US" altLang="zh-CN" sz="1100" dirty="0"/>
              <a:t> C </a:t>
            </a:r>
            <a:r>
              <a:rPr lang="zh-CN" altLang="en-US" sz="1100" dirty="0"/>
              <a:t>源</a:t>
            </a:r>
            <a:r>
              <a:rPr lang="zh-CN" altLang="en-US" sz="1100" dirty="0" smtClean="0"/>
              <a:t>创建，</a:t>
            </a:r>
            <a:r>
              <a:rPr lang="en-US" altLang="zh-CN" sz="1100" dirty="0"/>
              <a:t> c </a:t>
            </a:r>
            <a:r>
              <a:rPr lang="zh-CN" altLang="en-US" sz="1100" dirty="0"/>
              <a:t>副本创建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lang="en-US" altLang="zh-CN" sz="1100" b="1" dirty="0"/>
              <a:t>3.  filename </a:t>
            </a:r>
            <a:r>
              <a:rPr lang="zh-CN" altLang="en-US" sz="1100" b="1" dirty="0"/>
              <a:t>：</a:t>
            </a:r>
            <a:r>
              <a:rPr lang="zh-CN" altLang="en-US" sz="1100" dirty="0"/>
              <a:t>文件路径名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文件同步</a:t>
            </a:r>
            <a:r>
              <a:rPr lang="en-US" altLang="zh-CN" dirty="0"/>
              <a:t>-</a:t>
            </a:r>
            <a:r>
              <a:rPr lang="zh-CN" altLang="en-US" dirty="0"/>
              <a:t>相关文件说明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b="1" dirty="0">
                <a:latin typeface="Calibri" pitchFamily="34" charset="0"/>
                <a:ea typeface="宋体" pitchFamily="2" charset="-122"/>
              </a:rPr>
              <a:t>${</a:t>
            </a:r>
            <a:r>
              <a:rPr lang="en-US" altLang="zh-CN" sz="1200" b="1" dirty="0" err="1">
                <a:latin typeface="Calibri" pitchFamily="34" charset="0"/>
                <a:ea typeface="宋体" pitchFamily="2" charset="-122"/>
              </a:rPr>
              <a:t>ip_addr</a:t>
            </a:r>
            <a:r>
              <a:rPr lang="en-US" altLang="zh-CN" sz="1200" b="1" dirty="0">
                <a:latin typeface="Calibri" pitchFamily="34" charset="0"/>
                <a:ea typeface="宋体" pitchFamily="2" charset="-122"/>
              </a:rPr>
              <a:t>}_${port}.</a:t>
            </a:r>
            <a:r>
              <a:rPr lang="en-US" altLang="zh-CN" sz="1200" b="1" dirty="0" smtClean="0">
                <a:latin typeface="Calibri" pitchFamily="34" charset="0"/>
                <a:ea typeface="宋体" pitchFamily="2" charset="-122"/>
              </a:rPr>
              <a:t>mark 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其中</a:t>
            </a:r>
            <a:r>
              <a:rPr lang="en-US" altLang="zh-CN" sz="1200" dirty="0" err="1">
                <a:latin typeface="Calibri" pitchFamily="34" charset="0"/>
                <a:ea typeface="宋体" pitchFamily="2" charset="-122"/>
              </a:rPr>
              <a:t>ip_addr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为同步的目标服务器</a:t>
            </a:r>
            <a:r>
              <a:rPr lang="en-US" altLang="zh-CN" sz="1200" dirty="0">
                <a:latin typeface="Calibri" pitchFamily="34" charset="0"/>
                <a:ea typeface="宋体" pitchFamily="2" charset="-122"/>
              </a:rPr>
              <a:t>IP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地址，</a:t>
            </a:r>
            <a:r>
              <a:rPr lang="en-US" altLang="zh-CN" sz="1200" dirty="0">
                <a:latin typeface="Calibri" pitchFamily="34" charset="0"/>
                <a:ea typeface="宋体" pitchFamily="2" charset="-122"/>
              </a:rPr>
              <a:t>port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为本组</a:t>
            </a:r>
            <a:r>
              <a:rPr lang="en-US" altLang="zh-CN" sz="1200" dirty="0">
                <a:latin typeface="Calibri" pitchFamily="34" charset="0"/>
                <a:ea typeface="宋体" pitchFamily="2" charset="-122"/>
              </a:rPr>
              <a:t>storage server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端口。 例如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：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10.40.191.46_23000.mark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。内容如下：</a:t>
            </a:r>
            <a:endParaRPr lang="en-US" altLang="zh-CN" sz="1200" dirty="0" smtClean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2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509960" cy="98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202811"/>
            <a:ext cx="43924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各个参数如下：  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binlog_index</a:t>
            </a:r>
            <a:r>
              <a:rPr lang="zh-CN" altLang="en-US" sz="1100" dirty="0"/>
              <a:t>：已处理（同步）到的</a:t>
            </a:r>
            <a:r>
              <a:rPr lang="en-US" altLang="zh-CN" sz="1100" dirty="0" err="1"/>
              <a:t>binlog</a:t>
            </a:r>
            <a:r>
              <a:rPr lang="zh-CN" altLang="en-US" sz="1100" dirty="0"/>
              <a:t>索引号 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binlog_offset</a:t>
            </a:r>
            <a:r>
              <a:rPr lang="zh-CN" altLang="en-US" sz="1100" dirty="0"/>
              <a:t>：已处理（同步）到的</a:t>
            </a:r>
            <a:r>
              <a:rPr lang="en-US" altLang="zh-CN" sz="1100" dirty="0" err="1"/>
              <a:t>binlog</a:t>
            </a:r>
            <a:r>
              <a:rPr lang="zh-CN" altLang="en-US" sz="1100" dirty="0"/>
              <a:t>文件偏移量（字节数）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need_sync_old</a:t>
            </a:r>
            <a:r>
              <a:rPr lang="zh-CN" altLang="en-US" sz="1100" dirty="0"/>
              <a:t>：同步已</a:t>
            </a:r>
            <a:r>
              <a:rPr lang="zh-CN" altLang="en-US" sz="1100" dirty="0" smtClean="0"/>
              <a:t>有数据</a:t>
            </a:r>
            <a:r>
              <a:rPr lang="zh-CN" altLang="en-US" sz="1100" dirty="0"/>
              <a:t>文件标记，</a:t>
            </a:r>
            <a:r>
              <a:rPr lang="en-US" altLang="zh-CN" sz="1100" dirty="0"/>
              <a:t>0</a:t>
            </a:r>
            <a:r>
              <a:rPr lang="zh-CN" altLang="en-US" sz="1100" dirty="0"/>
              <a:t>表示没有数据文件需要同步 </a:t>
            </a:r>
            <a:r>
              <a:rPr lang="en-US" altLang="zh-CN" sz="1100" dirty="0" smtClean="0"/>
              <a:t>,1</a:t>
            </a:r>
            <a:r>
              <a:rPr lang="zh-CN" altLang="en-US" sz="1100" dirty="0" smtClean="0"/>
              <a:t>标示存在数据文件需要同步</a:t>
            </a:r>
            <a:endParaRPr lang="zh-CN" altLang="en-US" sz="1100" dirty="0"/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sync_old_done</a:t>
            </a:r>
            <a:r>
              <a:rPr lang="zh-CN" altLang="en-US" sz="1100" dirty="0"/>
              <a:t>：同步已</a:t>
            </a:r>
            <a:r>
              <a:rPr lang="zh-CN" altLang="en-US" sz="1100" dirty="0" smtClean="0"/>
              <a:t>有数据</a:t>
            </a:r>
            <a:r>
              <a:rPr lang="zh-CN" altLang="en-US" sz="1100" dirty="0"/>
              <a:t>文件是否完成标记，</a:t>
            </a:r>
            <a:r>
              <a:rPr lang="en-US" altLang="zh-CN" sz="1100" dirty="0"/>
              <a:t>0</a:t>
            </a:r>
            <a:r>
              <a:rPr lang="zh-CN" altLang="en-US" sz="1100" dirty="0"/>
              <a:t>表示未完成，</a:t>
            </a:r>
            <a:r>
              <a:rPr lang="en-US" altLang="zh-CN" sz="1100" dirty="0"/>
              <a:t>1</a:t>
            </a:r>
            <a:r>
              <a:rPr lang="zh-CN" altLang="en-US" sz="1100" dirty="0"/>
              <a:t>表示已完成 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until_timestamp</a:t>
            </a:r>
            <a:r>
              <a:rPr lang="zh-CN" altLang="en-US" sz="1100" dirty="0"/>
              <a:t>：同步已有数据截至时间点（</a:t>
            </a:r>
            <a:r>
              <a:rPr lang="en-US" altLang="zh-CN" sz="1100" dirty="0"/>
              <a:t>UNIX</a:t>
            </a:r>
            <a:r>
              <a:rPr lang="zh-CN" altLang="en-US" sz="1100" dirty="0"/>
              <a:t>时间戳） 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scan_row_count</a:t>
            </a:r>
            <a:r>
              <a:rPr lang="zh-CN" altLang="en-US" sz="1100" dirty="0"/>
              <a:t>：已扫描的</a:t>
            </a:r>
            <a:r>
              <a:rPr lang="en-US" altLang="zh-CN" sz="1100" dirty="0" err="1"/>
              <a:t>binlog</a:t>
            </a:r>
            <a:r>
              <a:rPr lang="zh-CN" altLang="en-US" sz="1100" dirty="0"/>
              <a:t>记录数 </a:t>
            </a:r>
          </a:p>
          <a:p>
            <a:r>
              <a:rPr lang="en-US" altLang="zh-CN" sz="1100" dirty="0"/>
              <a:t># </a:t>
            </a:r>
            <a:r>
              <a:rPr lang="en-US" altLang="zh-CN" sz="1100" dirty="0" err="1"/>
              <a:t>sync_row_count</a:t>
            </a:r>
            <a:r>
              <a:rPr lang="zh-CN" altLang="en-US" sz="1100" dirty="0"/>
              <a:t>：已同步的</a:t>
            </a:r>
            <a:r>
              <a:rPr lang="en-US" altLang="zh-CN" sz="1100" dirty="0" err="1"/>
              <a:t>binlog</a:t>
            </a:r>
            <a:r>
              <a:rPr lang="zh-CN" altLang="en-US" sz="1100" dirty="0"/>
              <a:t>记录</a:t>
            </a:r>
            <a:r>
              <a:rPr lang="zh-CN" altLang="en-US" sz="1100" dirty="0" smtClean="0"/>
              <a:t>数</a:t>
            </a:r>
            <a:endParaRPr lang="en-US" altLang="zh-CN" sz="1100" dirty="0" smtClean="0"/>
          </a:p>
          <a:p>
            <a:endParaRPr lang="en-US" altLang="zh-CN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7129" y="50851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对于已经完成已有数据文件同步，</a:t>
            </a:r>
            <a:r>
              <a:rPr lang="en-US" altLang="zh-CN" sz="1600" dirty="0"/>
              <a:t>storage </a:t>
            </a:r>
            <a:r>
              <a:rPr lang="zh-CN" altLang="en-US" sz="1600" dirty="0"/>
              <a:t>只需相互同步</a:t>
            </a:r>
            <a:r>
              <a:rPr lang="zh-CN" altLang="en-US" sz="1600" dirty="0" smtClean="0"/>
              <a:t>新的源头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storage</a:t>
            </a:r>
            <a:r>
              <a:rPr lang="zh-CN" altLang="en-US" sz="1600" dirty="0" smtClean="0"/>
              <a:t>服务</a:t>
            </a:r>
            <a:r>
              <a:rPr lang="zh-CN" altLang="en-US" sz="1600" dirty="0"/>
              <a:t>更新</a:t>
            </a:r>
            <a:r>
              <a:rPr lang="en-US" altLang="zh-CN" sz="1600" dirty="0" smtClean="0"/>
              <a:t>mark</a:t>
            </a:r>
            <a:r>
              <a:rPr lang="zh-CN" altLang="en-US" sz="1600" dirty="0" smtClean="0"/>
              <a:t>文件的</a:t>
            </a:r>
            <a:r>
              <a:rPr lang="en-US" altLang="zh-CN" sz="1600" dirty="0" err="1"/>
              <a:t>binlog_offset</a:t>
            </a:r>
            <a:r>
              <a:rPr lang="zh-CN" altLang="en-US" sz="1600" dirty="0" smtClean="0"/>
              <a:t> 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scan_row_count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sync_row_count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（默认每同步完成</a:t>
            </a:r>
            <a:r>
              <a:rPr lang="en-US" altLang="zh-CN" sz="1600" dirty="0" smtClean="0"/>
              <a:t>500 </a:t>
            </a:r>
            <a:r>
              <a:rPr lang="zh-CN" altLang="en-US" sz="1600" dirty="0" smtClean="0"/>
              <a:t>条 更新</a:t>
            </a:r>
            <a:r>
              <a:rPr lang="en-US" altLang="zh-CN" sz="1600" dirty="0" smtClean="0"/>
              <a:t>mark</a:t>
            </a:r>
            <a:r>
              <a:rPr lang="zh-CN" altLang="en-US" sz="1600" dirty="0" smtClean="0"/>
              <a:t>文件）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3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同步流程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9886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8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小文件合并存储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将</a:t>
            </a:r>
            <a:r>
              <a:rPr lang="zh-CN" altLang="en-US" sz="1800" dirty="0" smtClean="0"/>
              <a:t>小文件合并存储主要</a:t>
            </a:r>
            <a:r>
              <a:rPr lang="zh-CN" altLang="en-US" sz="1800" dirty="0"/>
              <a:t>解决如下几个问题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AutoNum type="arabicPeriod"/>
            </a:pPr>
            <a:r>
              <a:rPr lang="zh-CN" altLang="en-US" sz="1800" dirty="0" smtClean="0"/>
              <a:t>本地</a:t>
            </a:r>
            <a:r>
              <a:rPr lang="zh-CN" altLang="en-US" sz="1800" dirty="0"/>
              <a:t>文件系统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数量有限，从而存储的小文件数量也就受到限制。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en-US" altLang="zh-CN" sz="1800" dirty="0"/>
              <a:t>.</a:t>
            </a:r>
            <a:r>
              <a:rPr lang="zh-CN" altLang="en-US" sz="1800" dirty="0"/>
              <a:t> 多级目录</a:t>
            </a:r>
            <a:r>
              <a:rPr lang="en-US" altLang="zh-CN" sz="1800" dirty="0"/>
              <a:t>+</a:t>
            </a:r>
            <a:r>
              <a:rPr lang="zh-CN" altLang="en-US" sz="1800" dirty="0"/>
              <a:t>目录里很多文件，导致访问文件的开销很大（可能导致很多次</a:t>
            </a:r>
            <a:r>
              <a:rPr lang="en-US" altLang="zh-CN" sz="1800" dirty="0"/>
              <a:t>IO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en-US" altLang="zh-CN" sz="1800" dirty="0"/>
              <a:t>.</a:t>
            </a:r>
            <a:r>
              <a:rPr lang="zh-CN" altLang="en-US" sz="1800" dirty="0"/>
              <a:t> 按小文件存储，备份与恢复的效率</a:t>
            </a:r>
            <a:r>
              <a:rPr lang="zh-CN" altLang="en-US" sz="1800" dirty="0" smtClean="0"/>
              <a:t>低。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FastDFS</a:t>
            </a:r>
            <a:r>
              <a:rPr lang="zh-CN" altLang="en-US" sz="1800" dirty="0" smtClean="0"/>
              <a:t>引入小文件合并存储的</a:t>
            </a:r>
            <a:r>
              <a:rPr lang="zh-CN" altLang="en-US" sz="1800" dirty="0"/>
              <a:t>机制，可将多个小文件存储到一个大的文件（</a:t>
            </a:r>
            <a:r>
              <a:rPr lang="en-US" altLang="zh-CN" sz="1800" dirty="0"/>
              <a:t>trunk file</a:t>
            </a:r>
            <a:r>
              <a:rPr lang="zh-CN" altLang="en-US" sz="1800" dirty="0"/>
              <a:t>），为了支持这个</a:t>
            </a:r>
            <a:r>
              <a:rPr lang="zh-CN" altLang="en-US" sz="1800" dirty="0" smtClean="0"/>
              <a:t>机制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FastDFS</a:t>
            </a:r>
            <a:r>
              <a:rPr lang="zh-CN" altLang="en-US" sz="1800" dirty="0"/>
              <a:t>生成的文件</a:t>
            </a:r>
            <a:r>
              <a:rPr lang="en-US" altLang="zh-CN" sz="1800" dirty="0" err="1"/>
              <a:t>fileid</a:t>
            </a:r>
            <a:r>
              <a:rPr lang="zh-CN" altLang="en-US" sz="1800" dirty="0"/>
              <a:t>需要额外增加</a:t>
            </a:r>
            <a:r>
              <a:rPr lang="en-US" altLang="zh-CN" sz="1800" dirty="0"/>
              <a:t>16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字节，包括：</a:t>
            </a:r>
            <a:r>
              <a:rPr lang="en-US" altLang="zh-CN" sz="1800" dirty="0" smtClean="0"/>
              <a:t> trunk </a:t>
            </a:r>
            <a:r>
              <a:rPr lang="en-US" altLang="zh-CN" sz="1800" dirty="0"/>
              <a:t>file id 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在</a:t>
            </a:r>
            <a:r>
              <a:rPr lang="en-US" altLang="zh-CN" sz="1800" dirty="0"/>
              <a:t>trunk file</a:t>
            </a:r>
            <a:r>
              <a:rPr lang="zh-CN" altLang="en-US" sz="1800" dirty="0"/>
              <a:t>内部的</a:t>
            </a:r>
            <a:r>
              <a:rPr lang="en-US" altLang="zh-CN" sz="1800" dirty="0"/>
              <a:t>offset 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占用的存储空间大小 </a:t>
            </a:r>
            <a:r>
              <a:rPr lang="zh-CN" altLang="en-US" sz="1800" dirty="0" smtClean="0"/>
              <a:t>（按照最小分配单元字节对齐</a:t>
            </a:r>
            <a:r>
              <a:rPr lang="zh-CN" altLang="en-US" sz="1800" dirty="0"/>
              <a:t>处理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trunck</a:t>
            </a:r>
            <a:r>
              <a:rPr lang="zh-CN" altLang="en-US" sz="1800" dirty="0"/>
              <a:t>的配置都在</a:t>
            </a:r>
            <a:r>
              <a:rPr lang="en-US" altLang="zh-CN" sz="1800" dirty="0" err="1" smtClean="0"/>
              <a:t>tracker.conf</a:t>
            </a:r>
            <a:r>
              <a:rPr lang="zh-CN" altLang="en-US" sz="1800" dirty="0" smtClean="0"/>
              <a:t>中，主要配置：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6" y="4941168"/>
            <a:ext cx="6115765" cy="11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TrunkBinlog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开启</a:t>
            </a:r>
            <a:r>
              <a:rPr lang="zh-CN" altLang="en-US" sz="1800" dirty="0"/>
              <a:t>了合并存储服务后，除了原本的源文件同步之外，</a:t>
            </a:r>
            <a:r>
              <a:rPr lang="en-US" altLang="zh-CN" sz="1800" dirty="0" err="1"/>
              <a:t>TrunkServer</a:t>
            </a:r>
            <a:r>
              <a:rPr lang="zh-CN" altLang="en-US" sz="1800" dirty="0"/>
              <a:t>还</a:t>
            </a:r>
            <a:r>
              <a:rPr lang="zh-CN" altLang="en-US" sz="1800" dirty="0" smtClean="0"/>
              <a:t>多了</a:t>
            </a:r>
            <a:r>
              <a:rPr lang="en-US" altLang="zh-CN" sz="1800" dirty="0" err="1" smtClean="0"/>
              <a:t>TrunkBinlog</a:t>
            </a:r>
            <a:r>
              <a:rPr lang="zh-CN" altLang="en-US" sz="1800" dirty="0"/>
              <a:t>的同步（非</a:t>
            </a:r>
            <a:r>
              <a:rPr lang="en-US" altLang="zh-CN" sz="1800" dirty="0" err="1"/>
              <a:t>TrunkServer</a:t>
            </a:r>
            <a:r>
              <a:rPr lang="zh-CN" altLang="en-US" sz="1800" dirty="0"/>
              <a:t>没有</a:t>
            </a:r>
            <a:r>
              <a:rPr lang="en-US" altLang="zh-CN" sz="1800" dirty="0" err="1"/>
              <a:t>TrunkBinlog</a:t>
            </a:r>
            <a:r>
              <a:rPr lang="zh-CN" altLang="en-US" sz="1800" dirty="0"/>
              <a:t>同步）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err="1"/>
              <a:t>TrunkBinlog</a:t>
            </a:r>
            <a:r>
              <a:rPr lang="zh-CN" altLang="en-US" sz="1800" dirty="0"/>
              <a:t>记录了</a:t>
            </a:r>
            <a:r>
              <a:rPr lang="en-US" altLang="zh-CN" sz="1800" dirty="0" err="1"/>
              <a:t>TrunkServer</a:t>
            </a:r>
            <a:r>
              <a:rPr lang="zh-CN" altLang="en-US" sz="1800" dirty="0"/>
              <a:t>所有分配与回收空闲块的操作，由</a:t>
            </a:r>
            <a:r>
              <a:rPr lang="en-US" altLang="zh-CN" sz="1800" dirty="0" err="1"/>
              <a:t>TrunkServer</a:t>
            </a:r>
            <a:r>
              <a:rPr lang="zh-CN" altLang="en-US" sz="1800" dirty="0"/>
              <a:t>同步给同组中的其他</a:t>
            </a:r>
            <a:r>
              <a:rPr lang="en-US" altLang="zh-CN" sz="1800" dirty="0"/>
              <a:t>Storage</a:t>
            </a:r>
            <a:r>
              <a:rPr lang="zh-CN" altLang="en-US" sz="1800" dirty="0"/>
              <a:t>。同组的</a:t>
            </a:r>
            <a:r>
              <a:rPr lang="en-US" altLang="zh-CN" sz="1800" dirty="0"/>
              <a:t>Storage</a:t>
            </a:r>
            <a:r>
              <a:rPr lang="zh-CN" altLang="en-US" sz="1800" dirty="0"/>
              <a:t>接收到</a:t>
            </a:r>
            <a:r>
              <a:rPr lang="en-US" altLang="zh-CN" sz="1800" dirty="0" err="1"/>
              <a:t>TrunkBinlog</a:t>
            </a:r>
            <a:r>
              <a:rPr lang="zh-CN" altLang="en-US" sz="1800" dirty="0"/>
              <a:t>只是保存到文件中，不做其他任何操作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TrunkBinlog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文件记录如下：</a:t>
            </a: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9" y="3682269"/>
            <a:ext cx="4104456" cy="112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3356993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各字段含义如下：</a:t>
            </a:r>
          </a:p>
          <a:p>
            <a:r>
              <a:rPr lang="zh-CN" altLang="en-US" sz="1200" dirty="0"/>
              <a:t>时间戳</a:t>
            </a:r>
          </a:p>
          <a:p>
            <a:r>
              <a:rPr lang="zh-CN" altLang="en-US" sz="1200" dirty="0"/>
              <a:t>操作类型（</a:t>
            </a:r>
            <a:r>
              <a:rPr lang="en-US" altLang="zh-CN" sz="1200" dirty="0"/>
              <a:t>A</a:t>
            </a:r>
            <a:r>
              <a:rPr lang="zh-CN" altLang="en-US" sz="1200" dirty="0"/>
              <a:t>：增加，</a:t>
            </a:r>
            <a:r>
              <a:rPr lang="en-US" altLang="zh-CN" sz="1200" dirty="0"/>
              <a:t>D</a:t>
            </a:r>
            <a:r>
              <a:rPr lang="zh-CN" altLang="en-US" sz="1200" dirty="0"/>
              <a:t>：删除）</a:t>
            </a:r>
          </a:p>
          <a:p>
            <a:r>
              <a:rPr lang="en-US" altLang="zh-CN" sz="1200" dirty="0" err="1"/>
              <a:t>store_path_index</a:t>
            </a:r>
            <a:endParaRPr lang="en-US" altLang="zh-CN" sz="1200" dirty="0"/>
          </a:p>
          <a:p>
            <a:r>
              <a:rPr lang="en-US" altLang="zh-CN" sz="1200" dirty="0" err="1"/>
              <a:t>sub_path_high</a:t>
            </a:r>
            <a:endParaRPr lang="en-US" altLang="zh-CN" sz="1200" dirty="0"/>
          </a:p>
          <a:p>
            <a:r>
              <a:rPr lang="en-US" altLang="zh-CN" sz="1200" dirty="0" err="1"/>
              <a:t>sub_path_low</a:t>
            </a:r>
            <a:endParaRPr lang="en-US" altLang="zh-CN" sz="1200" dirty="0"/>
          </a:p>
          <a:p>
            <a:r>
              <a:rPr lang="en-US" altLang="zh-CN" sz="1200" dirty="0"/>
              <a:t>file.id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TrunkFile</a:t>
            </a:r>
            <a:r>
              <a:rPr lang="zh-CN" altLang="en-US" sz="1200" dirty="0"/>
              <a:t>文件名，比如</a:t>
            </a:r>
            <a:r>
              <a:rPr lang="en-US" altLang="zh-CN" sz="1200" dirty="0"/>
              <a:t>000001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offset</a:t>
            </a:r>
            <a:r>
              <a:rPr lang="zh-CN" altLang="en-US" sz="1200" dirty="0"/>
              <a:t>（在</a:t>
            </a:r>
            <a:r>
              <a:rPr lang="en-US" altLang="zh-CN" sz="1200" dirty="0" err="1"/>
              <a:t>TrunkFile</a:t>
            </a:r>
            <a:r>
              <a:rPr lang="zh-CN" altLang="en-US" sz="1200" dirty="0"/>
              <a:t>文件中的偏移量）</a:t>
            </a:r>
          </a:p>
          <a:p>
            <a:r>
              <a:rPr lang="en-US" altLang="zh-CN" sz="1200" dirty="0"/>
              <a:t>size</a:t>
            </a:r>
            <a:r>
              <a:rPr lang="zh-CN" altLang="en-US" sz="1200" dirty="0"/>
              <a:t>（占用的大小，按照</a:t>
            </a:r>
            <a:r>
              <a:rPr lang="en-US" altLang="zh-CN" sz="1200" dirty="0"/>
              <a:t>slot</a:t>
            </a:r>
            <a:r>
              <a:rPr lang="zh-CN" altLang="en-US" sz="1200" dirty="0"/>
              <a:t>对齐）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1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FB</a:t>
            </a:r>
            <a:r>
              <a:rPr lang="zh-CN" altLang="en-US" dirty="0" smtClean="0"/>
              <a:t>中的使用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72" y="1628800"/>
            <a:ext cx="7478760" cy="4752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245601"/>
            <a:ext cx="200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系统部署结构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2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FastDFS</a:t>
            </a:r>
            <a:r>
              <a:rPr lang="zh-CN" altLang="en-US" dirty="0"/>
              <a:t>在</a:t>
            </a:r>
            <a:r>
              <a:rPr lang="en-US" altLang="zh-CN" dirty="0"/>
              <a:t>FB</a:t>
            </a:r>
            <a:r>
              <a:rPr lang="zh-CN" altLang="en-US" dirty="0"/>
              <a:t>中的</a:t>
            </a:r>
            <a:r>
              <a:rPr lang="zh-CN" altLang="en-US" dirty="0" smtClean="0"/>
              <a:t>使用现状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12954"/>
              </p:ext>
            </p:extLst>
          </p:nvPr>
        </p:nvGraphicFramePr>
        <p:xfrm>
          <a:off x="457200" y="1844824"/>
          <a:ext cx="8229600" cy="288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61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区域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个数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服务器个数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存储容量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文件个数</a:t>
                      </a:r>
                      <a:endParaRPr lang="zh-CN" altLang="en-US" sz="2400" dirty="0"/>
                    </a:p>
                  </a:txBody>
                  <a:tcPr marT="45719" marB="45719"/>
                </a:tc>
              </a:tr>
              <a:tr h="961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外网区域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105T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亿</a:t>
                      </a:r>
                      <a:r>
                        <a:rPr lang="en-US" altLang="zh-CN" sz="2400" dirty="0" smtClean="0"/>
                        <a:t>+</a:t>
                      </a:r>
                      <a:endParaRPr lang="zh-CN" altLang="en-US" sz="2400" dirty="0"/>
                    </a:p>
                  </a:txBody>
                  <a:tcPr marT="45719" marB="45719"/>
                </a:tc>
              </a:tr>
              <a:tr h="961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内网区域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96T</a:t>
                      </a:r>
                      <a:endParaRPr lang="zh-CN" altLang="en-US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</a:t>
                      </a:r>
                      <a:r>
                        <a:rPr lang="zh-CN" altLang="en-US" sz="2400" dirty="0" smtClean="0"/>
                        <a:t>亿</a:t>
                      </a:r>
                      <a:r>
                        <a:rPr lang="en-US" altLang="zh-CN" sz="2400" dirty="0" smtClean="0"/>
                        <a:t>+</a:t>
                      </a:r>
                      <a:endParaRPr lang="zh-CN" altLang="en-US" sz="24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50851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 </a:t>
            </a:r>
            <a:r>
              <a:rPr lang="zh-CN" altLang="en-US" dirty="0" smtClean="0"/>
              <a:t>持续增长中。。。！！！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、写</a:t>
            </a:r>
            <a:r>
              <a:rPr lang="zh-CN" altLang="en-US" sz="1600" dirty="0"/>
              <a:t>一份即成功：从源</a:t>
            </a:r>
            <a:r>
              <a:rPr lang="en-US" altLang="zh-CN" sz="1600" dirty="0"/>
              <a:t>storage</a:t>
            </a:r>
            <a:r>
              <a:rPr lang="zh-CN" altLang="en-US" sz="1600" dirty="0"/>
              <a:t>写完文件至同步到组内其他</a:t>
            </a:r>
            <a:r>
              <a:rPr lang="en-US" altLang="zh-CN" sz="1600" dirty="0"/>
              <a:t>storage</a:t>
            </a:r>
            <a:r>
              <a:rPr lang="zh-CN" altLang="en-US" sz="1600" dirty="0"/>
              <a:t>的时间窗口内，一旦源</a:t>
            </a:r>
            <a:r>
              <a:rPr lang="en-US" altLang="zh-CN" sz="1600" dirty="0"/>
              <a:t>storage</a:t>
            </a:r>
            <a:r>
              <a:rPr lang="zh-CN" altLang="en-US" sz="1600" dirty="0"/>
              <a:t>出现故障，就可能导致用户数据丢失，而数据的丢失对存储系统来说通常是不可接受的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/>
              <a:t>、数据恢复效率低：恢复数据时，只能从</a:t>
            </a:r>
            <a:r>
              <a:rPr lang="en-US" altLang="zh-CN" sz="1600" dirty="0"/>
              <a:t>group</a:t>
            </a:r>
            <a:r>
              <a:rPr lang="zh-CN" altLang="en-US" sz="1600" dirty="0"/>
              <a:t>内其他的</a:t>
            </a:r>
            <a:r>
              <a:rPr lang="en-US" altLang="zh-CN" sz="1600" dirty="0"/>
              <a:t>storage</a:t>
            </a:r>
            <a:r>
              <a:rPr lang="zh-CN" altLang="en-US" sz="1600" dirty="0"/>
              <a:t>读取，同时由于小文件的访问效率本身较低，按文件恢复的效率也会很低，低的恢复效率也就意味着数据处于不安全状态的时间更长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group</a:t>
            </a:r>
            <a:r>
              <a:rPr lang="zh-CN" altLang="en-US" sz="1600" dirty="0"/>
              <a:t>的容量受单机存储容量的</a:t>
            </a:r>
            <a:r>
              <a:rPr lang="zh-CN" altLang="en-US" sz="1600" dirty="0" smtClean="0"/>
              <a:t>限制</a:t>
            </a:r>
            <a:r>
              <a:rPr lang="zh-CN" altLang="en-US" sz="1600" dirty="0"/>
              <a:t>。</a:t>
            </a:r>
          </a:p>
          <a:p>
            <a:pPr marL="0" indent="0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单机存储的文件数受限于</a:t>
            </a:r>
            <a:r>
              <a:rPr lang="en-US" altLang="zh-CN" sz="1600" dirty="0" err="1"/>
              <a:t>inode</a:t>
            </a:r>
            <a:r>
              <a:rPr lang="zh-CN" altLang="en-US" sz="1600" dirty="0" smtClean="0"/>
              <a:t>数量。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文件合并存储能有效</a:t>
            </a:r>
            <a:r>
              <a:rPr lang="zh-CN" altLang="en-US" sz="1600" dirty="0" smtClean="0"/>
              <a:t>解决</a:t>
            </a:r>
            <a:r>
              <a:rPr lang="en-US" altLang="zh-CN" sz="1600" dirty="0" err="1" smtClean="0"/>
              <a:t>inode</a:t>
            </a:r>
            <a:r>
              <a:rPr lang="zh-CN" altLang="en-US" sz="1600" dirty="0" smtClean="0"/>
              <a:t>的问题</a:t>
            </a:r>
            <a:r>
              <a:rPr lang="zh-CN" altLang="en-US" sz="1600" dirty="0"/>
              <a:t>，但由于合并存储没有空间回收机制，删除文件的空间不保证一定能复用，也存在空间浪费的</a:t>
            </a:r>
            <a:r>
              <a:rPr lang="zh-CN" altLang="en-US" sz="1600" dirty="0" smtClean="0"/>
              <a:t>问题。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98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34888" cy="8952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25707734"/>
              </p:ext>
            </p:extLst>
          </p:nvPr>
        </p:nvGraphicFramePr>
        <p:xfrm>
          <a:off x="2244080" y="836712"/>
          <a:ext cx="484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5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FastDFS</a:t>
            </a:r>
            <a:r>
              <a:rPr lang="zh-CN" altLang="en-US" sz="2800" dirty="0"/>
              <a:t>是一个轻量级的开</a:t>
            </a:r>
            <a:r>
              <a:rPr lang="zh-CN" altLang="en-US" sz="2800" dirty="0" smtClean="0"/>
              <a:t>源的应用级分布式文件系统</a:t>
            </a:r>
            <a:endParaRPr lang="en-US" altLang="zh-CN" sz="2800" dirty="0" smtClean="0"/>
          </a:p>
          <a:p>
            <a:r>
              <a:rPr lang="zh-CN" altLang="en-US" sz="2800" dirty="0"/>
              <a:t>解决了大容量的文件存储和高并发访问的问题，文件存取时实现了负载</a:t>
            </a:r>
            <a:r>
              <a:rPr lang="zh-CN" altLang="en-US" sz="2800" dirty="0" smtClean="0"/>
              <a:t>均衡</a:t>
            </a:r>
            <a:endParaRPr lang="en-US" altLang="zh-CN" sz="2800" dirty="0" smtClean="0"/>
          </a:p>
          <a:p>
            <a:r>
              <a:rPr lang="zh-CN" altLang="en-US" sz="2800" dirty="0"/>
              <a:t>支持存储服务器在线</a:t>
            </a:r>
            <a:r>
              <a:rPr lang="zh-CN" altLang="en-US" sz="2800" dirty="0" smtClean="0"/>
              <a:t>扩容</a:t>
            </a:r>
            <a:endParaRPr lang="en-US" altLang="zh-CN" sz="2800" dirty="0" smtClean="0"/>
          </a:p>
          <a:p>
            <a:r>
              <a:rPr lang="en-US" altLang="zh-CN" sz="2800" dirty="0" err="1"/>
              <a:t>FastDFS</a:t>
            </a:r>
            <a:r>
              <a:rPr lang="zh-CN" altLang="en-US" sz="2800" dirty="0"/>
              <a:t>特别适合大中型网站使用，用来存储资源文件（如：图片、文档、音频、视频等等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/>
              <a:t>支持主从文件，支持自定义扩展名</a:t>
            </a:r>
            <a:endParaRPr lang="en-US" altLang="zh-CN" sz="2800" dirty="0"/>
          </a:p>
          <a:p>
            <a:r>
              <a:rPr lang="zh-CN" altLang="en-US" sz="2800" dirty="0" smtClean="0"/>
              <a:t>被称为</a:t>
            </a:r>
            <a:r>
              <a:rPr lang="zh-CN" altLang="en-US" sz="2800" dirty="0"/>
              <a:t>“</a:t>
            </a:r>
            <a:r>
              <a:rPr lang="zh-CN" altLang="en-US" sz="2800" dirty="0" smtClean="0"/>
              <a:t>穷人</a:t>
            </a:r>
            <a:r>
              <a:rPr lang="zh-CN" altLang="en-US" sz="2800" dirty="0"/>
              <a:t>的解决</a:t>
            </a:r>
            <a:r>
              <a:rPr lang="zh-CN" altLang="en-US" sz="2800" dirty="0" smtClean="0"/>
              <a:t>方案”，</a:t>
            </a:r>
            <a:r>
              <a:rPr lang="zh-CN" altLang="en-US" sz="2800" dirty="0"/>
              <a:t>简洁和</a:t>
            </a:r>
            <a:r>
              <a:rPr lang="zh-CN" altLang="en-US" sz="2800" dirty="0" smtClean="0"/>
              <a:t>高效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74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FastDFS</a:t>
            </a:r>
            <a:r>
              <a:rPr lang="en-US" altLang="zh-CN" dirty="0"/>
              <a:t> </a:t>
            </a:r>
            <a:r>
              <a:rPr lang="zh-CN" altLang="en-US" dirty="0" smtClean="0"/>
              <a:t>提供的功能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upload</a:t>
            </a:r>
            <a:r>
              <a:rPr lang="zh-CN" altLang="en-US" sz="2800" dirty="0"/>
              <a:t>：上传普通文件，包括</a:t>
            </a:r>
            <a:r>
              <a:rPr lang="zh-CN" altLang="en-US" sz="2800" dirty="0" smtClean="0"/>
              <a:t>主文件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upload_slave</a:t>
            </a:r>
            <a:r>
              <a:rPr lang="zh-CN" altLang="en-US" sz="2800" dirty="0" smtClean="0"/>
              <a:t>：上传从文件</a:t>
            </a:r>
            <a:endParaRPr lang="en-US" altLang="zh-CN" sz="2800" dirty="0" smtClean="0"/>
          </a:p>
          <a:p>
            <a:r>
              <a:rPr lang="en-US" altLang="zh-CN" sz="2800" dirty="0" smtClean="0"/>
              <a:t>download</a:t>
            </a:r>
            <a:r>
              <a:rPr lang="zh-CN" altLang="en-US" sz="2800" dirty="0"/>
              <a:t>：下载文件</a:t>
            </a:r>
            <a:endParaRPr lang="en-US" altLang="zh-CN" sz="2800" dirty="0"/>
          </a:p>
          <a:p>
            <a:r>
              <a:rPr lang="en-US" altLang="zh-CN" sz="2800" dirty="0"/>
              <a:t>delete</a:t>
            </a:r>
            <a:r>
              <a:rPr lang="zh-CN" altLang="en-US" sz="2800" dirty="0"/>
              <a:t>：删除文件</a:t>
            </a:r>
            <a:endParaRPr lang="en-US" altLang="zh-CN" sz="2800" dirty="0"/>
          </a:p>
          <a:p>
            <a:r>
              <a:rPr lang="en-US" altLang="zh-CN" sz="2800" dirty="0"/>
              <a:t>append</a:t>
            </a:r>
            <a:r>
              <a:rPr lang="zh-CN" altLang="en-US" sz="2800" dirty="0"/>
              <a:t>：在已有文件后追加内容</a:t>
            </a:r>
            <a:endParaRPr lang="en-US" altLang="zh-CN" sz="2800" dirty="0"/>
          </a:p>
          <a:p>
            <a:r>
              <a:rPr lang="en-US" altLang="zh-CN" sz="2800" dirty="0" err="1"/>
              <a:t>set_metadata</a:t>
            </a:r>
            <a:r>
              <a:rPr lang="zh-CN" altLang="en-US" sz="2800" dirty="0"/>
              <a:t>：设置文件附加属性</a:t>
            </a:r>
            <a:endParaRPr lang="en-US" altLang="zh-CN" sz="2800" dirty="0"/>
          </a:p>
          <a:p>
            <a:r>
              <a:rPr lang="en-US" altLang="zh-CN" sz="2800" dirty="0" err="1"/>
              <a:t>get_metadata</a:t>
            </a:r>
            <a:r>
              <a:rPr lang="zh-CN" altLang="en-US" sz="2800" dirty="0"/>
              <a:t>：获取文件附加属性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0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Picture 4" descr="arc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1268760"/>
            <a:ext cx="4608512" cy="438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566124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高可靠性：无单点故障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高吞吐性：只要</a:t>
            </a:r>
            <a:r>
              <a:rPr lang="en-US" altLang="zh-CN" dirty="0"/>
              <a:t>Group </a:t>
            </a:r>
            <a:r>
              <a:rPr lang="zh-CN" altLang="en-US" dirty="0"/>
              <a:t>足够多，数据流量是足够分散的</a:t>
            </a:r>
          </a:p>
        </p:txBody>
      </p:sp>
    </p:spTree>
    <p:extLst>
      <p:ext uri="{BB962C8B-B14F-4D97-AF65-F5344CB8AC3E}">
        <p14:creationId xmlns:p14="http://schemas.microsoft.com/office/powerpoint/2010/main" val="31152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/>
              <a:t>FastDFS</a:t>
            </a:r>
            <a:r>
              <a:rPr lang="en-US" altLang="zh-CN" sz="2800" dirty="0"/>
              <a:t> </a:t>
            </a:r>
            <a:r>
              <a:rPr lang="zh-CN" altLang="en-US" sz="2800" dirty="0"/>
              <a:t>服务</a:t>
            </a:r>
            <a:r>
              <a:rPr lang="zh-CN" altLang="en-US" sz="2800" dirty="0" smtClean="0"/>
              <a:t>有两个</a:t>
            </a:r>
            <a:r>
              <a:rPr lang="zh-CN" altLang="en-US" sz="2800" dirty="0"/>
              <a:t>角色：跟踪服务器</a:t>
            </a:r>
            <a:r>
              <a:rPr lang="en-US" altLang="zh-CN" sz="2800" dirty="0"/>
              <a:t>(tracker server)</a:t>
            </a:r>
            <a:r>
              <a:rPr lang="zh-CN" altLang="en-US" sz="2800" dirty="0"/>
              <a:t>、存储服务器</a:t>
            </a:r>
            <a:r>
              <a:rPr lang="en-US" altLang="zh-CN" sz="2800" dirty="0"/>
              <a:t>(storage server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Tracker Server</a:t>
            </a:r>
            <a:r>
              <a:rPr lang="zh-CN" altLang="en-US" sz="2800" dirty="0"/>
              <a:t>：跟踪服务器，主要做调度工作，在访问上起负载均衡的作用。记录</a:t>
            </a:r>
            <a:r>
              <a:rPr lang="en-US" altLang="zh-CN" sz="2800" dirty="0"/>
              <a:t>storage server</a:t>
            </a:r>
            <a:r>
              <a:rPr lang="zh-CN" altLang="en-US" sz="2800" dirty="0"/>
              <a:t>的状态，是连接</a:t>
            </a:r>
            <a:r>
              <a:rPr lang="en-US" altLang="zh-CN" sz="2800" dirty="0"/>
              <a:t>Client</a:t>
            </a:r>
            <a:r>
              <a:rPr lang="zh-CN" altLang="en-US" sz="2800" dirty="0"/>
              <a:t>和</a:t>
            </a:r>
            <a:r>
              <a:rPr lang="en-US" altLang="zh-CN" sz="2800" dirty="0"/>
              <a:t>Storage server</a:t>
            </a:r>
            <a:r>
              <a:rPr lang="zh-CN" altLang="en-US" sz="2800" dirty="0"/>
              <a:t>的枢纽。</a:t>
            </a:r>
          </a:p>
          <a:p>
            <a:pPr marL="0" indent="0">
              <a:buNone/>
            </a:pPr>
            <a:r>
              <a:rPr lang="en-US" altLang="zh-CN" sz="2800" dirty="0" smtClean="0"/>
              <a:t>Storage </a:t>
            </a:r>
            <a:r>
              <a:rPr lang="en-US" altLang="zh-CN" sz="2800" dirty="0"/>
              <a:t>Server</a:t>
            </a:r>
            <a:r>
              <a:rPr lang="zh-CN" altLang="en-US" sz="2800" dirty="0" smtClean="0"/>
              <a:t>：存储</a:t>
            </a:r>
            <a:r>
              <a:rPr lang="zh-CN" altLang="en-US" sz="2800" dirty="0"/>
              <a:t>服务器，主要提供容量和备份服务；以</a:t>
            </a:r>
            <a:r>
              <a:rPr lang="en-US" altLang="zh-CN" sz="2800" dirty="0"/>
              <a:t>group </a:t>
            </a:r>
            <a:r>
              <a:rPr lang="zh-CN" altLang="en-US" sz="2800" dirty="0"/>
              <a:t>为单位，每个</a:t>
            </a:r>
            <a:r>
              <a:rPr lang="en-US" altLang="zh-CN" sz="2800" dirty="0"/>
              <a:t>group </a:t>
            </a:r>
            <a:r>
              <a:rPr lang="zh-CN" altLang="en-US" sz="2800" dirty="0"/>
              <a:t>内可以</a:t>
            </a:r>
            <a:r>
              <a:rPr lang="zh-CN" altLang="en-US" sz="2800" dirty="0" smtClean="0"/>
              <a:t>包含</a:t>
            </a:r>
            <a:r>
              <a:rPr lang="zh-CN" altLang="en-US" sz="2800" dirty="0"/>
              <a:t>多台</a:t>
            </a:r>
            <a:r>
              <a:rPr lang="en-US" altLang="zh-CN" sz="2800" dirty="0"/>
              <a:t>storage server</a:t>
            </a:r>
            <a:r>
              <a:rPr lang="zh-CN" altLang="en-US" sz="2800" dirty="0"/>
              <a:t>，数据互为备份，存储容量空间以</a:t>
            </a:r>
            <a:r>
              <a:rPr lang="en-US" altLang="zh-CN" sz="2800" dirty="0"/>
              <a:t>group </a:t>
            </a:r>
            <a:r>
              <a:rPr lang="zh-CN" altLang="en-US" sz="2800" dirty="0"/>
              <a:t>内容量最小的</a:t>
            </a:r>
            <a:r>
              <a:rPr lang="en-US" altLang="zh-CN" sz="2800" dirty="0"/>
              <a:t>storage </a:t>
            </a:r>
            <a:r>
              <a:rPr lang="zh-CN" altLang="en-US" sz="2800" dirty="0"/>
              <a:t>为准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r>
              <a:rPr lang="en-US" altLang="zh-CN" dirty="0" smtClean="0"/>
              <a:t>-</a:t>
            </a:r>
            <a:r>
              <a:rPr lang="zh-CN" altLang="en-US" dirty="0"/>
              <a:t>上</a:t>
            </a:r>
            <a:r>
              <a:rPr lang="zh-CN" altLang="en-US" dirty="0" smtClean="0"/>
              <a:t>传文件流程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24800" cy="35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5025950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dirty="0"/>
              <a:t>1. client</a:t>
            </a:r>
            <a:r>
              <a:rPr lang="zh-CN" altLang="en-US" dirty="0"/>
              <a:t>询问</a:t>
            </a:r>
            <a:r>
              <a:rPr lang="en-US" altLang="zh-CN" dirty="0"/>
              <a:t>tracker</a:t>
            </a:r>
            <a:r>
              <a:rPr lang="zh-CN" altLang="en-US" dirty="0"/>
              <a:t>上传到的</a:t>
            </a:r>
            <a:r>
              <a:rPr lang="en-US" altLang="zh-CN" dirty="0"/>
              <a:t>storage</a:t>
            </a:r>
            <a:r>
              <a:rPr lang="zh-CN" altLang="en-US" dirty="0"/>
              <a:t>；</a:t>
            </a:r>
          </a:p>
          <a:p>
            <a:pPr>
              <a:buFont typeface="Arial" charset="0"/>
              <a:buNone/>
            </a:pPr>
            <a:r>
              <a:rPr lang="en-US" altLang="zh-CN" dirty="0"/>
              <a:t>2. tracker</a:t>
            </a:r>
            <a:r>
              <a:rPr lang="zh-CN" altLang="en-US" dirty="0"/>
              <a:t>返回一台可用的</a:t>
            </a:r>
            <a:r>
              <a:rPr lang="en-US" altLang="zh-CN" dirty="0"/>
              <a:t>storage</a:t>
            </a:r>
            <a:r>
              <a:rPr lang="zh-CN" altLang="en-US" dirty="0"/>
              <a:t>；</a:t>
            </a:r>
          </a:p>
          <a:p>
            <a:pPr>
              <a:buFont typeface="Arial" charset="0"/>
              <a:buNone/>
            </a:pPr>
            <a:r>
              <a:rPr lang="en-US" altLang="zh-CN" dirty="0"/>
              <a:t>3. client</a:t>
            </a:r>
            <a:r>
              <a:rPr lang="zh-CN" altLang="en-US" dirty="0"/>
              <a:t>直接和</a:t>
            </a:r>
            <a:r>
              <a:rPr lang="en-US" altLang="zh-CN" dirty="0"/>
              <a:t>storage</a:t>
            </a:r>
            <a:r>
              <a:rPr lang="zh-CN" altLang="en-US" dirty="0"/>
              <a:t>通信完成文件上传，</a:t>
            </a:r>
            <a:r>
              <a:rPr lang="en-US" altLang="zh-CN" dirty="0"/>
              <a:t>storage</a:t>
            </a:r>
            <a:r>
              <a:rPr lang="zh-CN" altLang="en-US" dirty="0"/>
              <a:t>返回文件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r>
              <a:rPr lang="en-US" altLang="zh-CN" dirty="0" smtClean="0"/>
              <a:t>-</a:t>
            </a:r>
            <a:r>
              <a:rPr lang="zh-CN" altLang="en-US" dirty="0"/>
              <a:t>上</a:t>
            </a:r>
            <a:r>
              <a:rPr lang="zh-CN" altLang="en-US" dirty="0" smtClean="0"/>
              <a:t>传负载均衡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group </a:t>
            </a:r>
            <a:r>
              <a:rPr lang="zh-CN" altLang="en-US" sz="2000" dirty="0" smtClean="0"/>
              <a:t>选择的规则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1600" dirty="0" smtClean="0"/>
              <a:t>1. Round robin,</a:t>
            </a:r>
            <a:r>
              <a:rPr lang="zh-CN" altLang="en-US" sz="1600" dirty="0" smtClean="0"/>
              <a:t>所有</a:t>
            </a:r>
            <a:r>
              <a:rPr lang="en-US" altLang="zh-CN" sz="1600" dirty="0" smtClean="0"/>
              <a:t>group </a:t>
            </a:r>
            <a:r>
              <a:rPr lang="zh-CN" altLang="en-US" sz="1600" dirty="0" smtClean="0"/>
              <a:t>轮询使用</a:t>
            </a:r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Specified group,</a:t>
            </a:r>
            <a:r>
              <a:rPr lang="zh-CN" altLang="en-US" sz="1600" dirty="0"/>
              <a:t>指定某个确定的</a:t>
            </a:r>
            <a:r>
              <a:rPr lang="en-US" altLang="zh-CN" sz="1600" dirty="0"/>
              <a:t>group</a:t>
            </a:r>
          </a:p>
          <a:p>
            <a:r>
              <a:rPr lang="en-US" altLang="zh-CN" sz="1600" dirty="0"/>
              <a:t>3. Load balance,</a:t>
            </a:r>
            <a:r>
              <a:rPr lang="zh-CN" altLang="en-US" sz="1600" dirty="0"/>
              <a:t>剩余存储空间较多的</a:t>
            </a:r>
            <a:r>
              <a:rPr lang="en-US" altLang="zh-CN" sz="1600" dirty="0"/>
              <a:t>group </a:t>
            </a:r>
            <a:r>
              <a:rPr lang="zh-CN" altLang="en-US" sz="1600" dirty="0" smtClean="0"/>
              <a:t>优先（</a:t>
            </a:r>
            <a:r>
              <a:rPr lang="zh-CN" altLang="en-US" sz="1600" dirty="0">
                <a:solidFill>
                  <a:srgbClr val="FF0000"/>
                </a:solidFill>
              </a:rPr>
              <a:t>当前系统配置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/>
              <a:t>storage </a:t>
            </a:r>
            <a:r>
              <a:rPr lang="en-US" altLang="zh-CN" sz="2000" dirty="0" smtClean="0"/>
              <a:t>server </a:t>
            </a:r>
            <a:r>
              <a:rPr lang="zh-CN" altLang="en-US" sz="2000" dirty="0" smtClean="0"/>
              <a:t>选择的</a:t>
            </a:r>
            <a:r>
              <a:rPr lang="zh-CN" altLang="en-US" sz="2000" dirty="0"/>
              <a:t>规则：</a:t>
            </a:r>
            <a:endParaRPr lang="en-US" altLang="zh-CN" sz="2000" dirty="0"/>
          </a:p>
          <a:p>
            <a:r>
              <a:rPr lang="en-US" altLang="zh-CN" sz="1600" dirty="0"/>
              <a:t>1. Round robin,</a:t>
            </a:r>
            <a:r>
              <a:rPr lang="zh-CN" altLang="en-US" sz="1600" dirty="0"/>
              <a:t>所有</a:t>
            </a:r>
            <a:r>
              <a:rPr lang="en-US" altLang="zh-CN" sz="1600" dirty="0"/>
              <a:t>server </a:t>
            </a:r>
            <a:r>
              <a:rPr lang="zh-CN" altLang="en-US" sz="1600" dirty="0"/>
              <a:t>轮询使用</a:t>
            </a:r>
            <a:r>
              <a:rPr lang="en-US" altLang="zh-CN" sz="1600" dirty="0"/>
              <a:t>(</a:t>
            </a:r>
            <a:r>
              <a:rPr lang="zh-CN" altLang="en-US" sz="1600" dirty="0" smtClean="0"/>
              <a:t>默认，</a:t>
            </a:r>
            <a:r>
              <a:rPr lang="zh-CN" altLang="en-US" sz="1600" dirty="0">
                <a:solidFill>
                  <a:srgbClr val="FF0000"/>
                </a:solidFill>
              </a:rPr>
              <a:t>当前系统配置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根据</a:t>
            </a:r>
            <a:r>
              <a:rPr lang="en-US" altLang="zh-CN" sz="1600" dirty="0"/>
              <a:t>IP </a:t>
            </a:r>
            <a:r>
              <a:rPr lang="zh-CN" altLang="en-US" sz="1600" dirty="0"/>
              <a:t>地址进行排序选择第一个服务器</a:t>
            </a:r>
            <a:r>
              <a:rPr lang="en-US" altLang="zh-CN" sz="1600" dirty="0"/>
              <a:t>(IP </a:t>
            </a:r>
            <a:r>
              <a:rPr lang="zh-CN" altLang="en-US" sz="1600" dirty="0"/>
              <a:t>地址最小者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根据优先级进行排序</a:t>
            </a:r>
            <a:r>
              <a:rPr lang="en-US" altLang="zh-CN" sz="1600" dirty="0"/>
              <a:t>(</a:t>
            </a:r>
            <a:r>
              <a:rPr lang="zh-CN" altLang="en-US" sz="1600" dirty="0"/>
              <a:t>上传优先级由</a:t>
            </a:r>
            <a:r>
              <a:rPr lang="en-US" altLang="zh-CN" sz="1600" dirty="0"/>
              <a:t>storage server </a:t>
            </a:r>
            <a:r>
              <a:rPr lang="zh-CN" altLang="en-US" sz="1600" dirty="0"/>
              <a:t>来设置</a:t>
            </a:r>
            <a:r>
              <a:rPr lang="en-US" altLang="zh-CN" sz="1600" dirty="0"/>
              <a:t>,</a:t>
            </a:r>
            <a:r>
              <a:rPr lang="zh-CN" altLang="en-US" sz="1600" dirty="0"/>
              <a:t>参数为</a:t>
            </a:r>
            <a:r>
              <a:rPr lang="en-US" altLang="zh-CN" sz="1600" dirty="0" err="1"/>
              <a:t>upload_priority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storage path</a:t>
            </a:r>
            <a:r>
              <a:rPr lang="zh-CN" altLang="en-US" sz="2000" dirty="0"/>
              <a:t>选择的规则</a:t>
            </a:r>
            <a:endParaRPr lang="en-US" altLang="zh-CN" sz="2000" dirty="0"/>
          </a:p>
          <a:p>
            <a:r>
              <a:rPr lang="en-US" altLang="zh-CN" sz="1600" dirty="0"/>
              <a:t>1. round robin,</a:t>
            </a:r>
            <a:r>
              <a:rPr lang="zh-CN" altLang="en-US" sz="1600" dirty="0"/>
              <a:t>轮询</a:t>
            </a:r>
            <a:r>
              <a:rPr lang="en-US" altLang="zh-CN" sz="1600" dirty="0"/>
              <a:t>(</a:t>
            </a:r>
            <a:r>
              <a:rPr lang="zh-CN" altLang="en-US" sz="1600" dirty="0" smtClean="0"/>
              <a:t>默认，</a:t>
            </a:r>
            <a:r>
              <a:rPr lang="zh-CN" altLang="en-US" sz="1600" dirty="0">
                <a:solidFill>
                  <a:srgbClr val="FF0000"/>
                </a:solidFill>
              </a:rPr>
              <a:t>当前系统配置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/>
              <a:t>2. load balance,</a:t>
            </a:r>
            <a:r>
              <a:rPr lang="zh-CN" altLang="en-US" sz="1600" dirty="0"/>
              <a:t>选择使用剩余空间最大的存储路径</a:t>
            </a:r>
          </a:p>
        </p:txBody>
      </p:sp>
    </p:spTree>
    <p:extLst>
      <p:ext uri="{BB962C8B-B14F-4D97-AF65-F5344CB8AC3E}">
        <p14:creationId xmlns:p14="http://schemas.microsoft.com/office/powerpoint/2010/main" val="3757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err="1" smtClean="0"/>
              <a:t>FileId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选择存储目录后，</a:t>
            </a:r>
            <a:r>
              <a:rPr lang="en-US" altLang="zh-CN" sz="1800" dirty="0"/>
              <a:t>storage </a:t>
            </a:r>
            <a:r>
              <a:rPr lang="zh-CN" altLang="en-US" sz="1800" dirty="0"/>
              <a:t>会生成一个</a:t>
            </a:r>
            <a:r>
              <a:rPr lang="en-US" altLang="zh-CN" sz="1800" dirty="0" err="1"/>
              <a:t>file_id</a:t>
            </a:r>
            <a:r>
              <a:rPr lang="zh-CN" altLang="en-US" sz="1800" dirty="0"/>
              <a:t>，采用</a:t>
            </a:r>
            <a:r>
              <a:rPr lang="en-US" altLang="zh-CN" sz="1800" dirty="0"/>
              <a:t>Base64 </a:t>
            </a:r>
            <a:r>
              <a:rPr lang="zh-CN" altLang="en-US" sz="1800" dirty="0"/>
              <a:t>编码，包含字段包括：</a:t>
            </a:r>
            <a:r>
              <a:rPr lang="en-US" altLang="zh-CN" sz="1800" dirty="0" smtClean="0"/>
              <a:t>storage  server </a:t>
            </a:r>
            <a:r>
              <a:rPr lang="en-US" altLang="zh-CN" sz="1800" dirty="0" err="1"/>
              <a:t>ip</a:t>
            </a:r>
            <a:r>
              <a:rPr lang="zh-CN" altLang="en-US" sz="1800" dirty="0"/>
              <a:t>、文件创建时间、文件大小、文件</a:t>
            </a:r>
            <a:r>
              <a:rPr lang="en-US" altLang="zh-CN" sz="1800" dirty="0"/>
              <a:t>CRC32 </a:t>
            </a:r>
            <a:r>
              <a:rPr lang="zh-CN" altLang="en-US" sz="1800" dirty="0"/>
              <a:t>校验码和</a:t>
            </a:r>
            <a:r>
              <a:rPr lang="zh-CN" altLang="en-US" sz="1800" dirty="0" smtClean="0"/>
              <a:t>随机数。</a:t>
            </a:r>
            <a:endParaRPr lang="en-US" altLang="zh-CN" sz="1800" dirty="0" smtClean="0"/>
          </a:p>
          <a:p>
            <a:r>
              <a:rPr lang="zh-CN" altLang="en-US" sz="1800" dirty="0" smtClean="0"/>
              <a:t>每个</a:t>
            </a:r>
            <a:r>
              <a:rPr lang="zh-CN" altLang="en-US" sz="1800" dirty="0"/>
              <a:t>存储目录下有两个</a:t>
            </a:r>
            <a:r>
              <a:rPr lang="en-US" altLang="zh-CN" sz="1800" dirty="0" smtClean="0"/>
              <a:t>256*256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子目录，</a:t>
            </a:r>
            <a:r>
              <a:rPr lang="en-US" altLang="zh-CN" sz="1800" dirty="0"/>
              <a:t>storage </a:t>
            </a:r>
            <a:r>
              <a:rPr lang="zh-CN" altLang="en-US" sz="1800" dirty="0"/>
              <a:t>会按文件</a:t>
            </a:r>
            <a:r>
              <a:rPr lang="en-US" altLang="zh-CN" sz="1800" dirty="0" err="1"/>
              <a:t>file_id</a:t>
            </a:r>
            <a:r>
              <a:rPr lang="en-US" altLang="zh-CN" sz="1800" dirty="0"/>
              <a:t> </a:t>
            </a:r>
            <a:r>
              <a:rPr lang="zh-CN" altLang="en-US" sz="1800" dirty="0"/>
              <a:t>进行两次</a:t>
            </a:r>
            <a:r>
              <a:rPr lang="en-US" altLang="zh-CN" sz="1800" dirty="0"/>
              <a:t>hash</a:t>
            </a:r>
            <a:r>
              <a:rPr lang="zh-CN" altLang="en-US" sz="1800" dirty="0"/>
              <a:t>，路由到其中一个子目录</a:t>
            </a:r>
            <a:r>
              <a:rPr lang="zh-CN" altLang="en-US" sz="1800" dirty="0" smtClean="0"/>
              <a:t>，然后</a:t>
            </a:r>
            <a:r>
              <a:rPr lang="zh-CN" altLang="en-US" sz="1800" dirty="0"/>
              <a:t>将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以</a:t>
            </a:r>
            <a:r>
              <a:rPr lang="en-US" altLang="zh-CN" sz="1800" dirty="0" err="1" smtClean="0"/>
              <a:t>file_id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为文件名存储到该子目录下</a:t>
            </a:r>
            <a:r>
              <a:rPr lang="zh-CN" altLang="en-US" sz="1800" dirty="0" smtClean="0"/>
              <a:t>，（除了</a:t>
            </a:r>
            <a:r>
              <a:rPr lang="en-US" altLang="zh-CN" sz="1800" dirty="0" smtClean="0"/>
              <a:t>hash </a:t>
            </a:r>
            <a:r>
              <a:rPr lang="zh-CN" altLang="en-US" sz="1800" dirty="0" smtClean="0"/>
              <a:t>，默认是采用轮训，当一个目录下文件数量达到一个阈值的时候，写到下一个目录）最后</a:t>
            </a:r>
            <a:r>
              <a:rPr lang="zh-CN" altLang="en-US" sz="1800" dirty="0"/>
              <a:t>生成文件路径：</a:t>
            </a:r>
            <a:r>
              <a:rPr lang="en-US" altLang="zh-CN" sz="1800" dirty="0"/>
              <a:t>group </a:t>
            </a:r>
            <a:r>
              <a:rPr lang="zh-CN" altLang="en-US" sz="1800" dirty="0"/>
              <a:t>名称、虚拟磁盘路径、数据两</a:t>
            </a:r>
            <a:r>
              <a:rPr lang="zh-CN" altLang="en-US" sz="1800" dirty="0" smtClean="0"/>
              <a:t>级目录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file_id</a:t>
            </a:r>
            <a:endParaRPr lang="en-US" altLang="zh-CN" sz="1800" dirty="0"/>
          </a:p>
        </p:txBody>
      </p:sp>
      <p:pic>
        <p:nvPicPr>
          <p:cNvPr id="8" name="图片 3" descr="File 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7041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9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13547</TotalTime>
  <Words>1348</Words>
  <Application>Microsoft Office PowerPoint</Application>
  <PresentationFormat>全屏显示(4:3)</PresentationFormat>
  <Paragraphs>140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FastDFS 简介</vt:lpstr>
      <vt:lpstr>FastDFS 提供的功能</vt:lpstr>
      <vt:lpstr>系统架构-架构示意图</vt:lpstr>
      <vt:lpstr>系统架构-架构解读</vt:lpstr>
      <vt:lpstr>系统架构-上传文件流程</vt:lpstr>
      <vt:lpstr>系统架构-上传负载均衡</vt:lpstr>
      <vt:lpstr>文件FileId生成</vt:lpstr>
      <vt:lpstr>系统架构-整合Nginx的文件下载</vt:lpstr>
      <vt:lpstr>文件同步-同步规则</vt:lpstr>
      <vt:lpstr>文件同步-相关文件说明（1）</vt:lpstr>
      <vt:lpstr>文件同步-相关文件说明（2）</vt:lpstr>
      <vt:lpstr>文件同步-同步流程</vt:lpstr>
      <vt:lpstr>小文件合并存储</vt:lpstr>
      <vt:lpstr>小文件TrunkBinlog同步</vt:lpstr>
      <vt:lpstr>FastDFS在FB中的使用</vt:lpstr>
      <vt:lpstr>FastDFS在FB中的使用现状</vt:lpstr>
      <vt:lpstr>存在缺陷</vt:lpstr>
    </vt:vector>
  </TitlesOfParts>
  <Company>tuniu.com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标题标题标题标题</dc:title>
  <dc:creator>tuniu</dc:creator>
  <cp:lastModifiedBy>蔡青青 caiqingqing (99999)</cp:lastModifiedBy>
  <cp:revision>1060</cp:revision>
  <cp:lastPrinted>2015-11-20T05:59:35Z</cp:lastPrinted>
  <dcterms:created xsi:type="dcterms:W3CDTF">2015-10-21T05:12:46Z</dcterms:created>
  <dcterms:modified xsi:type="dcterms:W3CDTF">2017-06-22T03:20:20Z</dcterms:modified>
</cp:coreProperties>
</file>