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Shape 12"/>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内容">
    <p:spTree>
      <p:nvGrpSpPr>
        <p:cNvPr id="1" name=""/>
        <p:cNvGrpSpPr/>
        <p:nvPr/>
      </p:nvGrpSpPr>
      <p:grpSpPr>
        <a:xfrm>
          <a:off x="0" y="0"/>
          <a:ext cx="0" cy="0"/>
          <a:chOff x="0" y="0"/>
          <a:chExt cx="0" cy="0"/>
        </a:xfrm>
      </p:grpSpPr>
      <p:sp>
        <p:nvSpPr>
          <p:cNvPr id="91" name="Shape 91"/>
          <p:cNvSpPr/>
          <p:nvPr>
            <p:ph type="body" idx="1"/>
          </p:nvPr>
        </p:nvSpPr>
        <p:spPr>
          <a:xfrm>
            <a:off x="838200" y="365125"/>
            <a:ext cx="105156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2" name="Shape 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p>
            <a:pPr/>
            <a:r>
              <a:t>标题文本</a:t>
            </a:r>
          </a:p>
        </p:txBody>
      </p:sp>
      <p:sp>
        <p:nvSpPr>
          <p:cNvPr id="100" name="Shape 100"/>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1" name="Shape 10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spTree>
      <p:nvGrpSpPr>
        <p:cNvPr id="1" name=""/>
        <p:cNvGrpSpPr/>
        <p:nvPr/>
      </p:nvGrpSpPr>
      <p:grpSpPr>
        <a:xfrm>
          <a:off x="0" y="0"/>
          <a:ext cx="0" cy="0"/>
          <a:chOff x="0" y="0"/>
          <a:chExt cx="0" cy="0"/>
        </a:xfrm>
      </p:grpSpPr>
      <p:sp>
        <p:nvSpPr>
          <p:cNvPr id="108" name="Shape 108"/>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09" name="Shape 109"/>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7" name="Shape 117"/>
          <p:cNvSpPr/>
          <p:nvPr/>
        </p:nvSpPr>
        <p:spPr>
          <a:xfrm>
            <a:off x="1905000" y="228599"/>
            <a:ext cx="8229601" cy="609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2700">
            <a:solidFill>
              <a:srgbClr val="CC9900"/>
            </a:solidFill>
            <a:miter/>
          </a:ln>
        </p:spPr>
        <p:txBody>
          <a:bodyPr lIns="45718" tIns="45718" rIns="45718" bIns="45718"/>
          <a:lstStyle/>
          <a:p>
            <a:pPr>
              <a:defRPr sz="2000">
                <a:latin typeface="Arial"/>
                <a:ea typeface="Arial"/>
                <a:cs typeface="Arial"/>
                <a:sym typeface="Arial"/>
              </a:defRPr>
            </a:pPr>
          </a:p>
        </p:txBody>
      </p:sp>
      <p:sp>
        <p:nvSpPr>
          <p:cNvPr id="118" name="Shape 118"/>
          <p:cNvSpPr/>
          <p:nvPr/>
        </p:nvSpPr>
        <p:spPr>
          <a:xfrm>
            <a:off x="1981200" y="6172200"/>
            <a:ext cx="8229601" cy="0"/>
          </a:xfrm>
          <a:prstGeom prst="line">
            <a:avLst/>
          </a:prstGeom>
          <a:ln w="12700">
            <a:solidFill>
              <a:srgbClr val="CC9900"/>
            </a:solidFill>
          </a:ln>
        </p:spPr>
        <p:txBody>
          <a:bodyPr lIns="45718" tIns="45718" rIns="45718" bIns="45718"/>
          <a:lstStyle/>
          <a:p>
            <a:pPr/>
          </a:p>
        </p:txBody>
      </p:sp>
      <p:sp>
        <p:nvSpPr>
          <p:cNvPr id="119" name="Shape 119"/>
          <p:cNvSpPr/>
          <p:nvPr>
            <p:ph type="sldNum" sz="quarter" idx="2"/>
          </p:nvPr>
        </p:nvSpPr>
        <p:spPr>
          <a:xfrm>
            <a:off x="9963788" y="6444301"/>
            <a:ext cx="247012" cy="256537"/>
          </a:xfrm>
          <a:prstGeom prst="rect">
            <a:avLst/>
          </a:prstGeom>
        </p:spPr>
        <p:txBody>
          <a:bodyPr anchor="b"/>
          <a:lstStyle>
            <a:lvl1pPr>
              <a:defRPr>
                <a:solidFill>
                  <a:srgbClr val="000000"/>
                </a:solidFill>
                <a:latin typeface="Garamond"/>
                <a:ea typeface="Garamond"/>
                <a:cs typeface="Garamond"/>
                <a:sym typeface="Garamon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标题文本</a:t>
            </a:r>
          </a:p>
        </p:txBody>
      </p:sp>
      <p:sp>
        <p:nvSpPr>
          <p:cNvPr id="21" name="Shape 2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Shape 30"/>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标题文本</a:t>
            </a:r>
          </a:p>
        </p:txBody>
      </p:sp>
      <p:sp>
        <p:nvSpPr>
          <p:cNvPr id="39" name="Shape 39"/>
          <p:cNvSpPr/>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标题文本</a:t>
            </a:r>
          </a:p>
        </p:txBody>
      </p:sp>
      <p:sp>
        <p:nvSpPr>
          <p:cNvPr id="48" name="Shape 48"/>
          <p:cNvSpPr/>
          <p:nvPr>
            <p:ph type="body" sz="quarter" idx="1"/>
          </p:nvPr>
        </p:nvSpPr>
        <p:spPr>
          <a:xfrm>
            <a:off x="1186773" y="1778436"/>
            <a:ext cx="4873577" cy="823914"/>
          </a:xfrm>
          <a:prstGeom prst="rect">
            <a:avLst/>
          </a:prstGeom>
        </p:spPr>
        <p:txBody>
          <a:bodyPr anchor="ctr"/>
          <a:lstStyle>
            <a:lvl1pPr marL="0" indent="0">
              <a:buSzTx/>
              <a:buFontTx/>
              <a:buNone/>
            </a:lvl1pPr>
            <a:lvl2pPr marL="0" indent="0">
              <a:buSzTx/>
              <a:buFontTx/>
              <a:buNone/>
            </a:lvl2pPr>
            <a:lvl3pPr marL="0" indent="0">
              <a:buSzTx/>
              <a:buFontTx/>
              <a:buNone/>
            </a:lvl3pPr>
            <a:lvl4pPr marL="0" indent="0">
              <a:buSzTx/>
              <a:buFontTx/>
              <a:buNone/>
            </a:lvl4pPr>
            <a:lvl5pPr marL="0" indent="0">
              <a:buSzTx/>
              <a:buFontTx/>
              <a:buNone/>
            </a:lvl5pPr>
          </a:lstStyle>
          <a:p>
            <a:pPr/>
            <a:r>
              <a:t>正文级别 1</a:t>
            </a:r>
          </a:p>
          <a:p>
            <a:pPr lvl="1"/>
            <a:r>
              <a:t>正文级别 2</a:t>
            </a:r>
          </a:p>
          <a:p>
            <a:pPr lvl="2"/>
            <a:r>
              <a:t>正文级别 3</a:t>
            </a:r>
          </a:p>
          <a:p>
            <a:pPr lvl="3"/>
            <a:r>
              <a:t>正文级别 4</a:t>
            </a:r>
          </a:p>
          <a:p>
            <a:pPr lvl="4"/>
            <a:r>
              <a:t>正文级别 5</a:t>
            </a:r>
          </a:p>
        </p:txBody>
      </p:sp>
      <p:sp>
        <p:nvSpPr>
          <p:cNvPr id="49" name="Shape 49"/>
          <p:cNvSpPr/>
          <p:nvPr>
            <p:ph type="body" sz="quarter" idx="13"/>
          </p:nvPr>
        </p:nvSpPr>
        <p:spPr>
          <a:xfrm>
            <a:off x="6256935" y="1778436"/>
            <a:ext cx="4897582" cy="823914"/>
          </a:xfrm>
          <a:prstGeom prst="rect">
            <a:avLst/>
          </a:prstGeom>
        </p:spPr>
        <p:txBody>
          <a:bodyPr anchor="ctr"/>
          <a:lstStyle/>
          <a:p>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标题文本</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72" name="Shape 72"/>
          <p:cNvSpPr/>
          <p:nvPr>
            <p:ph type="title"/>
          </p:nvPr>
        </p:nvSpPr>
        <p:spPr>
          <a:xfrm>
            <a:off x="839787" y="457200"/>
            <a:ext cx="4165352" cy="1600200"/>
          </a:xfrm>
          <a:prstGeom prst="rect">
            <a:avLst/>
          </a:prstGeom>
        </p:spPr>
        <p:txBody>
          <a:bodyPr anchor="b"/>
          <a:lstStyle>
            <a:lvl1pPr>
              <a:defRPr sz="3200"/>
            </a:lvl1pPr>
          </a:lstStyle>
          <a:p>
            <a:pPr/>
            <a:r>
              <a:t>标题文本</a:t>
            </a:r>
          </a:p>
        </p:txBody>
      </p:sp>
      <p:sp>
        <p:nvSpPr>
          <p:cNvPr id="73" name="Shape 73"/>
          <p:cNvSpPr/>
          <p:nvPr>
            <p:ph type="pic" sz="half" idx="13"/>
          </p:nvPr>
        </p:nvSpPr>
        <p:spPr>
          <a:xfrm>
            <a:off x="5183187" y="457201"/>
            <a:ext cx="6172203" cy="5403852"/>
          </a:xfrm>
          <a:prstGeom prst="rect">
            <a:avLst/>
          </a:prstGeom>
        </p:spPr>
        <p:txBody>
          <a:bodyPr lIns="91439" tIns="45719" rIns="91439" bIns="45719">
            <a:noAutofit/>
          </a:bodyPr>
          <a:lstStyle/>
          <a:p>
            <a:pPr/>
          </a:p>
        </p:txBody>
      </p:sp>
      <p:sp>
        <p:nvSpPr>
          <p:cNvPr id="74" name="Shape 74"/>
          <p:cNvSpPr/>
          <p:nvPr>
            <p:ph type="body" sz="quarter" idx="1"/>
          </p:nvPr>
        </p:nvSpPr>
        <p:spPr>
          <a:xfrm>
            <a:off x="839787" y="2057400"/>
            <a:ext cx="4165352" cy="3811588"/>
          </a:xfrm>
          <a:prstGeom prst="rect">
            <a:avLst/>
          </a:prstGeom>
        </p:spPr>
        <p:txBody>
          <a:bodyPr/>
          <a:lstStyle>
            <a:lvl1pPr marL="0" indent="0">
              <a:buSzTx/>
              <a:buFontTx/>
              <a:buNone/>
              <a:defRPr sz="2000"/>
            </a:lvl1pPr>
            <a:lvl2pPr marL="0" indent="0">
              <a:buSzTx/>
              <a:buFontTx/>
              <a:buNone/>
              <a:defRPr sz="2000"/>
            </a:lvl2pPr>
            <a:lvl3pPr marL="0" indent="0">
              <a:buSzTx/>
              <a:buFontTx/>
              <a:buNone/>
              <a:defRPr sz="2000"/>
            </a:lvl3pPr>
            <a:lvl4pPr marL="0" indent="0">
              <a:buSzTx/>
              <a:buFontTx/>
              <a:buNone/>
              <a:defRPr sz="2000"/>
            </a:lvl4pPr>
            <a:lvl5pPr marL="0" indent="0">
              <a:buSzTx/>
              <a:buFontTx/>
              <a:buNone/>
              <a:defRPr sz="2000"/>
            </a:lvl5pPr>
          </a:lstStyle>
          <a:p>
            <a:pPr/>
            <a:r>
              <a:t>正文级别 1</a:t>
            </a:r>
          </a:p>
          <a:p>
            <a:pPr lvl="1"/>
            <a:r>
              <a:t>正文级别 2</a:t>
            </a:r>
          </a:p>
          <a:p>
            <a:pPr lvl="2"/>
            <a:r>
              <a:t>正文级别 3</a:t>
            </a:r>
          </a:p>
          <a:p>
            <a:pPr lvl="3"/>
            <a:r>
              <a:t>正文级别 4</a:t>
            </a:r>
          </a:p>
          <a:p>
            <a:pPr lvl="4"/>
            <a:r>
              <a:t>正文级别 5</a:t>
            </a: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竖版">
    <p:spTree>
      <p:nvGrpSpPr>
        <p:cNvPr id="1" name=""/>
        <p:cNvGrpSpPr/>
        <p:nvPr/>
      </p:nvGrpSpPr>
      <p:grpSpPr>
        <a:xfrm>
          <a:off x="0" y="0"/>
          <a:ext cx="0" cy="0"/>
          <a:chOff x="0" y="0"/>
          <a:chExt cx="0" cy="0"/>
        </a:xfrm>
      </p:grpSpPr>
      <p:sp>
        <p:nvSpPr>
          <p:cNvPr id="82" name="Shape 82"/>
          <p:cNvSpPr/>
          <p:nvPr>
            <p:ph type="title"/>
          </p:nvPr>
        </p:nvSpPr>
        <p:spPr>
          <a:xfrm>
            <a:off x="8724900" y="365125"/>
            <a:ext cx="2628900" cy="5811838"/>
          </a:xfrm>
          <a:prstGeom prst="rect">
            <a:avLst/>
          </a:prstGeom>
        </p:spPr>
        <p:txBody>
          <a:bodyPr/>
          <a:lstStyle/>
          <a:p>
            <a:pPr/>
            <a:r>
              <a:t>标题文本</a:t>
            </a:r>
          </a:p>
        </p:txBody>
      </p:sp>
      <p:sp>
        <p:nvSpPr>
          <p:cNvPr id="83" name="Shape 83"/>
          <p:cNvSpPr/>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089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1524000" y="2941091"/>
            <a:ext cx="9144000" cy="975818"/>
          </a:xfrm>
          <a:prstGeom prst="rect">
            <a:avLst/>
          </a:prstGeom>
        </p:spPr>
        <p:txBody>
          <a:bodyPr/>
          <a:lstStyle/>
          <a:p>
            <a:pPr>
              <a:lnSpc>
                <a:spcPct val="100000"/>
              </a:lnSpc>
              <a:defRPr sz="5000">
                <a:effectLst>
                  <a:outerShdw sx="100000" sy="100000" kx="0" ky="0" algn="b" rotWithShape="0" blurRad="12700" dist="38100" dir="2700000">
                    <a:srgbClr val="DDDDDD"/>
                  </a:outerShdw>
                </a:effectLst>
                <a:latin typeface="Anonymice Powerline"/>
                <a:ea typeface="Anonymice Powerline"/>
                <a:cs typeface="Anonymice Powerline"/>
                <a:sym typeface="Anonymice Powerline"/>
              </a:defRPr>
            </a:pPr>
            <a:r>
              <a:t>无线局域网</a:t>
            </a:r>
            <a:r>
              <a:rPr>
                <a:latin typeface="Anonymice Powerline Bold"/>
                <a:ea typeface="Anonymice Powerline Bold"/>
                <a:cs typeface="Anonymice Powerline Bold"/>
                <a:sym typeface="Anonymice Powerline Bold"/>
              </a:rPr>
              <a:t>WLAN</a:t>
            </a:r>
          </a:p>
        </p:txBody>
      </p:sp>
      <p:sp>
        <p:nvSpPr>
          <p:cNvPr id="129" name="Shape 129"/>
          <p:cNvSpPr/>
          <p:nvPr>
            <p:ph type="body" sz="quarter" idx="1"/>
          </p:nvPr>
        </p:nvSpPr>
        <p:spPr>
          <a:xfrm>
            <a:off x="3737049" y="4402137"/>
            <a:ext cx="4717902" cy="1190281"/>
          </a:xfrm>
          <a:prstGeom prst="rect">
            <a:avLst/>
          </a:prstGeom>
        </p:spPr>
        <p:txBody>
          <a:bodyPr/>
          <a:lstStyle/>
          <a:p>
            <a:pPr defTabSz="667512">
              <a:lnSpc>
                <a:spcPct val="100000"/>
              </a:lnSpc>
              <a:spcBef>
                <a:spcPts val="0"/>
              </a:spcBef>
              <a:defRPr sz="2100">
                <a:latin typeface="Anonymice Powerline"/>
                <a:ea typeface="Anonymice Powerline"/>
                <a:cs typeface="Anonymice Powerline"/>
                <a:sym typeface="Anonymice Powerline"/>
              </a:defRPr>
            </a:pPr>
            <a:r>
              <a:t> </a:t>
            </a:r>
          </a:p>
          <a:p>
            <a:pPr defTabSz="667512">
              <a:lnSpc>
                <a:spcPct val="100000"/>
              </a:lnSpc>
              <a:spcBef>
                <a:spcPts val="0"/>
              </a:spcBef>
              <a:defRPr sz="2100">
                <a:latin typeface="Anonymice Powerline"/>
                <a:ea typeface="Anonymice Powerline"/>
                <a:cs typeface="Anonymice Powerline"/>
                <a:sym typeface="Anonymice Powerline"/>
              </a:defRPr>
            </a:pPr>
            <a:r>
              <a:t>制作者：蔡奇奇 任治豪 胡飘</a:t>
            </a:r>
          </a:p>
          <a:p>
            <a:pPr defTabSz="667512">
              <a:lnSpc>
                <a:spcPct val="100000"/>
              </a:lnSpc>
              <a:spcBef>
                <a:spcPts val="0"/>
              </a:spcBef>
              <a:defRPr sz="2100">
                <a:latin typeface="Anonymice Powerline"/>
                <a:ea typeface="Anonymice Powerline"/>
                <a:cs typeface="Anonymice Powerline"/>
                <a:sym typeface="Anonymice Powerline"/>
              </a:defRPr>
            </a:pPr>
            <a:r>
              <a:t>分享人：蔡奇奇</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nvSpPr>
        <p:spPr>
          <a:xfrm>
            <a:off x="2524124" y="249236"/>
            <a:ext cx="7316790"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40000"/>
              </a:lnSpc>
              <a:spcBef>
                <a:spcPts val="1900"/>
              </a:spcBef>
              <a:defRPr b="1" sz="3200">
                <a:latin typeface="华文中宋"/>
                <a:ea typeface="华文中宋"/>
                <a:cs typeface="华文中宋"/>
                <a:sym typeface="华文中宋"/>
              </a:defRPr>
            </a:pPr>
            <a:r>
              <a:t>IEEE 802.11a</a:t>
            </a:r>
            <a:r>
              <a:rPr>
                <a:solidFill>
                  <a:srgbClr val="B61638"/>
                </a:solidFill>
              </a:rPr>
              <a:t> (5GHz)</a:t>
            </a:r>
          </a:p>
        </p:txBody>
      </p:sp>
      <p:sp>
        <p:nvSpPr>
          <p:cNvPr id="164" name="Shape 164"/>
          <p:cNvSpPr/>
          <p:nvPr/>
        </p:nvSpPr>
        <p:spPr>
          <a:xfrm>
            <a:off x="1782761" y="2271137"/>
            <a:ext cx="8799515" cy="23157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700"/>
              </a:spcBef>
              <a:defRPr sz="2400">
                <a:latin typeface="Arial"/>
                <a:ea typeface="Arial"/>
                <a:cs typeface="Arial"/>
                <a:sym typeface="Arial"/>
              </a:defRPr>
            </a:pPr>
            <a:r>
              <a:t>       802.11b</a:t>
            </a:r>
            <a:r>
              <a:rPr>
                <a:latin typeface="SimSun"/>
                <a:ea typeface="SimSun"/>
                <a:cs typeface="SimSun"/>
                <a:sym typeface="SimSun"/>
              </a:rPr>
              <a:t>工作于公共频段，容易与同一工作频段的蓝牙、微波炉等设备形成干扰，且速度较低，为了解决这个问题，在</a:t>
            </a:r>
            <a:r>
              <a:t>802.11b</a:t>
            </a:r>
            <a:r>
              <a:rPr>
                <a:latin typeface="SimSun"/>
                <a:ea typeface="SimSun"/>
                <a:cs typeface="SimSun"/>
                <a:sym typeface="SimSun"/>
              </a:rPr>
              <a:t>通过的同年，</a:t>
            </a:r>
            <a:r>
              <a:t>802.11a</a:t>
            </a:r>
            <a:r>
              <a:rPr>
                <a:latin typeface="SimSun"/>
                <a:ea typeface="SimSun"/>
                <a:cs typeface="SimSun"/>
                <a:sym typeface="SimSun"/>
              </a:rPr>
              <a:t>标准应运而生。该标准工作于</a:t>
            </a:r>
            <a:r>
              <a:rPr>
                <a:solidFill>
                  <a:srgbClr val="CC0000"/>
                </a:solidFill>
              </a:rPr>
              <a:t>5GHz</a:t>
            </a:r>
            <a:r>
              <a:rPr>
                <a:latin typeface="SimSun"/>
                <a:ea typeface="SimSun"/>
                <a:cs typeface="SimSun"/>
                <a:sym typeface="SimSun"/>
              </a:rPr>
              <a:t>频段，最大数据传输速率提高到</a:t>
            </a:r>
            <a:r>
              <a:rPr>
                <a:solidFill>
                  <a:srgbClr val="CC0000"/>
                </a:solidFill>
              </a:rPr>
              <a:t>54Mbps</a:t>
            </a:r>
            <a:r>
              <a:rPr>
                <a:latin typeface="SimSun"/>
                <a:ea typeface="SimSun"/>
                <a:cs typeface="SimSun"/>
                <a:sym typeface="SimSun"/>
              </a:rPr>
              <a:t>。</a:t>
            </a:r>
          </a:p>
          <a:p>
            <a:pPr>
              <a:spcBef>
                <a:spcPts val="700"/>
              </a:spcBef>
              <a:defRPr sz="2400">
                <a:latin typeface="SimSun"/>
                <a:ea typeface="SimSun"/>
                <a:cs typeface="SimSun"/>
                <a:sym typeface="SimSun"/>
              </a:defRPr>
            </a:pPr>
            <a:r>
              <a:t>工作频段（</a:t>
            </a:r>
            <a:r>
              <a:rPr>
                <a:latin typeface="Arial"/>
                <a:ea typeface="Arial"/>
                <a:cs typeface="Arial"/>
                <a:sym typeface="Arial"/>
              </a:rPr>
              <a:t>5GHz</a:t>
            </a:r>
            <a:r>
              <a:t>无许可证的国家信息基础设施波段）</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nvSpPr>
        <p:spPr>
          <a:xfrm>
            <a:off x="2524124" y="249236"/>
            <a:ext cx="7316790"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40000"/>
              </a:lnSpc>
              <a:spcBef>
                <a:spcPts val="1900"/>
              </a:spcBef>
              <a:defRPr b="1" sz="3200">
                <a:latin typeface="华文中宋"/>
                <a:ea typeface="华文中宋"/>
                <a:cs typeface="华文中宋"/>
                <a:sym typeface="华文中宋"/>
              </a:defRPr>
            </a:pPr>
            <a:r>
              <a:t>IEEE 802.11g </a:t>
            </a:r>
            <a:r>
              <a:rPr>
                <a:solidFill>
                  <a:srgbClr val="B61638"/>
                </a:solidFill>
              </a:rPr>
              <a:t>(2.4G)</a:t>
            </a:r>
          </a:p>
        </p:txBody>
      </p:sp>
      <p:grpSp>
        <p:nvGrpSpPr>
          <p:cNvPr id="172" name="Group 172"/>
          <p:cNvGrpSpPr/>
          <p:nvPr/>
        </p:nvGrpSpPr>
        <p:grpSpPr>
          <a:xfrm>
            <a:off x="6538906" y="4760910"/>
            <a:ext cx="2462223" cy="1333509"/>
            <a:chOff x="-2" y="-2"/>
            <a:chExt cx="2462221" cy="1333508"/>
          </a:xfrm>
        </p:grpSpPr>
        <p:grpSp>
          <p:nvGrpSpPr>
            <p:cNvPr id="170" name="Group 170"/>
            <p:cNvGrpSpPr/>
            <p:nvPr/>
          </p:nvGrpSpPr>
          <p:grpSpPr>
            <a:xfrm>
              <a:off x="-3" y="-3"/>
              <a:ext cx="2462223" cy="1333510"/>
              <a:chOff x="0" y="0"/>
              <a:chExt cx="2462221" cy="1333508"/>
            </a:xfrm>
          </p:grpSpPr>
          <p:sp>
            <p:nvSpPr>
              <p:cNvPr id="167" name="Shape 167"/>
              <p:cNvSpPr/>
              <p:nvPr/>
            </p:nvSpPr>
            <p:spPr>
              <a:xfrm>
                <a:off x="-1" y="-1"/>
                <a:ext cx="2462222" cy="1333509"/>
              </a:xfrm>
              <a:prstGeom prst="ellipse">
                <a:avLst/>
              </a:prstGeom>
              <a:solidFill>
                <a:srgbClr val="BBE0E3"/>
              </a:solidFill>
              <a:ln w="12700" cap="flat">
                <a:noFill/>
                <a:miter lim="400000"/>
              </a:ln>
              <a:effectLst/>
            </p:spPr>
            <p:txBody>
              <a:bodyPr wrap="square" lIns="45718" tIns="45718" rIns="45718" bIns="45718" numCol="1" anchor="ctr">
                <a:noAutofit/>
              </a:bodyPr>
              <a:lstStyle/>
              <a:p>
                <a:pPr>
                  <a:spcBef>
                    <a:spcPts val="1800"/>
                  </a:spcBef>
                  <a:defRPr>
                    <a:latin typeface="Times New Roman"/>
                    <a:ea typeface="Times New Roman"/>
                    <a:cs typeface="Times New Roman"/>
                    <a:sym typeface="Times New Roman"/>
                  </a:defRPr>
                </a:pPr>
              </a:p>
            </p:txBody>
          </p:sp>
          <p:pic>
            <p:nvPicPr>
              <p:cNvPr id="168" name="image2.png" descr="Snap2"/>
              <p:cNvPicPr>
                <a:picLocks noChangeAspect="1"/>
              </p:cNvPicPr>
              <p:nvPr/>
            </p:nvPicPr>
            <p:blipFill>
              <a:blip r:embed="rId2">
                <a:extLst/>
              </a:blip>
              <a:stretch>
                <a:fillRect/>
              </a:stretch>
            </p:blipFill>
            <p:spPr>
              <a:xfrm>
                <a:off x="547326" y="754329"/>
                <a:ext cx="591057" cy="438538"/>
              </a:xfrm>
              <a:prstGeom prst="rect">
                <a:avLst/>
              </a:prstGeom>
              <a:ln w="12700" cap="flat">
                <a:noFill/>
                <a:miter lim="400000"/>
              </a:ln>
              <a:effectLst/>
            </p:spPr>
          </p:pic>
          <p:pic>
            <p:nvPicPr>
              <p:cNvPr id="169" name="image2.png" descr="Snap2"/>
              <p:cNvPicPr>
                <a:picLocks noChangeAspect="1"/>
              </p:cNvPicPr>
              <p:nvPr/>
            </p:nvPicPr>
            <p:blipFill>
              <a:blip r:embed="rId2">
                <a:extLst/>
              </a:blip>
              <a:stretch>
                <a:fillRect/>
              </a:stretch>
            </p:blipFill>
            <p:spPr>
              <a:xfrm>
                <a:off x="1436922" y="754329"/>
                <a:ext cx="591056" cy="438538"/>
              </a:xfrm>
              <a:prstGeom prst="rect">
                <a:avLst/>
              </a:prstGeom>
              <a:ln w="12700" cap="flat">
                <a:noFill/>
                <a:miter lim="400000"/>
              </a:ln>
              <a:effectLst/>
            </p:spPr>
          </p:pic>
        </p:grpSp>
        <p:sp>
          <p:nvSpPr>
            <p:cNvPr id="171" name="Shape 171"/>
            <p:cNvSpPr/>
            <p:nvPr/>
          </p:nvSpPr>
          <p:spPr>
            <a:xfrm>
              <a:off x="479476" y="175157"/>
              <a:ext cx="1230356"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marL="342900" indent="-342900" algn="ctr">
                <a:lnSpc>
                  <a:spcPct val="140000"/>
                </a:lnSpc>
                <a:spcBef>
                  <a:spcPts val="1000"/>
                </a:spcBef>
                <a:defRPr>
                  <a:effectLst>
                    <a:outerShdw sx="100000" sy="100000" kx="0" ky="0" algn="b" rotWithShape="0" blurRad="12700" dist="25400" dir="2700000">
                      <a:srgbClr val="DDDDDD"/>
                    </a:outerShdw>
                  </a:effectLst>
                  <a:latin typeface="华文中宋"/>
                  <a:ea typeface="华文中宋"/>
                  <a:cs typeface="华文中宋"/>
                  <a:sym typeface="华文中宋"/>
                </a:defRPr>
              </a:lvl1pPr>
            </a:lstStyle>
            <a:p>
              <a:pPr/>
              <a:r>
                <a:t>802.11b</a:t>
              </a:r>
            </a:p>
          </p:txBody>
        </p:sp>
      </p:grpSp>
      <p:grpSp>
        <p:nvGrpSpPr>
          <p:cNvPr id="175" name="Group 175"/>
          <p:cNvGrpSpPr/>
          <p:nvPr/>
        </p:nvGrpSpPr>
        <p:grpSpPr>
          <a:xfrm>
            <a:off x="7390702" y="2482189"/>
            <a:ext cx="2468372" cy="2558784"/>
            <a:chOff x="-1" y="-1"/>
            <a:chExt cx="2468370" cy="2558783"/>
          </a:xfrm>
        </p:grpSpPr>
        <p:sp>
          <p:nvSpPr>
            <p:cNvPr id="173" name="Shape 173"/>
            <p:cNvSpPr/>
            <p:nvPr/>
          </p:nvSpPr>
          <p:spPr>
            <a:xfrm rot="17808532">
              <a:off x="247551" y="395150"/>
              <a:ext cx="1973266" cy="1768480"/>
            </a:xfrm>
            <a:prstGeom prst="rightArrow">
              <a:avLst>
                <a:gd name="adj1" fmla="val 50000"/>
                <a:gd name="adj2" fmla="val 27895"/>
              </a:avLst>
            </a:prstGeom>
            <a:solidFill>
              <a:srgbClr val="B61638"/>
            </a:solidFill>
            <a:ln w="3175" cap="flat">
              <a:solidFill>
                <a:srgbClr val="000000"/>
              </a:solidFill>
              <a:prstDash val="solid"/>
              <a:round/>
            </a:ln>
            <a:effectLst/>
          </p:spPr>
          <p:txBody>
            <a:bodyPr wrap="square" lIns="45718" tIns="45718" rIns="45718" bIns="45718" numCol="1" anchor="ctr">
              <a:noAutofit/>
            </a:bodyPr>
            <a:lstStyle/>
            <a:p>
              <a:pPr marL="342900" indent="-342900" algn="ctr">
                <a:lnSpc>
                  <a:spcPct val="140000"/>
                </a:lnSpc>
                <a:spcBef>
                  <a:spcPts val="700"/>
                </a:spcBef>
                <a:defRPr sz="2000">
                  <a:solidFill>
                    <a:srgbClr val="FFFFFF"/>
                  </a:solidFill>
                  <a:latin typeface="华文中宋"/>
                  <a:ea typeface="华文中宋"/>
                  <a:cs typeface="华文中宋"/>
                  <a:sym typeface="华文中宋"/>
                </a:defRPr>
              </a:pPr>
            </a:p>
          </p:txBody>
        </p:sp>
        <p:sp>
          <p:nvSpPr>
            <p:cNvPr id="174" name="Shape 174"/>
            <p:cNvSpPr/>
            <p:nvPr/>
          </p:nvSpPr>
          <p:spPr>
            <a:xfrm rot="17808532">
              <a:off x="364488" y="1165946"/>
              <a:ext cx="1628137" cy="447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marL="342900" indent="-342900" algn="ctr">
                <a:lnSpc>
                  <a:spcPct val="140000"/>
                </a:lnSpc>
                <a:spcBef>
                  <a:spcPts val="400"/>
                </a:spcBef>
                <a:defRPr sz="2000">
                  <a:solidFill>
                    <a:srgbClr val="FFFFFF"/>
                  </a:solidFill>
                  <a:latin typeface="华文中宋"/>
                  <a:ea typeface="华文中宋"/>
                  <a:cs typeface="华文中宋"/>
                  <a:sym typeface="华文中宋"/>
                </a:defRPr>
              </a:lvl1pPr>
            </a:lstStyle>
            <a:p>
              <a:pPr/>
              <a:r>
                <a:t>无法平滑升级</a:t>
              </a:r>
            </a:p>
          </p:txBody>
        </p:sp>
      </p:grpSp>
      <p:grpSp>
        <p:nvGrpSpPr>
          <p:cNvPr id="181" name="Group 181"/>
          <p:cNvGrpSpPr/>
          <p:nvPr/>
        </p:nvGrpSpPr>
        <p:grpSpPr>
          <a:xfrm>
            <a:off x="8197850" y="1250947"/>
            <a:ext cx="2444750" cy="1547823"/>
            <a:chOff x="0" y="-1"/>
            <a:chExt cx="2444750" cy="1547821"/>
          </a:xfrm>
        </p:grpSpPr>
        <p:grpSp>
          <p:nvGrpSpPr>
            <p:cNvPr id="179" name="Group 179"/>
            <p:cNvGrpSpPr/>
            <p:nvPr/>
          </p:nvGrpSpPr>
          <p:grpSpPr>
            <a:xfrm>
              <a:off x="0" y="-2"/>
              <a:ext cx="2444750" cy="1547823"/>
              <a:chOff x="0" y="0"/>
              <a:chExt cx="2444750" cy="1547821"/>
            </a:xfrm>
          </p:grpSpPr>
          <p:sp>
            <p:nvSpPr>
              <p:cNvPr id="176" name="Shape 176"/>
              <p:cNvSpPr/>
              <p:nvPr/>
            </p:nvSpPr>
            <p:spPr>
              <a:xfrm>
                <a:off x="0" y="-1"/>
                <a:ext cx="2444750" cy="1547823"/>
              </a:xfrm>
              <a:prstGeom prst="ellipse">
                <a:avLst/>
              </a:prstGeom>
              <a:solidFill>
                <a:srgbClr val="BBE0E3"/>
              </a:solidFill>
              <a:ln w="12700" cap="flat">
                <a:noFill/>
                <a:miter lim="400000"/>
              </a:ln>
              <a:effectLst/>
            </p:spPr>
            <p:txBody>
              <a:bodyPr wrap="square" lIns="45718" tIns="45718" rIns="45718" bIns="45718" numCol="1" anchor="ctr">
                <a:noAutofit/>
              </a:bodyPr>
              <a:lstStyle/>
              <a:p>
                <a:pPr>
                  <a:spcBef>
                    <a:spcPts val="1800"/>
                  </a:spcBef>
                  <a:defRPr>
                    <a:latin typeface="Times New Roman"/>
                    <a:ea typeface="Times New Roman"/>
                    <a:cs typeface="Times New Roman"/>
                    <a:sym typeface="Times New Roman"/>
                  </a:defRPr>
                </a:pPr>
              </a:p>
            </p:txBody>
          </p:sp>
          <p:pic>
            <p:nvPicPr>
              <p:cNvPr id="177" name="image2.png" descr="Snap2"/>
              <p:cNvPicPr>
                <a:picLocks noChangeAspect="1"/>
              </p:cNvPicPr>
              <p:nvPr/>
            </p:nvPicPr>
            <p:blipFill>
              <a:blip r:embed="rId2">
                <a:extLst/>
              </a:blip>
              <a:stretch>
                <a:fillRect/>
              </a:stretch>
            </p:blipFill>
            <p:spPr>
              <a:xfrm>
                <a:off x="543442" y="875563"/>
                <a:ext cx="586863" cy="509016"/>
              </a:xfrm>
              <a:prstGeom prst="rect">
                <a:avLst/>
              </a:prstGeom>
              <a:ln w="12700" cap="flat">
                <a:noFill/>
                <a:miter lim="400000"/>
              </a:ln>
              <a:effectLst/>
            </p:spPr>
          </p:pic>
          <p:pic>
            <p:nvPicPr>
              <p:cNvPr id="178" name="image2.png" descr="Snap2"/>
              <p:cNvPicPr>
                <a:picLocks noChangeAspect="1"/>
              </p:cNvPicPr>
              <p:nvPr/>
            </p:nvPicPr>
            <p:blipFill>
              <a:blip r:embed="rId2">
                <a:extLst/>
              </a:blip>
              <a:stretch>
                <a:fillRect/>
              </a:stretch>
            </p:blipFill>
            <p:spPr>
              <a:xfrm>
                <a:off x="1426725" y="875563"/>
                <a:ext cx="586865" cy="509016"/>
              </a:xfrm>
              <a:prstGeom prst="rect">
                <a:avLst/>
              </a:prstGeom>
              <a:ln w="12700" cap="flat">
                <a:noFill/>
                <a:miter lim="400000"/>
              </a:ln>
              <a:effectLst/>
            </p:spPr>
          </p:pic>
        </p:grpSp>
        <p:sp>
          <p:nvSpPr>
            <p:cNvPr id="180" name="Shape 180"/>
            <p:cNvSpPr/>
            <p:nvPr/>
          </p:nvSpPr>
          <p:spPr>
            <a:xfrm>
              <a:off x="612310" y="201824"/>
              <a:ext cx="1218633"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marL="342900" indent="-342900" algn="ctr">
                <a:lnSpc>
                  <a:spcPct val="140000"/>
                </a:lnSpc>
                <a:spcBef>
                  <a:spcPts val="1000"/>
                </a:spcBef>
                <a:defRPr>
                  <a:effectLst>
                    <a:outerShdw sx="100000" sy="100000" kx="0" ky="0" algn="b" rotWithShape="0" blurRad="12700" dist="25400" dir="2700000">
                      <a:srgbClr val="DDDDDD"/>
                    </a:outerShdw>
                  </a:effectLst>
                  <a:latin typeface="华文中宋"/>
                  <a:ea typeface="华文中宋"/>
                  <a:cs typeface="华文中宋"/>
                  <a:sym typeface="华文中宋"/>
                </a:defRPr>
              </a:lvl1pPr>
            </a:lstStyle>
            <a:p>
              <a:pPr/>
              <a:r>
                <a:t>802.11a</a:t>
              </a:r>
            </a:p>
          </p:txBody>
        </p:sp>
      </p:grpSp>
      <p:sp>
        <p:nvSpPr>
          <p:cNvPr id="182" name="Shape 182"/>
          <p:cNvSpPr/>
          <p:nvPr/>
        </p:nvSpPr>
        <p:spPr>
          <a:xfrm>
            <a:off x="2005010" y="1419225"/>
            <a:ext cx="4495803" cy="43322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500"/>
              </a:spcBef>
              <a:buClr>
                <a:srgbClr val="CC9900"/>
              </a:buClr>
              <a:buSzPct val="65000"/>
              <a:buFont typeface="Wingdings"/>
              <a:buChar char="■"/>
              <a:defRPr sz="2400">
                <a:latin typeface="SimSun"/>
                <a:ea typeface="SimSun"/>
                <a:cs typeface="SimSun"/>
                <a:sym typeface="SimSun"/>
              </a:defRPr>
            </a:pPr>
            <a:r>
              <a:t>虽然</a:t>
            </a:r>
            <a:r>
              <a:rPr>
                <a:latin typeface="Arial"/>
                <a:ea typeface="Arial"/>
                <a:cs typeface="Arial"/>
                <a:sym typeface="Arial"/>
              </a:rPr>
              <a:t>802.11a</a:t>
            </a:r>
            <a:r>
              <a:t>标准比起</a:t>
            </a:r>
            <a:r>
              <a:rPr>
                <a:latin typeface="Arial"/>
                <a:ea typeface="Arial"/>
                <a:cs typeface="Arial"/>
                <a:sym typeface="Arial"/>
              </a:rPr>
              <a:t>802.11b</a:t>
            </a:r>
            <a:r>
              <a:t>先进不少，但由于</a:t>
            </a:r>
            <a:r>
              <a:rPr>
                <a:latin typeface="Arial"/>
                <a:ea typeface="Arial"/>
                <a:cs typeface="Arial"/>
                <a:sym typeface="Arial"/>
              </a:rPr>
              <a:t>802.11b</a:t>
            </a:r>
            <a:r>
              <a:t>的广泛使用，无线局域网的部署和升级必须考虑到客户的既有投资，业界迫切需要一种与</a:t>
            </a:r>
            <a:r>
              <a:rPr>
                <a:latin typeface="Arial"/>
                <a:ea typeface="Arial"/>
                <a:cs typeface="Arial"/>
                <a:sym typeface="Arial"/>
              </a:rPr>
              <a:t>802.11b</a:t>
            </a:r>
            <a:r>
              <a:t>工作于同一频段且更为先进的技术来保证这种妥协。</a:t>
            </a:r>
            <a:r>
              <a:rPr>
                <a:latin typeface="Arial"/>
                <a:ea typeface="Arial"/>
                <a:cs typeface="Arial"/>
                <a:sym typeface="Arial"/>
              </a:rPr>
              <a:t>2001</a:t>
            </a:r>
            <a:r>
              <a:t>年，工作于</a:t>
            </a:r>
            <a:r>
              <a:rPr>
                <a:latin typeface="Arial"/>
                <a:ea typeface="Arial"/>
                <a:cs typeface="Arial"/>
                <a:sym typeface="Arial"/>
              </a:rPr>
              <a:t>2.4GHz</a:t>
            </a:r>
            <a:r>
              <a:t>频段数据速率最高达</a:t>
            </a:r>
            <a:r>
              <a:rPr>
                <a:latin typeface="Arial"/>
                <a:ea typeface="Arial"/>
                <a:cs typeface="Arial"/>
                <a:sym typeface="Arial"/>
              </a:rPr>
              <a:t>54Mbps</a:t>
            </a:r>
            <a:r>
              <a:t>的</a:t>
            </a:r>
            <a:r>
              <a:rPr>
                <a:latin typeface="Arial"/>
                <a:ea typeface="Arial"/>
                <a:cs typeface="Arial"/>
                <a:sym typeface="Arial"/>
              </a:rPr>
              <a:t>802.11g</a:t>
            </a:r>
            <a:r>
              <a:t>标准获得通过。</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nvSpPr>
        <p:spPr>
          <a:xfrm>
            <a:off x="2524124" y="249236"/>
            <a:ext cx="7316790" cy="662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40000"/>
              </a:lnSpc>
              <a:spcBef>
                <a:spcPts val="1900"/>
              </a:spcBef>
              <a:defRPr b="1" sz="3200">
                <a:latin typeface="华文中宋"/>
                <a:ea typeface="华文中宋"/>
                <a:cs typeface="华文中宋"/>
                <a:sym typeface="华文中宋"/>
              </a:defRPr>
            </a:pPr>
            <a:r>
              <a:t>IEEE 802.11n </a:t>
            </a:r>
            <a:r>
              <a:rPr>
                <a:solidFill>
                  <a:srgbClr val="B61638"/>
                </a:solidFill>
              </a:rPr>
              <a:t>(2.4GHz和5GHz)</a:t>
            </a:r>
          </a:p>
        </p:txBody>
      </p:sp>
      <p:sp>
        <p:nvSpPr>
          <p:cNvPr id="185" name="Shape 185"/>
          <p:cNvSpPr/>
          <p:nvPr/>
        </p:nvSpPr>
        <p:spPr>
          <a:xfrm>
            <a:off x="2005012" y="1419225"/>
            <a:ext cx="8239126" cy="3990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500"/>
              </a:spcBef>
              <a:buClr>
                <a:srgbClr val="CC9900"/>
              </a:buClr>
              <a:buSzPct val="65000"/>
              <a:buFont typeface="Wingdings"/>
              <a:buChar char="■"/>
              <a:defRPr sz="2400">
                <a:latin typeface="SimSun"/>
                <a:ea typeface="SimSun"/>
                <a:cs typeface="SimSun"/>
                <a:sym typeface="SimSun"/>
              </a:defRPr>
            </a:pPr>
            <a:r>
              <a:t>为了改善先前的两项无线网络标准，包括工作在5GHz的802.11a与工作在2.4GHz的802.11g，在网络流量上的不足，802.11n支持2.4GHz和5GHz两个频段，带来了更高的传输速率。</a:t>
            </a:r>
          </a:p>
          <a:p>
            <a:pPr marL="342900" indent="-342900">
              <a:spcBef>
                <a:spcPts val="500"/>
              </a:spcBef>
              <a:buClr>
                <a:srgbClr val="CC9900"/>
              </a:buClr>
              <a:buSzPct val="65000"/>
              <a:buFont typeface="Wingdings"/>
              <a:buChar char="■"/>
              <a:defRPr sz="2400">
                <a:latin typeface="SimSun"/>
                <a:ea typeface="SimSun"/>
                <a:cs typeface="SimSun"/>
                <a:sym typeface="SimSun"/>
              </a:defRPr>
            </a:pPr>
            <a:r>
              <a:t>802.11n增加了对于MIMO的标准，使用多个发射和接收天线来允许更高的数据传输率。</a:t>
            </a:r>
          </a:p>
          <a:p>
            <a:pPr marL="342900" indent="-342900">
              <a:spcBef>
                <a:spcPts val="500"/>
              </a:spcBef>
              <a:buClr>
                <a:srgbClr val="CC9900"/>
              </a:buClr>
              <a:buSzPct val="65000"/>
              <a:buFont typeface="Wingdings"/>
              <a:buChar char="■"/>
              <a:defRPr sz="2400">
                <a:latin typeface="SimSun"/>
                <a:ea typeface="SimSun"/>
                <a:cs typeface="SimSun"/>
                <a:sym typeface="SimSun"/>
              </a:defRPr>
            </a:pPr>
            <a:r>
              <a:t>致力于为WLAN接入用户提供更高的“接入速率”，802.11n提高通讯速率的手段主要在于增加带宽和提高信道利用率两个方面。</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nvSpPr>
        <p:spPr>
          <a:xfrm>
            <a:off x="2524124" y="249236"/>
            <a:ext cx="7316790"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40000"/>
              </a:lnSpc>
              <a:spcBef>
                <a:spcPts val="1900"/>
              </a:spcBef>
              <a:defRPr b="1" sz="3200">
                <a:latin typeface="华文中宋"/>
                <a:ea typeface="华文中宋"/>
                <a:cs typeface="华文中宋"/>
                <a:sym typeface="华文中宋"/>
              </a:defRPr>
            </a:pPr>
            <a:r>
              <a:t>IEEE 802.11ac </a:t>
            </a:r>
            <a:r>
              <a:rPr>
                <a:solidFill>
                  <a:srgbClr val="B61638"/>
                </a:solidFill>
              </a:rPr>
              <a:t>(5GHz)</a:t>
            </a:r>
          </a:p>
        </p:txBody>
      </p:sp>
      <p:sp>
        <p:nvSpPr>
          <p:cNvPr id="188" name="Shape 188"/>
          <p:cNvSpPr/>
          <p:nvPr/>
        </p:nvSpPr>
        <p:spPr>
          <a:xfrm>
            <a:off x="1739899" y="1473199"/>
            <a:ext cx="8593140" cy="303510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500"/>
              </a:spcBef>
              <a:buClr>
                <a:srgbClr val="CC9900"/>
              </a:buClr>
              <a:buSzPct val="65000"/>
              <a:buFont typeface="Wingdings"/>
              <a:buChar char="■"/>
              <a:defRPr sz="2400">
                <a:latin typeface="Arial"/>
                <a:ea typeface="Arial"/>
                <a:cs typeface="Arial"/>
                <a:sym typeface="Arial"/>
              </a:defRPr>
            </a:pPr>
            <a:r>
              <a:t>IEEE 802.11ac</a:t>
            </a:r>
            <a:r>
              <a:rPr>
                <a:latin typeface="SimSun"/>
                <a:ea typeface="SimSun"/>
                <a:cs typeface="SimSun"/>
                <a:sym typeface="SimSun"/>
              </a:rPr>
              <a:t>是一个正在发展中的</a:t>
            </a:r>
            <a:r>
              <a:t>802.11</a:t>
            </a:r>
            <a:r>
              <a:rPr>
                <a:latin typeface="SimSun"/>
                <a:ea typeface="SimSun"/>
                <a:cs typeface="SimSun"/>
                <a:sym typeface="SimSun"/>
              </a:rPr>
              <a:t>无线计算机网络通信标准，更高传输速率的改善，当使用多基站时将无线速率提高到至少1Gbps，将单信道速率提高到至少500Mbps。使用更高的无线带宽（80MHz-160MHz，802.11n只有40MHz），更多的MIMO流（最多8条流），更好的调制方式（QAM256）</a:t>
            </a:r>
            <a:br>
              <a:rPr>
                <a:latin typeface="SimSun"/>
                <a:ea typeface="SimSun"/>
                <a:cs typeface="SimSun"/>
                <a:sym typeface="SimSun"/>
              </a:rPr>
            </a:br>
            <a:r>
              <a:rPr>
                <a:latin typeface="SimSun"/>
                <a:ea typeface="SimSun"/>
                <a:cs typeface="SimSun"/>
                <a:sym typeface="SimSun"/>
              </a:rPr>
              <a:t>它是</a:t>
            </a:r>
            <a:r>
              <a:t>IEEE 802.11n</a:t>
            </a:r>
            <a:r>
              <a:rPr>
                <a:latin typeface="SimSun"/>
                <a:ea typeface="SimSun"/>
                <a:cs typeface="SimSun"/>
                <a:sym typeface="SimSun"/>
              </a:rPr>
              <a:t>的潜在的继任者。</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nvSpPr>
        <p:spPr>
          <a:xfrm>
            <a:off x="2524124" y="249236"/>
            <a:ext cx="7316790" cy="662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lnSpc>
                <a:spcPct val="140000"/>
              </a:lnSpc>
              <a:spcBef>
                <a:spcPts val="1900"/>
              </a:spcBef>
              <a:defRPr b="1" sz="3200">
                <a:solidFill>
                  <a:srgbClr val="B61638"/>
                </a:solidFill>
                <a:latin typeface="华文中宋"/>
                <a:ea typeface="华文中宋"/>
                <a:cs typeface="华文中宋"/>
                <a:sym typeface="华文中宋"/>
              </a:defRPr>
            </a:lvl1pPr>
          </a:lstStyle>
          <a:p>
            <a:pPr/>
            <a:r>
              <a:t>802.11标准发展总结 </a:t>
            </a:r>
          </a:p>
        </p:txBody>
      </p:sp>
      <p:graphicFrame>
        <p:nvGraphicFramePr>
          <p:cNvPr id="191" name="Table 191"/>
          <p:cNvGraphicFramePr/>
          <p:nvPr/>
        </p:nvGraphicFramePr>
        <p:xfrm>
          <a:off x="2135146" y="1020128"/>
          <a:ext cx="7353299" cy="6267497"/>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015854"/>
                <a:gridCol w="1059705"/>
                <a:gridCol w="1426815"/>
                <a:gridCol w="1179787"/>
                <a:gridCol w="1160488"/>
                <a:gridCol w="1510647"/>
              </a:tblGrid>
              <a:tr h="787400">
                <a:tc>
                  <a:txBody>
                    <a:bodyPr/>
                    <a:lstStyle/>
                    <a:p>
                      <a:pPr algn="l">
                        <a:defRPr b="0" sz="1800">
                          <a:solidFill>
                            <a:srgbClr val="000000"/>
                          </a:solidFill>
                        </a:defRPr>
                      </a:pPr>
                      <a:r>
                        <a:rPr b="1" sz="2200">
                          <a:solidFill>
                            <a:srgbClr val="FFFFFF"/>
                          </a:solidFill>
                          <a:latin typeface="Arial"/>
                          <a:ea typeface="Arial"/>
                          <a:cs typeface="Arial"/>
                          <a:sym typeface="Arial"/>
                        </a:rPr>
                        <a:t>协议</a:t>
                      </a:r>
                    </a:p>
                  </a:txBody>
                  <a:tcPr marL="0" marR="0" marT="0" marB="0" anchor="t" anchorCtr="0" horzOverflow="overflow">
                    <a:solidFill>
                      <a:srgbClr val="CC9900"/>
                    </a:solidFill>
                  </a:tcPr>
                </a:tc>
                <a:tc>
                  <a:txBody>
                    <a:bodyPr/>
                    <a:lstStyle/>
                    <a:p>
                      <a:pPr algn="l">
                        <a:defRPr b="0" sz="1800">
                          <a:solidFill>
                            <a:srgbClr val="000000"/>
                          </a:solidFill>
                        </a:defRPr>
                      </a:pPr>
                      <a:r>
                        <a:rPr b="1" sz="2200">
                          <a:solidFill>
                            <a:srgbClr val="FFFFFF"/>
                          </a:solidFill>
                          <a:latin typeface="Arial"/>
                          <a:ea typeface="Arial"/>
                          <a:cs typeface="Arial"/>
                          <a:sym typeface="Arial"/>
                        </a:rPr>
                        <a:t>发布年月</a:t>
                      </a:r>
                    </a:p>
                  </a:txBody>
                  <a:tcPr marL="0" marR="0" marT="0" marB="0" anchor="t" anchorCtr="0" horzOverflow="overflow">
                    <a:solidFill>
                      <a:srgbClr val="CC9900"/>
                    </a:solidFill>
                  </a:tcPr>
                </a:tc>
                <a:tc>
                  <a:txBody>
                    <a:bodyPr/>
                    <a:lstStyle/>
                    <a:p>
                      <a:pPr algn="ctr">
                        <a:defRPr b="0" sz="1800">
                          <a:solidFill>
                            <a:srgbClr val="000000"/>
                          </a:solidFill>
                        </a:defRPr>
                      </a:pPr>
                      <a:r>
                        <a:rPr b="1" sz="2200">
                          <a:solidFill>
                            <a:srgbClr val="FFFFFF"/>
                          </a:solidFill>
                          <a:latin typeface="Arial"/>
                          <a:ea typeface="Arial"/>
                          <a:cs typeface="Arial"/>
                          <a:sym typeface="Arial"/>
                        </a:rPr>
                        <a:t>标准频宽</a:t>
                      </a:r>
                    </a:p>
                  </a:txBody>
                  <a:tcPr marL="0" marR="0" marT="0" marB="0" anchor="t" anchorCtr="0" horzOverflow="overflow">
                    <a:solidFill>
                      <a:srgbClr val="CC9900"/>
                    </a:solidFill>
                  </a:tcPr>
                </a:tc>
                <a:tc>
                  <a:txBody>
                    <a:bodyPr/>
                    <a:lstStyle/>
                    <a:p>
                      <a:pPr algn="l">
                        <a:defRPr b="0" sz="1800">
                          <a:solidFill>
                            <a:srgbClr val="000000"/>
                          </a:solidFill>
                        </a:defRPr>
                      </a:pPr>
                      <a:r>
                        <a:rPr b="1" sz="2200">
                          <a:solidFill>
                            <a:srgbClr val="FFFFFF"/>
                          </a:solidFill>
                          <a:latin typeface="Arial"/>
                          <a:ea typeface="Arial"/>
                          <a:cs typeface="Arial"/>
                          <a:sym typeface="Arial"/>
                        </a:rPr>
                        <a:t>标准速度</a:t>
                      </a:r>
                    </a:p>
                  </a:txBody>
                  <a:tcPr marL="0" marR="0" marT="0" marB="0" anchor="t" anchorCtr="0" horzOverflow="overflow">
                    <a:solidFill>
                      <a:srgbClr val="CC9900"/>
                    </a:solidFill>
                  </a:tcPr>
                </a:tc>
                <a:tc>
                  <a:txBody>
                    <a:bodyPr/>
                    <a:lstStyle/>
                    <a:p>
                      <a:pPr algn="l">
                        <a:defRPr b="0" sz="1800">
                          <a:solidFill>
                            <a:srgbClr val="000000"/>
                          </a:solidFill>
                        </a:defRPr>
                      </a:pPr>
                      <a:r>
                        <a:rPr b="1" sz="2200">
                          <a:solidFill>
                            <a:srgbClr val="FFFFFF"/>
                          </a:solidFill>
                          <a:latin typeface="Arial"/>
                          <a:ea typeface="Arial"/>
                          <a:cs typeface="Arial"/>
                          <a:sym typeface="Arial"/>
                        </a:rPr>
                        <a:t>实际速度</a:t>
                      </a:r>
                    </a:p>
                  </a:txBody>
                  <a:tcPr marL="0" marR="0" marT="0" marB="0" anchor="t" anchorCtr="0" horzOverflow="overflow">
                    <a:solidFill>
                      <a:srgbClr val="CC9900"/>
                    </a:solidFill>
                  </a:tcPr>
                </a:tc>
                <a:tc>
                  <a:txBody>
                    <a:bodyPr/>
                    <a:lstStyle/>
                    <a:p>
                      <a:pPr algn="l">
                        <a:defRPr b="0" sz="1800">
                          <a:solidFill>
                            <a:srgbClr val="000000"/>
                          </a:solidFill>
                        </a:defRPr>
                      </a:pPr>
                      <a:r>
                        <a:rPr b="1" sz="2200">
                          <a:solidFill>
                            <a:srgbClr val="FFFFFF"/>
                          </a:solidFill>
                          <a:latin typeface="Arial"/>
                          <a:ea typeface="Arial"/>
                          <a:cs typeface="Arial"/>
                          <a:sym typeface="Arial"/>
                        </a:rPr>
                        <a:t>半径范围(室内)</a:t>
                      </a:r>
                    </a:p>
                  </a:txBody>
                  <a:tcPr marL="0" marR="0" marT="0" marB="0" anchor="t" anchorCtr="0" horzOverflow="overflow">
                    <a:solidFill>
                      <a:srgbClr val="CC9900"/>
                    </a:solidFill>
                  </a:tcPr>
                </a:tc>
              </a:tr>
              <a:tr h="676659">
                <a:tc>
                  <a:txBody>
                    <a:bodyPr/>
                    <a:lstStyle/>
                    <a:p>
                      <a:pPr algn="ctr">
                        <a:defRPr b="0" sz="1800">
                          <a:solidFill>
                            <a:srgbClr val="000000"/>
                          </a:solidFill>
                        </a:defRPr>
                      </a:pPr>
                      <a:r>
                        <a:rPr b="1" sz="2200">
                          <a:solidFill>
                            <a:srgbClr val="FFFFFF"/>
                          </a:solidFill>
                          <a:latin typeface="Arial"/>
                          <a:ea typeface="Arial"/>
                          <a:cs typeface="Arial"/>
                          <a:sym typeface="Arial"/>
                        </a:rPr>
                        <a:t>Legacy</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1997</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2.4-2.5 GHz</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1 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2 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 ?</a:t>
                      </a:r>
                    </a:p>
                  </a:txBody>
                  <a:tcPr marL="0" marR="0" marT="0" marB="0" anchor="t" anchorCtr="0" horzOverflow="overflow">
                    <a:solidFill>
                      <a:srgbClr val="ECDDCA"/>
                    </a:solidFill>
                  </a:tcPr>
                </a:tc>
              </a:tr>
              <a:tr h="663959">
                <a:tc>
                  <a:txBody>
                    <a:bodyPr/>
                    <a:lstStyle/>
                    <a:p>
                      <a:pPr algn="ctr">
                        <a:defRPr b="0" sz="1800">
                          <a:solidFill>
                            <a:srgbClr val="000000"/>
                          </a:solidFill>
                        </a:defRPr>
                      </a:pPr>
                      <a:r>
                        <a:rPr b="1" i="1" sz="2200">
                          <a:solidFill>
                            <a:srgbClr val="FFFFFF"/>
                          </a:solidFill>
                          <a:latin typeface="Arial"/>
                          <a:ea typeface="Arial"/>
                          <a:cs typeface="Arial"/>
                          <a:sym typeface="Arial"/>
                        </a:rPr>
                        <a:t>802.11a</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1999</a:t>
                      </a:r>
                    </a:p>
                  </a:txBody>
                  <a:tcPr marL="0" marR="0" marT="0" marB="0" anchor="t" anchorCtr="0" horzOverflow="overflow">
                    <a:solidFill>
                      <a:srgbClr val="F6EFE6"/>
                    </a:solidFill>
                  </a:tcPr>
                </a:tc>
                <a:tc>
                  <a:txBody>
                    <a:bodyPr/>
                    <a:lstStyle/>
                    <a:p>
                      <a:pPr algn="ctr">
                        <a:defRPr sz="1800"/>
                      </a:pPr>
                      <a:r>
                        <a:rPr sz="1400">
                          <a:latin typeface="Arial"/>
                          <a:ea typeface="Arial"/>
                          <a:cs typeface="Arial"/>
                          <a:sym typeface="Arial"/>
                        </a:rPr>
                        <a:t>5.15-5.35/5.47-5.725/5.725-5.875 GHz</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25 Mbit/s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54 Mbit/s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约30米</a:t>
                      </a:r>
                    </a:p>
                  </a:txBody>
                  <a:tcPr marL="0" marR="0" marT="0" marB="0" anchor="t" anchorCtr="0" horzOverflow="overflow">
                    <a:solidFill>
                      <a:srgbClr val="F6EFE6"/>
                    </a:solidFill>
                  </a:tcPr>
                </a:tc>
              </a:tr>
              <a:tr h="663959">
                <a:tc>
                  <a:txBody>
                    <a:bodyPr/>
                    <a:lstStyle/>
                    <a:p>
                      <a:pPr algn="ctr">
                        <a:defRPr b="0" sz="1800">
                          <a:solidFill>
                            <a:srgbClr val="000000"/>
                          </a:solidFill>
                        </a:defRPr>
                      </a:pPr>
                      <a:r>
                        <a:rPr b="1" i="1" sz="2200" u="sng">
                          <a:solidFill>
                            <a:srgbClr val="FFFFFF"/>
                          </a:solidFill>
                          <a:latin typeface="Arial"/>
                          <a:ea typeface="Arial"/>
                          <a:cs typeface="Arial"/>
                          <a:sym typeface="Arial"/>
                        </a:rPr>
                        <a:t>802.11b</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1999</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2.4-2.5 GHz</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6.5 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11 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约30米</a:t>
                      </a:r>
                    </a:p>
                  </a:txBody>
                  <a:tcPr marL="0" marR="0" marT="0" marB="0" anchor="t" anchorCtr="0" horzOverflow="overflow">
                    <a:solidFill>
                      <a:srgbClr val="ECDDCA"/>
                    </a:solidFill>
                  </a:tcPr>
                </a:tc>
              </a:tr>
              <a:tr h="663959">
                <a:tc>
                  <a:txBody>
                    <a:bodyPr/>
                    <a:lstStyle/>
                    <a:p>
                      <a:pPr algn="ctr">
                        <a:defRPr b="0" sz="1800">
                          <a:solidFill>
                            <a:srgbClr val="000000"/>
                          </a:solidFill>
                        </a:defRPr>
                      </a:pPr>
                      <a:r>
                        <a:rPr b="1" i="1" sz="2200">
                          <a:solidFill>
                            <a:srgbClr val="FFFFFF"/>
                          </a:solidFill>
                          <a:latin typeface="Arial"/>
                          <a:ea typeface="Arial"/>
                          <a:cs typeface="Arial"/>
                          <a:sym typeface="Arial"/>
                        </a:rPr>
                        <a:t>802.11g</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2003</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2.4-2.5 GHz</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25 Mbit/s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54 Mbit/s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约30米</a:t>
                      </a:r>
                    </a:p>
                  </a:txBody>
                  <a:tcPr marL="0" marR="0" marT="0" marB="0" anchor="t" anchorCtr="0" horzOverflow="overflow">
                    <a:solidFill>
                      <a:srgbClr val="F6EFE6"/>
                    </a:solidFill>
                  </a:tcPr>
                </a:tc>
              </a:tr>
              <a:tr h="663959">
                <a:tc>
                  <a:txBody>
                    <a:bodyPr/>
                    <a:lstStyle/>
                    <a:p>
                      <a:pPr algn="ctr">
                        <a:defRPr b="0" sz="1800">
                          <a:solidFill>
                            <a:srgbClr val="000000"/>
                          </a:solidFill>
                        </a:defRPr>
                      </a:pPr>
                      <a:r>
                        <a:rPr b="1" i="1" sz="2200">
                          <a:solidFill>
                            <a:srgbClr val="FFFFFF"/>
                          </a:solidFill>
                          <a:latin typeface="Arial"/>
                          <a:ea typeface="Arial"/>
                          <a:cs typeface="Arial"/>
                          <a:sym typeface="Arial"/>
                        </a:rPr>
                        <a:t>802.11n</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2009</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2.4GHz or 5GHz</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300Mbit/s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600Mbit/s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约70米</a:t>
                      </a:r>
                    </a:p>
                  </a:txBody>
                  <a:tcPr marL="0" marR="0" marT="0" marB="0" anchor="t" anchorCtr="0" horzOverflow="overflow">
                    <a:solidFill>
                      <a:srgbClr val="ECDDCA"/>
                    </a:solidFill>
                  </a:tcPr>
                </a:tc>
              </a:tr>
              <a:tr h="663959">
                <a:tc>
                  <a:txBody>
                    <a:bodyPr/>
                    <a:lstStyle/>
                    <a:p>
                      <a:pPr algn="ctr">
                        <a:defRPr b="0" sz="1800">
                          <a:solidFill>
                            <a:srgbClr val="000000"/>
                          </a:solidFill>
                        </a:defRPr>
                      </a:pPr>
                      <a:r>
                        <a:rPr b="1" sz="1600">
                          <a:solidFill>
                            <a:srgbClr val="FFFFFF"/>
                          </a:solidFill>
                          <a:latin typeface="Arial"/>
                          <a:ea typeface="Arial"/>
                          <a:cs typeface="Arial"/>
                          <a:sym typeface="Arial"/>
                        </a:rPr>
                        <a:t>802.11p</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2009</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5.86-5.925 GHz</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3 Mbit/s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27 Mbit/s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约300米</a:t>
                      </a:r>
                    </a:p>
                  </a:txBody>
                  <a:tcPr marL="0" marR="0" marT="0" marB="0" anchor="t" anchorCtr="0" horzOverflow="overflow">
                    <a:solidFill>
                      <a:srgbClr val="F6EFE6"/>
                    </a:solidFill>
                  </a:tcPr>
                </a:tc>
              </a:tr>
              <a:tr h="819683">
                <a:tc>
                  <a:txBody>
                    <a:bodyPr/>
                    <a:lstStyle/>
                    <a:p>
                      <a:pPr algn="ctr">
                        <a:defRPr b="0" sz="1800">
                          <a:solidFill>
                            <a:srgbClr val="000000"/>
                          </a:solidFill>
                        </a:defRPr>
                      </a:pPr>
                      <a:r>
                        <a:rPr b="1" sz="1600">
                          <a:solidFill>
                            <a:srgbClr val="FFFFFF"/>
                          </a:solidFill>
                          <a:latin typeface="Arial"/>
                          <a:ea typeface="Arial"/>
                          <a:cs typeface="Arial"/>
                          <a:sym typeface="Arial"/>
                        </a:rPr>
                        <a:t>802.11ac</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2011.11</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5 GHz</a:t>
                      </a:r>
                    </a:p>
                  </a:txBody>
                  <a:tcPr marL="0" marR="0" marT="0" marB="0" anchor="t" anchorCtr="0" horzOverflow="overflow">
                    <a:solidFill>
                      <a:srgbClr val="ECDDCA"/>
                    </a:solidFill>
                  </a:tcPr>
                </a:tc>
                <a:tc>
                  <a:txBody>
                    <a:bodyPr/>
                    <a:lstStyle/>
                    <a:p>
                      <a:pPr algn="ctr">
                        <a:defRPr sz="1800"/>
                      </a:pPr>
                      <a:r>
                        <a:rPr>
                          <a:latin typeface="Arial"/>
                          <a:ea typeface="Arial"/>
                          <a:cs typeface="Arial"/>
                          <a:sym typeface="Arial"/>
                        </a:rPr>
                        <a:t>433Mbit/s, 867Mbit/s</a:t>
                      </a:r>
                    </a:p>
                  </a:txBody>
                  <a:tcPr marL="0" marR="0" marT="0" marB="0" anchor="t" anchorCtr="0" horzOverflow="overflow">
                    <a:solidFill>
                      <a:srgbClr val="ECDDCA"/>
                    </a:solidFill>
                  </a:tcPr>
                </a:tc>
                <a:tc>
                  <a:txBody>
                    <a:bodyPr/>
                    <a:lstStyle/>
                    <a:p>
                      <a:pPr algn="ctr">
                        <a:defRPr sz="1800"/>
                      </a:pPr>
                      <a:r>
                        <a:rPr sz="1400">
                          <a:latin typeface="Arial"/>
                          <a:ea typeface="Arial"/>
                          <a:cs typeface="Arial"/>
                          <a:sym typeface="Arial"/>
                        </a:rPr>
                        <a:t>867Mbit/s, 1.73 Gbit/s, 3.47 Gbit/s, 6.93 Gbit/s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约35米</a:t>
                      </a:r>
                    </a:p>
                  </a:txBody>
                  <a:tcPr marL="0" marR="0" marT="0" marB="0" anchor="t" anchorCtr="0" horzOverflow="overflow">
                    <a:solidFill>
                      <a:srgbClr val="ECDDCA"/>
                    </a:solidFill>
                  </a:tcPr>
                </a:tc>
              </a:tr>
              <a:tr h="663959">
                <a:tc>
                  <a:txBody>
                    <a:bodyPr/>
                    <a:lstStyle/>
                    <a:p>
                      <a:pPr algn="ctr">
                        <a:defRPr b="0" sz="1800">
                          <a:solidFill>
                            <a:srgbClr val="000000"/>
                          </a:solidFill>
                        </a:defRPr>
                      </a:pPr>
                      <a:r>
                        <a:rPr b="1" sz="1600">
                          <a:solidFill>
                            <a:srgbClr val="FFFFFF"/>
                          </a:solidFill>
                          <a:latin typeface="Arial"/>
                          <a:ea typeface="Arial"/>
                          <a:cs typeface="Arial"/>
                          <a:sym typeface="Arial"/>
                        </a:rPr>
                        <a:t>802.11ad</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2009.12</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2.4/5/60 GHz</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4620Mbps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7Gbps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约1-10米</a:t>
                      </a:r>
                    </a:p>
                  </a:txBody>
                  <a:tcPr marL="0" marR="0" marT="0" marB="0" anchor="t" anchorCtr="0" horzOverflow="overflow">
                    <a:solidFill>
                      <a:srgbClr val="F6EFE6"/>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nvSpPr>
        <p:spPr>
          <a:xfrm>
            <a:off x="649602" y="944880"/>
            <a:ext cx="10940421" cy="13606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800"/>
            </a:pPr>
            <a:r>
              <a:t>        </a:t>
            </a:r>
            <a:r>
              <a:rPr sz="2400">
                <a:latin typeface="SimSun"/>
                <a:ea typeface="SimSun"/>
                <a:cs typeface="SimSun"/>
                <a:sym typeface="SimSun"/>
              </a:rPr>
              <a:t>无线局域网的物理组成或物理结构如图所示，由</a:t>
            </a:r>
            <a:r>
              <a:rPr b="1" sz="2400">
                <a:latin typeface="SimSun"/>
                <a:ea typeface="SimSun"/>
                <a:cs typeface="SimSun"/>
                <a:sym typeface="SimSun"/>
              </a:rPr>
              <a:t>站</a:t>
            </a:r>
            <a:r>
              <a:rPr sz="2400">
                <a:latin typeface="SimSun"/>
                <a:ea typeface="SimSun"/>
                <a:cs typeface="SimSun"/>
                <a:sym typeface="SimSun"/>
              </a:rPr>
              <a:t>(Station)、</a:t>
            </a:r>
            <a:r>
              <a:rPr b="1" sz="2400">
                <a:latin typeface="SimSun"/>
                <a:ea typeface="SimSun"/>
                <a:cs typeface="SimSun"/>
                <a:sym typeface="SimSun"/>
              </a:rPr>
              <a:t>无线介质</a:t>
            </a:r>
            <a:r>
              <a:rPr sz="2400">
                <a:latin typeface="SimSun"/>
                <a:ea typeface="SimSun"/>
                <a:cs typeface="SimSun"/>
                <a:sym typeface="SimSun"/>
              </a:rPr>
              <a:t>(Wireless Medium)、</a:t>
            </a:r>
            <a:r>
              <a:rPr b="1" sz="2400">
                <a:latin typeface="SimSun"/>
                <a:ea typeface="SimSun"/>
                <a:cs typeface="SimSun"/>
                <a:sym typeface="SimSun"/>
              </a:rPr>
              <a:t>基站</a:t>
            </a:r>
            <a:r>
              <a:rPr sz="2400">
                <a:latin typeface="SimSun"/>
                <a:ea typeface="SimSun"/>
                <a:cs typeface="SimSun"/>
                <a:sym typeface="SimSun"/>
              </a:rPr>
              <a:t>(Base Station)或者说</a:t>
            </a:r>
            <a:r>
              <a:rPr b="1" sz="2400">
                <a:latin typeface="SimSun"/>
                <a:ea typeface="SimSun"/>
                <a:cs typeface="SimSun"/>
                <a:sym typeface="SimSun"/>
              </a:rPr>
              <a:t>接入点</a:t>
            </a:r>
            <a:r>
              <a:rPr sz="2400">
                <a:latin typeface="SimSun"/>
                <a:ea typeface="SimSun"/>
                <a:cs typeface="SimSun"/>
                <a:sym typeface="SimSun"/>
              </a:rPr>
              <a:t>（Access Point，AP）和</a:t>
            </a:r>
            <a:r>
              <a:rPr b="1" sz="2400">
                <a:latin typeface="SimSun"/>
                <a:ea typeface="SimSun"/>
                <a:cs typeface="SimSun"/>
                <a:sym typeface="SimSun"/>
              </a:rPr>
              <a:t>分布式系统</a:t>
            </a:r>
            <a:r>
              <a:rPr sz="2400">
                <a:latin typeface="SimSun"/>
                <a:ea typeface="SimSun"/>
                <a:cs typeface="SimSun"/>
                <a:sym typeface="SimSun"/>
              </a:rPr>
              <a:t>（Distribution System，DS）(optional)等部分组成。</a:t>
            </a:r>
          </a:p>
        </p:txBody>
      </p:sp>
      <p:sp>
        <p:nvSpPr>
          <p:cNvPr id="194" name="Shape 194"/>
          <p:cNvSpPr/>
          <p:nvPr/>
        </p:nvSpPr>
        <p:spPr>
          <a:xfrm>
            <a:off x="427988" y="251459"/>
            <a:ext cx="5612961"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WLAN的成员和结构(常用术语)</a:t>
            </a:r>
          </a:p>
        </p:txBody>
      </p:sp>
      <p:pic>
        <p:nvPicPr>
          <p:cNvPr id="195" name="image3.png"/>
          <p:cNvPicPr>
            <a:picLocks noChangeAspect="1"/>
          </p:cNvPicPr>
          <p:nvPr/>
        </p:nvPicPr>
        <p:blipFill>
          <a:blip r:embed="rId2">
            <a:extLst/>
          </a:blip>
          <a:stretch>
            <a:fillRect/>
          </a:stretch>
        </p:blipFill>
        <p:spPr>
          <a:xfrm>
            <a:off x="6051550" y="3359150"/>
            <a:ext cx="4356100" cy="339090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nvSpPr>
        <p:spPr>
          <a:xfrm>
            <a:off x="427990" y="251459"/>
            <a:ext cx="5612960"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WLAN的成员和结构(常用术语)</a:t>
            </a:r>
          </a:p>
        </p:txBody>
      </p:sp>
      <p:sp>
        <p:nvSpPr>
          <p:cNvPr id="198" name="Shape 198"/>
          <p:cNvSpPr/>
          <p:nvPr/>
        </p:nvSpPr>
        <p:spPr>
          <a:xfrm>
            <a:off x="561340" y="970280"/>
            <a:ext cx="2394304"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站（Station）</a:t>
            </a:r>
          </a:p>
        </p:txBody>
      </p:sp>
      <p:sp>
        <p:nvSpPr>
          <p:cNvPr id="199" name="Shape 199"/>
          <p:cNvSpPr/>
          <p:nvPr/>
        </p:nvSpPr>
        <p:spPr>
          <a:xfrm>
            <a:off x="363219" y="1694177"/>
            <a:ext cx="11539857" cy="453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        站点也称为主机（Host）或终端（Terminal），是无线局域网的最基本组成单元。网络就是进行</a:t>
            </a:r>
            <a:r>
              <a:rPr b="1"/>
              <a:t>站</a:t>
            </a:r>
            <a:r>
              <a:t>间数据传输的，我们把连接在无线局域网中的设备称为</a:t>
            </a:r>
            <a:r>
              <a:rPr b="1"/>
              <a:t>站</a:t>
            </a:r>
            <a:r>
              <a:t>。</a:t>
            </a:r>
            <a:r>
              <a:rPr b="1"/>
              <a:t>站</a:t>
            </a:r>
            <a:r>
              <a:t>在局域网中通常用作客户端（Client），它是具有无线网络接口的计算设备。包括以下及部分：</a:t>
            </a:r>
          </a:p>
          <a:p>
            <a:pPr/>
            <a:r>
              <a:t>    （1）终端设备</a:t>
            </a:r>
            <a:endParaRPr b="1">
              <a:solidFill>
                <a:srgbClr val="FF0000"/>
              </a:solidFill>
            </a:endParaRPr>
          </a:p>
          <a:p>
            <a:pPr/>
            <a:r>
              <a:t>    终端用户设备是站与用户的交互设备。可是是台式计算机(无线网卡)、便携式计算机(手机)和掌上电脑(laptop)等(关键得支持无线网卡)。</a:t>
            </a:r>
          </a:p>
          <a:p>
            <a:pPr/>
            <a:r>
              <a:t>    （2）无线网络接口(硬件支持)</a:t>
            </a:r>
            <a:endParaRPr b="1">
              <a:solidFill>
                <a:srgbClr val="FF0000"/>
              </a:solidFill>
            </a:endParaRPr>
          </a:p>
          <a:p>
            <a:pPr/>
            <a:r>
              <a:t>    无线网络接口是站的重要组成部分，它负责处理从终端用户设备到无线介质间的数字通信，一般是采用调制技术和通信协议的无线网络适配器（无线网卡）或调制解调器（Modem）。无线网络接口与终端用户设备之间通过计算机总线，或USB接口等相连，并由相应的软件驱动程序提供客户应用设备或网络操作系统与无线网络接口之间的联系。(物理的无线网卡设备)</a:t>
            </a:r>
          </a:p>
          <a:p>
            <a:pPr/>
            <a:r>
              <a:t>    （3）软件</a:t>
            </a:r>
            <a:endParaRPr b="1">
              <a:solidFill>
                <a:srgbClr val="FF0000"/>
              </a:solidFill>
            </a:endParaRPr>
          </a:p>
          <a:p>
            <a:pPr/>
            <a:r>
              <a:t>    网络操作系统（NOS）、网络通信协议等网络软件运行于无线网络的不同设备上。客户端的网络软件运行在终端用户设备上，它负责完成用户向本地设备软件发出命令，并将用户介入无线网络。</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nvSpPr>
        <p:spPr>
          <a:xfrm>
            <a:off x="619125" y="4509134"/>
            <a:ext cx="11071860" cy="1678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    在无线局域网中，站之间的通信距离由于天线的辐射能力有限和应用环境的不同而受到限制。我们把无线局域网所能覆盖的区域范围称为</a:t>
            </a:r>
            <a:r>
              <a:rPr b="1">
                <a:solidFill>
                  <a:srgbClr val="FF0000"/>
                </a:solidFill>
              </a:rPr>
              <a:t>服务区域</a:t>
            </a:r>
            <a:r>
              <a:t>（Service Area，SA），而把由无线局域网中移动站的无线收发信机以及地理环境所确定的通信覆盖区域（服务区域）称为</a:t>
            </a:r>
            <a:r>
              <a:rPr b="1">
                <a:solidFill>
                  <a:srgbClr val="FF0000"/>
                </a:solidFill>
              </a:rPr>
              <a:t>基本服务区</a:t>
            </a:r>
            <a:r>
              <a:t>（Basic Service Area，BSA），它是构成无线局域网的最小单元。在一个BSA内彼此之间相互联系、相互通信的一组主机组成了一个</a:t>
            </a:r>
            <a:r>
              <a:rPr b="1">
                <a:solidFill>
                  <a:srgbClr val="FF0000"/>
                </a:solidFill>
              </a:rPr>
              <a:t>基本服务集</a:t>
            </a:r>
            <a:r>
              <a:t>（Basic Service Set，BSS）。</a:t>
            </a:r>
          </a:p>
        </p:txBody>
      </p:sp>
      <p:sp>
        <p:nvSpPr>
          <p:cNvPr id="202" name="Shape 202"/>
          <p:cNvSpPr/>
          <p:nvPr/>
        </p:nvSpPr>
        <p:spPr>
          <a:xfrm>
            <a:off x="427990" y="251459"/>
            <a:ext cx="5612960"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WLAN的成员和结构(常用术语)</a:t>
            </a:r>
          </a:p>
        </p:txBody>
      </p:sp>
      <p:sp>
        <p:nvSpPr>
          <p:cNvPr id="203" name="Shape 203"/>
          <p:cNvSpPr/>
          <p:nvPr/>
        </p:nvSpPr>
        <p:spPr>
          <a:xfrm>
            <a:off x="561340" y="970280"/>
            <a:ext cx="1948563"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站（STA）</a:t>
            </a:r>
          </a:p>
        </p:txBody>
      </p:sp>
      <p:pic>
        <p:nvPicPr>
          <p:cNvPr id="204" name="image4.png"/>
          <p:cNvPicPr>
            <a:picLocks noChangeAspect="1"/>
          </p:cNvPicPr>
          <p:nvPr/>
        </p:nvPicPr>
        <p:blipFill>
          <a:blip r:embed="rId2">
            <a:extLst/>
          </a:blip>
          <a:stretch>
            <a:fillRect/>
          </a:stretch>
        </p:blipFill>
        <p:spPr>
          <a:xfrm>
            <a:off x="3460748" y="2079028"/>
            <a:ext cx="4406902" cy="2217223"/>
          </a:xfrm>
          <a:prstGeom prst="rect">
            <a:avLst/>
          </a:prstGeom>
          <a:ln w="12700">
            <a:miter lim="400000"/>
          </a:ln>
        </p:spPr>
      </p:pic>
      <p:pic>
        <p:nvPicPr>
          <p:cNvPr id="205" name="image5.png"/>
          <p:cNvPicPr>
            <a:picLocks noChangeAspect="1"/>
          </p:cNvPicPr>
          <p:nvPr/>
        </p:nvPicPr>
        <p:blipFill>
          <a:blip r:embed="rId3">
            <a:extLst/>
          </a:blip>
          <a:stretch>
            <a:fillRect/>
          </a:stretch>
        </p:blipFill>
        <p:spPr>
          <a:xfrm>
            <a:off x="7277100" y="1016000"/>
            <a:ext cx="4660902" cy="3495675"/>
          </a:xfrm>
          <a:prstGeom prst="rect">
            <a:avLst/>
          </a:prstGeom>
          <a:ln w="12700">
            <a:miter lim="400000"/>
          </a:ln>
        </p:spPr>
      </p:pic>
      <p:pic>
        <p:nvPicPr>
          <p:cNvPr id="206" name="image6.png"/>
          <p:cNvPicPr>
            <a:picLocks noChangeAspect="1"/>
          </p:cNvPicPr>
          <p:nvPr/>
        </p:nvPicPr>
        <p:blipFill>
          <a:blip r:embed="rId4">
            <a:extLst/>
          </a:blip>
          <a:stretch>
            <a:fillRect/>
          </a:stretch>
        </p:blipFill>
        <p:spPr>
          <a:xfrm>
            <a:off x="519622" y="1978977"/>
            <a:ext cx="2032002" cy="2032002"/>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nvSpPr>
        <p:spPr>
          <a:xfrm>
            <a:off x="427990" y="251459"/>
            <a:ext cx="5612960"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WLAN的成员和结构(常用术语)</a:t>
            </a:r>
          </a:p>
        </p:txBody>
      </p:sp>
      <p:sp>
        <p:nvSpPr>
          <p:cNvPr id="209" name="Shape 209"/>
          <p:cNvSpPr/>
          <p:nvPr/>
        </p:nvSpPr>
        <p:spPr>
          <a:xfrm>
            <a:off x="561338" y="970280"/>
            <a:ext cx="2817423"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无线介质（WM）</a:t>
            </a:r>
          </a:p>
        </p:txBody>
      </p:sp>
      <p:sp>
        <p:nvSpPr>
          <p:cNvPr id="210" name="Shape 210"/>
          <p:cNvSpPr/>
          <p:nvPr/>
        </p:nvSpPr>
        <p:spPr>
          <a:xfrm>
            <a:off x="851534" y="3065778"/>
            <a:ext cx="10688957" cy="72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       无线介质是无线局域网中站与站之间、站与节点之间通信的传输介质。在这里指的是</a:t>
            </a:r>
            <a:r>
              <a:rPr b="1"/>
              <a:t>空气</a:t>
            </a:r>
            <a:r>
              <a:t>，它是无线电波和红外线传播的良好介质。</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2" name="image7.png"/>
          <p:cNvPicPr>
            <a:picLocks noChangeAspect="1"/>
          </p:cNvPicPr>
          <p:nvPr/>
        </p:nvPicPr>
        <p:blipFill>
          <a:blip r:embed="rId2">
            <a:extLst/>
          </a:blip>
          <a:stretch>
            <a:fillRect/>
          </a:stretch>
        </p:blipFill>
        <p:spPr>
          <a:xfrm>
            <a:off x="6476400" y="4620259"/>
            <a:ext cx="3176200" cy="2104233"/>
          </a:xfrm>
          <a:prstGeom prst="rect">
            <a:avLst/>
          </a:prstGeom>
          <a:ln w="12700">
            <a:miter lim="400000"/>
          </a:ln>
        </p:spPr>
      </p:pic>
      <p:sp>
        <p:nvSpPr>
          <p:cNvPr id="213" name="Shape 213"/>
          <p:cNvSpPr/>
          <p:nvPr/>
        </p:nvSpPr>
        <p:spPr>
          <a:xfrm>
            <a:off x="849022" y="290828"/>
            <a:ext cx="3004053"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无线接入点（AP）</a:t>
            </a:r>
          </a:p>
        </p:txBody>
      </p:sp>
      <p:sp>
        <p:nvSpPr>
          <p:cNvPr id="214" name="Shape 214"/>
          <p:cNvSpPr/>
          <p:nvPr/>
        </p:nvSpPr>
        <p:spPr>
          <a:xfrm>
            <a:off x="1266188" y="924558"/>
            <a:ext cx="10688958" cy="326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indent="266700"/>
            <a:r>
              <a:t>   无线接入点（AP）类似蜂窝结构中的基站，是无线局域网的重要组成单元，通常是由一个无线路由器来充当。无线接入点是一种</a:t>
            </a:r>
            <a:r>
              <a:rPr b="1"/>
              <a:t>特殊的站</a:t>
            </a:r>
            <a:r>
              <a:t>，它通常处于BSA的中心固定不动。其</a:t>
            </a:r>
            <a:r>
              <a:rPr b="1"/>
              <a:t>基本功能</a:t>
            </a:r>
            <a:r>
              <a:t>有：</a:t>
            </a:r>
          </a:p>
          <a:p>
            <a:pPr indent="266700"/>
            <a:r>
              <a:t>（1）作为接入点，完成其它非AP的站对分布式系统的接入访问和同一BBS中的不同站间的通信联结</a:t>
            </a:r>
          </a:p>
          <a:p>
            <a:pPr indent="266700"/>
            <a:r>
              <a:t>（2）作为无线网络和分布式系统的桥接点，完成无线局域网与分布式系统间的桥接功能(如果有分布式系统的话)。</a:t>
            </a:r>
          </a:p>
          <a:p>
            <a:pPr indent="266700"/>
            <a:r>
              <a:t>（3）作为BBS的控制中心，完成对其他非AP的站的控制和管理(添加或删除，DHCP，gateway)。</a:t>
            </a:r>
          </a:p>
          <a:p>
            <a:pPr indent="266700">
              <a:defRPr b="1"/>
            </a:pPr>
            <a:r>
              <a:t>要求：</a:t>
            </a:r>
          </a:p>
          <a:p>
            <a:pPr indent="266700"/>
            <a:r>
              <a:t>    （1）无线网卡（至少一个，若要连接到其他网络则至少要两个网卡），和相关软件(用于无线或有线各网卡之间的通信)。</a:t>
            </a:r>
          </a:p>
          <a:p>
            <a:pPr indent="266700"/>
            <a:r>
              <a:t>    （2）桥接软件、接入控制软件、管理软件等。</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nvSpPr>
        <p:spPr>
          <a:xfrm>
            <a:off x="2044395" y="2125977"/>
            <a:ext cx="8103208" cy="30326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indent="127000">
              <a:defRPr b="1">
                <a:latin typeface="Arial"/>
                <a:ea typeface="Arial"/>
                <a:cs typeface="Arial"/>
                <a:sym typeface="Arial"/>
              </a:defRPr>
            </a:pPr>
            <a:r>
              <a:t>   </a:t>
            </a:r>
            <a:r>
              <a:rPr b="0" sz="2400">
                <a:latin typeface="SimSun"/>
                <a:ea typeface="SimSun"/>
                <a:cs typeface="SimSun"/>
                <a:sym typeface="SimSun"/>
              </a:rPr>
              <a:t>无线局域网 </a:t>
            </a:r>
            <a:r>
              <a:rPr b="0" sz="2400">
                <a:latin typeface="Anonymice Powerline Bold"/>
                <a:ea typeface="Anonymice Powerline Bold"/>
                <a:cs typeface="Anonymice Powerline Bold"/>
                <a:sym typeface="Anonymice Powerline Bold"/>
              </a:rPr>
              <a:t>WLAN</a:t>
            </a:r>
            <a:r>
              <a:rPr b="0" sz="2400">
                <a:latin typeface="Anonymice Powerline"/>
                <a:ea typeface="Anonymice Powerline"/>
                <a:cs typeface="Anonymice Powerline"/>
                <a:sym typeface="Anonymice Powerline"/>
              </a:rPr>
              <a:t> (Wireless Local Area Network )</a:t>
            </a:r>
            <a:r>
              <a:rPr b="0" sz="2400">
                <a:latin typeface="SimSun"/>
                <a:ea typeface="SimSun"/>
                <a:cs typeface="SimSun"/>
                <a:sym typeface="SimSun"/>
              </a:rPr>
              <a:t>是不使用任何导线或传输电缆连接，而使用无线电波作为数据传送媒介的局域网，传送距离一般只有几十米。无线局域网的主干网路通常使用有线电缆，无线局域网用户通过一个或多个无线接入点接入无线局域网(也就是Infrastructure模式)。无线局域网最通用的标准是</a:t>
            </a:r>
            <a:r>
              <a:rPr b="0" sz="2400">
                <a:latin typeface="Anonymice Powerline"/>
                <a:ea typeface="Anonymice Powerline"/>
                <a:cs typeface="Anonymice Powerline"/>
                <a:sym typeface="Anonymice Powerline"/>
              </a:rPr>
              <a:t>IEEE</a:t>
            </a:r>
            <a:r>
              <a:rPr b="0" sz="2400">
                <a:latin typeface="SimSun"/>
                <a:ea typeface="SimSun"/>
                <a:cs typeface="SimSun"/>
                <a:sym typeface="SimSun"/>
              </a:rPr>
              <a:t>定义的</a:t>
            </a:r>
            <a:r>
              <a:rPr b="0" sz="2400">
                <a:latin typeface="Anonymice Powerline"/>
                <a:ea typeface="Anonymice Powerline"/>
                <a:cs typeface="Anonymice Powerline"/>
                <a:sym typeface="Anonymice Powerline"/>
              </a:rPr>
              <a:t>802.11</a:t>
            </a:r>
            <a:r>
              <a:rPr b="0" sz="2400">
                <a:latin typeface="SimSun"/>
                <a:ea typeface="SimSun"/>
                <a:cs typeface="SimSun"/>
                <a:sym typeface="SimSun"/>
              </a:rPr>
              <a:t>系列标准。</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nvSpPr>
        <p:spPr>
          <a:xfrm>
            <a:off x="427990" y="251459"/>
            <a:ext cx="5612960"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WLAN的成员和结构(常用术语)</a:t>
            </a:r>
          </a:p>
        </p:txBody>
      </p:sp>
      <p:sp>
        <p:nvSpPr>
          <p:cNvPr id="217" name="Shape 217"/>
          <p:cNvSpPr/>
          <p:nvPr/>
        </p:nvSpPr>
        <p:spPr>
          <a:xfrm>
            <a:off x="561338" y="970280"/>
            <a:ext cx="3004053"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分布式系统（DS）</a:t>
            </a:r>
          </a:p>
        </p:txBody>
      </p:sp>
      <p:sp>
        <p:nvSpPr>
          <p:cNvPr id="218" name="Shape 218"/>
          <p:cNvSpPr/>
          <p:nvPr/>
        </p:nvSpPr>
        <p:spPr>
          <a:xfrm>
            <a:off x="775334" y="1536700"/>
            <a:ext cx="10986773" cy="2313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       一个BSA所能覆盖的区域受到环境和主机收发信机特性的限制。为了覆盖更大的区域，我们就需要把多个BSA通过分布式系统连接起来，形成一个扩展服务区（Extended Service Area，ESA），而通过DS相互连接起来的属于同一个ESA的所有主机组成一个扩展服务集（Extended Service  Set，ESS）。</a:t>
            </a:r>
          </a:p>
          <a:p>
            <a:pPr/>
            <a:r>
              <a:t>    分布式系统是用来连接不同BSA的通信信道，称为分布式系统信道（Distribution System Medium，DSM）。DSM可以是有线信道，也可以是频段多变的无线信道。这样在多数情况下，有线DS系统与骨干网都采用有线局域网。而无线分布式系统（Wireless Distribution System，WDS）可以通过AP间的无线通信（通常为无线网桥）取代有限电缆来实现不同BBS的连接。</a:t>
            </a:r>
          </a:p>
        </p:txBody>
      </p:sp>
      <p:sp>
        <p:nvSpPr>
          <p:cNvPr id="219" name="Shape 219"/>
          <p:cNvSpPr/>
          <p:nvPr/>
        </p:nvSpPr>
        <p:spPr>
          <a:xfrm>
            <a:off x="2241550" y="1898649"/>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2800"/>
              </a:lnSpc>
              <a:defRPr sz="1200">
                <a:latin typeface="Times"/>
                <a:ea typeface="Times"/>
                <a:cs typeface="Times"/>
                <a:sym typeface="Times"/>
              </a:defRPr>
            </a:lvl1pPr>
          </a:lstStyle>
          <a:p>
            <a:pPr/>
            <a:r>
              <a:t> </a:t>
            </a:r>
          </a:p>
        </p:txBody>
      </p:sp>
      <p:pic>
        <p:nvPicPr>
          <p:cNvPr id="220" name="image8.png"/>
          <p:cNvPicPr>
            <a:picLocks noChangeAspect="1"/>
          </p:cNvPicPr>
          <p:nvPr/>
        </p:nvPicPr>
        <p:blipFill>
          <a:blip r:embed="rId2">
            <a:extLst/>
          </a:blip>
          <a:stretch>
            <a:fillRect/>
          </a:stretch>
        </p:blipFill>
        <p:spPr>
          <a:xfrm>
            <a:off x="4522470" y="3542029"/>
            <a:ext cx="4279903" cy="469903"/>
          </a:xfrm>
          <a:prstGeom prst="rect">
            <a:avLst/>
          </a:prstGeom>
          <a:ln w="12700">
            <a:miter lim="400000"/>
          </a:ln>
        </p:spPr>
      </p:pic>
      <p:sp>
        <p:nvSpPr>
          <p:cNvPr id="221" name="Shape 221"/>
          <p:cNvSpPr/>
          <p:nvPr/>
        </p:nvSpPr>
        <p:spPr>
          <a:xfrm>
            <a:off x="4089400" y="3194049"/>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2800"/>
              </a:lnSpc>
              <a:defRPr sz="1200">
                <a:latin typeface="Times"/>
                <a:ea typeface="Times"/>
                <a:cs typeface="Times"/>
                <a:sym typeface="Times"/>
              </a:defRPr>
            </a:lvl1pPr>
          </a:lstStyle>
          <a:p>
            <a:pPr/>
            <a:r>
              <a:t> </a:t>
            </a:r>
          </a:p>
        </p:txBody>
      </p:sp>
      <p:pic>
        <p:nvPicPr>
          <p:cNvPr id="222" name="image9.png"/>
          <p:cNvPicPr>
            <a:picLocks noChangeAspect="1"/>
          </p:cNvPicPr>
          <p:nvPr/>
        </p:nvPicPr>
        <p:blipFill>
          <a:blip r:embed="rId3">
            <a:extLst/>
          </a:blip>
          <a:stretch>
            <a:fillRect/>
          </a:stretch>
        </p:blipFill>
        <p:spPr>
          <a:xfrm>
            <a:off x="4859020" y="3939540"/>
            <a:ext cx="241303" cy="774703"/>
          </a:xfrm>
          <a:prstGeom prst="rect">
            <a:avLst/>
          </a:prstGeom>
          <a:ln w="12700">
            <a:miter lim="400000"/>
          </a:ln>
        </p:spPr>
      </p:pic>
      <p:sp>
        <p:nvSpPr>
          <p:cNvPr id="223" name="Shape 223"/>
          <p:cNvSpPr/>
          <p:nvPr/>
        </p:nvSpPr>
        <p:spPr>
          <a:xfrm>
            <a:off x="4889500" y="3765548"/>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2800"/>
              </a:lnSpc>
              <a:defRPr sz="1200">
                <a:latin typeface="Times"/>
                <a:ea typeface="Times"/>
                <a:cs typeface="Times"/>
                <a:sym typeface="Times"/>
              </a:defRPr>
            </a:lvl1pPr>
          </a:lstStyle>
          <a:p>
            <a:pPr/>
            <a:r>
              <a:t> </a:t>
            </a:r>
          </a:p>
        </p:txBody>
      </p:sp>
      <p:pic>
        <p:nvPicPr>
          <p:cNvPr id="224" name="image9.png"/>
          <p:cNvPicPr>
            <a:picLocks noChangeAspect="1"/>
          </p:cNvPicPr>
          <p:nvPr/>
        </p:nvPicPr>
        <p:blipFill>
          <a:blip r:embed="rId3">
            <a:extLst/>
          </a:blip>
          <a:stretch>
            <a:fillRect/>
          </a:stretch>
        </p:blipFill>
        <p:spPr>
          <a:xfrm>
            <a:off x="7327900" y="3939540"/>
            <a:ext cx="241300" cy="774703"/>
          </a:xfrm>
          <a:prstGeom prst="rect">
            <a:avLst/>
          </a:prstGeom>
          <a:ln w="12700">
            <a:miter lim="400000"/>
          </a:ln>
        </p:spPr>
      </p:pic>
      <p:sp>
        <p:nvSpPr>
          <p:cNvPr id="225" name="Shape 225"/>
          <p:cNvSpPr/>
          <p:nvPr/>
        </p:nvSpPr>
        <p:spPr>
          <a:xfrm>
            <a:off x="7701280" y="4051934"/>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2800"/>
              </a:lnSpc>
              <a:defRPr sz="1200">
                <a:latin typeface="Times"/>
                <a:ea typeface="Times"/>
                <a:cs typeface="Times"/>
                <a:sym typeface="Times"/>
              </a:defRPr>
            </a:lvl1pPr>
          </a:lstStyle>
          <a:p>
            <a:pPr/>
            <a:r>
              <a:t> </a:t>
            </a:r>
          </a:p>
        </p:txBody>
      </p:sp>
      <p:pic>
        <p:nvPicPr>
          <p:cNvPr id="226" name="image10.png"/>
          <p:cNvPicPr>
            <a:picLocks noChangeAspect="1"/>
          </p:cNvPicPr>
          <p:nvPr/>
        </p:nvPicPr>
        <p:blipFill>
          <a:blip r:embed="rId4">
            <a:extLst/>
          </a:blip>
          <a:stretch>
            <a:fillRect/>
          </a:stretch>
        </p:blipFill>
        <p:spPr>
          <a:xfrm>
            <a:off x="3360420" y="4578350"/>
            <a:ext cx="2603503" cy="1917700"/>
          </a:xfrm>
          <a:prstGeom prst="rect">
            <a:avLst/>
          </a:prstGeom>
          <a:ln w="12700">
            <a:miter lim="400000"/>
          </a:ln>
        </p:spPr>
      </p:pic>
      <p:sp>
        <p:nvSpPr>
          <p:cNvPr id="227" name="Shape 227"/>
          <p:cNvSpPr/>
          <p:nvPr/>
        </p:nvSpPr>
        <p:spPr>
          <a:xfrm>
            <a:off x="3390900" y="4451348"/>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2800"/>
              </a:lnSpc>
              <a:defRPr sz="1200">
                <a:latin typeface="Times"/>
                <a:ea typeface="Times"/>
                <a:cs typeface="Times"/>
                <a:sym typeface="Times"/>
              </a:defRPr>
            </a:lvl1pPr>
          </a:lstStyle>
          <a:p>
            <a:pPr/>
            <a:r>
              <a:t> </a:t>
            </a:r>
          </a:p>
        </p:txBody>
      </p:sp>
      <p:pic>
        <p:nvPicPr>
          <p:cNvPr id="228" name="image11.png"/>
          <p:cNvPicPr>
            <a:picLocks noChangeAspect="1"/>
          </p:cNvPicPr>
          <p:nvPr/>
        </p:nvPicPr>
        <p:blipFill>
          <a:blip r:embed="rId5">
            <a:extLst/>
          </a:blip>
          <a:stretch>
            <a:fillRect/>
          </a:stretch>
        </p:blipFill>
        <p:spPr>
          <a:xfrm>
            <a:off x="3771900" y="5240020"/>
            <a:ext cx="546100" cy="520703"/>
          </a:xfrm>
          <a:prstGeom prst="rect">
            <a:avLst/>
          </a:prstGeom>
          <a:ln w="12700">
            <a:miter lim="400000"/>
          </a:ln>
        </p:spPr>
      </p:pic>
      <p:sp>
        <p:nvSpPr>
          <p:cNvPr id="229" name="Shape 229"/>
          <p:cNvSpPr/>
          <p:nvPr/>
        </p:nvSpPr>
        <p:spPr>
          <a:xfrm>
            <a:off x="4546600" y="5276848"/>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2800"/>
              </a:lnSpc>
              <a:defRPr sz="1200">
                <a:latin typeface="Times"/>
                <a:ea typeface="Times"/>
                <a:cs typeface="Times"/>
                <a:sym typeface="Times"/>
              </a:defRPr>
            </a:lvl1pPr>
          </a:lstStyle>
          <a:p>
            <a:pPr/>
            <a:r>
              <a:t> </a:t>
            </a:r>
          </a:p>
        </p:txBody>
      </p:sp>
      <p:sp>
        <p:nvSpPr>
          <p:cNvPr id="230" name="Shape 230"/>
          <p:cNvSpPr/>
          <p:nvPr/>
        </p:nvSpPr>
        <p:spPr>
          <a:xfrm>
            <a:off x="7042150" y="5048248"/>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2800"/>
              </a:lnSpc>
              <a:defRPr sz="1200">
                <a:latin typeface="Times"/>
                <a:ea typeface="Times"/>
                <a:cs typeface="Times"/>
                <a:sym typeface="Times"/>
              </a:defRPr>
            </a:lvl1pPr>
          </a:lstStyle>
          <a:p>
            <a:pPr/>
            <a:r>
              <a:t> </a:t>
            </a:r>
          </a:p>
        </p:txBody>
      </p:sp>
      <p:pic>
        <p:nvPicPr>
          <p:cNvPr id="231" name="image10.png"/>
          <p:cNvPicPr>
            <a:picLocks noChangeAspect="1"/>
          </p:cNvPicPr>
          <p:nvPr/>
        </p:nvPicPr>
        <p:blipFill>
          <a:blip r:embed="rId4">
            <a:extLst/>
          </a:blip>
          <a:stretch>
            <a:fillRect/>
          </a:stretch>
        </p:blipFill>
        <p:spPr>
          <a:xfrm>
            <a:off x="6489700" y="4700270"/>
            <a:ext cx="2603500" cy="1917703"/>
          </a:xfrm>
          <a:prstGeom prst="rect">
            <a:avLst/>
          </a:prstGeom>
          <a:ln w="12700">
            <a:miter lim="400000"/>
          </a:ln>
        </p:spPr>
      </p:pic>
      <p:pic>
        <p:nvPicPr>
          <p:cNvPr id="232" name="image12.png"/>
          <p:cNvPicPr>
            <a:picLocks noChangeAspect="1"/>
          </p:cNvPicPr>
          <p:nvPr/>
        </p:nvPicPr>
        <p:blipFill>
          <a:blip r:embed="rId6">
            <a:extLst/>
          </a:blip>
          <a:stretch>
            <a:fillRect/>
          </a:stretch>
        </p:blipFill>
        <p:spPr>
          <a:xfrm>
            <a:off x="5226050" y="5144770"/>
            <a:ext cx="355600" cy="1028703"/>
          </a:xfrm>
          <a:prstGeom prst="rect">
            <a:avLst/>
          </a:prstGeom>
          <a:ln w="12700">
            <a:miter lim="400000"/>
          </a:ln>
        </p:spPr>
      </p:pic>
      <p:pic>
        <p:nvPicPr>
          <p:cNvPr id="233" name="image12.png"/>
          <p:cNvPicPr>
            <a:picLocks noChangeAspect="1"/>
          </p:cNvPicPr>
          <p:nvPr/>
        </p:nvPicPr>
        <p:blipFill>
          <a:blip r:embed="rId6">
            <a:extLst/>
          </a:blip>
          <a:stretch>
            <a:fillRect/>
          </a:stretch>
        </p:blipFill>
        <p:spPr>
          <a:xfrm>
            <a:off x="8083550" y="4986020"/>
            <a:ext cx="355600" cy="1028703"/>
          </a:xfrm>
          <a:prstGeom prst="rect">
            <a:avLst/>
          </a:prstGeom>
          <a:ln w="12700">
            <a:miter lim="400000"/>
          </a:ln>
        </p:spPr>
      </p:pic>
      <p:sp>
        <p:nvSpPr>
          <p:cNvPr id="234" name="Shape 234"/>
          <p:cNvSpPr/>
          <p:nvPr/>
        </p:nvSpPr>
        <p:spPr>
          <a:xfrm>
            <a:off x="6572250" y="3658234"/>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2800"/>
              </a:lnSpc>
              <a:defRPr sz="1200">
                <a:latin typeface="Times"/>
                <a:ea typeface="Times"/>
                <a:cs typeface="Times"/>
                <a:sym typeface="Times"/>
              </a:defRPr>
            </a:lvl1pPr>
          </a:lstStyle>
          <a:p>
            <a:pPr/>
            <a:r>
              <a:t> </a:t>
            </a:r>
          </a:p>
        </p:txBody>
      </p:sp>
      <p:pic>
        <p:nvPicPr>
          <p:cNvPr id="235" name="image11.png"/>
          <p:cNvPicPr>
            <a:picLocks noChangeAspect="1"/>
          </p:cNvPicPr>
          <p:nvPr/>
        </p:nvPicPr>
        <p:blipFill>
          <a:blip r:embed="rId5">
            <a:extLst/>
          </a:blip>
          <a:stretch>
            <a:fillRect/>
          </a:stretch>
        </p:blipFill>
        <p:spPr>
          <a:xfrm>
            <a:off x="6859268" y="5137150"/>
            <a:ext cx="546103" cy="520700"/>
          </a:xfrm>
          <a:prstGeom prst="rect">
            <a:avLst/>
          </a:prstGeom>
          <a:ln w="12700">
            <a:miter lim="400000"/>
          </a:ln>
        </p:spPr>
      </p:pic>
      <p:sp>
        <p:nvSpPr>
          <p:cNvPr id="236" name="Shape 236"/>
          <p:cNvSpPr/>
          <p:nvPr/>
        </p:nvSpPr>
        <p:spPr>
          <a:xfrm>
            <a:off x="6370318" y="3524884"/>
            <a:ext cx="546102" cy="5041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ts val="3500"/>
              </a:lnSpc>
              <a:defRPr>
                <a:latin typeface="Times"/>
                <a:ea typeface="Times"/>
                <a:cs typeface="Times"/>
                <a:sym typeface="Times"/>
              </a:defRPr>
            </a:lvl1pPr>
          </a:lstStyle>
          <a:p>
            <a:pPr/>
            <a:r>
              <a:t>DS</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nvSpPr>
        <p:spPr>
          <a:xfrm>
            <a:off x="427988" y="251459"/>
            <a:ext cx="2497492"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WLAN的分类</a:t>
            </a:r>
          </a:p>
        </p:txBody>
      </p:sp>
      <p:sp>
        <p:nvSpPr>
          <p:cNvPr id="239" name="Shape 239"/>
          <p:cNvSpPr/>
          <p:nvPr/>
        </p:nvSpPr>
        <p:spPr>
          <a:xfrm>
            <a:off x="561975" y="1281427"/>
            <a:ext cx="10570210" cy="3647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63854" indent="-363854" algn="just">
              <a:lnSpc>
                <a:spcPct val="150000"/>
              </a:lnSpc>
              <a:buClr>
                <a:srgbClr val="000000"/>
              </a:buClr>
              <a:buSzPct val="100000"/>
              <a:buFont typeface="Wingdings"/>
              <a:buChar char="■"/>
              <a:defRPr sz="2800"/>
            </a:pPr>
            <a:r>
              <a:t>根据WLAN拓扑结构，可归结为两个基本类：</a:t>
            </a:r>
            <a:r>
              <a:rPr b="1">
                <a:solidFill>
                  <a:srgbClr val="FF0000"/>
                </a:solidFill>
              </a:rPr>
              <a:t>无中心拓扑</a:t>
            </a:r>
            <a:r>
              <a:t>和</a:t>
            </a:r>
            <a:r>
              <a:rPr b="1">
                <a:solidFill>
                  <a:srgbClr val="FF0000"/>
                </a:solidFill>
              </a:rPr>
              <a:t>有中心拓扑</a:t>
            </a:r>
            <a:r>
              <a:t>。</a:t>
            </a:r>
          </a:p>
          <a:p>
            <a:pPr marL="363854" indent="-363854" algn="just">
              <a:lnSpc>
                <a:spcPct val="150000"/>
              </a:lnSpc>
              <a:buClr>
                <a:srgbClr val="000000"/>
              </a:buClr>
              <a:buSzPct val="100000"/>
              <a:buFont typeface="Wingdings"/>
              <a:buChar char="■"/>
              <a:defRPr sz="2800"/>
            </a:pPr>
            <a:r>
              <a:t>根据无线接入点的不同功用，可实现不同的组网方式。目前有</a:t>
            </a:r>
            <a:r>
              <a:rPr b="1">
                <a:solidFill>
                  <a:srgbClr val="FF0000"/>
                </a:solidFill>
              </a:rPr>
              <a:t>点对点模式(Ad-Hoc Mode)</a:t>
            </a:r>
            <a:r>
              <a:t>、</a:t>
            </a:r>
            <a:r>
              <a:rPr b="1">
                <a:solidFill>
                  <a:srgbClr val="FF0000"/>
                </a:solidFill>
              </a:rPr>
              <a:t>基础结构模式(Infrastructure Mode)</a:t>
            </a:r>
            <a:r>
              <a:t>、</a:t>
            </a:r>
            <a:r>
              <a:rPr b="1">
                <a:solidFill>
                  <a:srgbClr val="FF0000"/>
                </a:solidFill>
              </a:rPr>
              <a:t>多AP模式</a:t>
            </a:r>
            <a:r>
              <a:t>等组网方式。</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nvSpPr>
        <p:spPr>
          <a:xfrm>
            <a:off x="4766557" y="3116577"/>
            <a:ext cx="2841086" cy="624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latin typeface="Anonymice Powerline"/>
                <a:ea typeface="Anonymice Powerline"/>
                <a:cs typeface="Anonymice Powerline"/>
                <a:sym typeface="Anonymice Powerline"/>
              </a:defRPr>
            </a:lvl1pPr>
          </a:lstStyle>
          <a:p>
            <a:pPr/>
            <a:r>
              <a:t>WLAN的拓扑结构</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nvSpPr>
        <p:spPr>
          <a:xfrm>
            <a:off x="427988" y="251459"/>
            <a:ext cx="3310292"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WLAN的拓扑结构</a:t>
            </a:r>
          </a:p>
        </p:txBody>
      </p:sp>
      <p:sp>
        <p:nvSpPr>
          <p:cNvPr id="244" name="Shape 244"/>
          <p:cNvSpPr/>
          <p:nvPr/>
        </p:nvSpPr>
        <p:spPr>
          <a:xfrm>
            <a:off x="561340" y="970280"/>
            <a:ext cx="4544721"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自组网拓扑（Ad-Hoc Mode）</a:t>
            </a:r>
          </a:p>
        </p:txBody>
      </p:sp>
      <p:sp>
        <p:nvSpPr>
          <p:cNvPr id="245" name="Shape 245"/>
          <p:cNvSpPr/>
          <p:nvPr/>
        </p:nvSpPr>
        <p:spPr>
          <a:xfrm>
            <a:off x="594360" y="1976118"/>
            <a:ext cx="6881536" cy="4409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spcBef>
                <a:spcPts val="500"/>
              </a:spcBef>
              <a:defRPr b="1" sz="2400">
                <a:solidFill>
                  <a:schemeClr val="accent1"/>
                </a:solidFill>
                <a:effectLst>
                  <a:outerShdw sx="100000" sy="100000" kx="0" ky="0" algn="b" rotWithShape="0" blurRad="38100" dist="38100" dir="2700000">
                    <a:srgbClr val="FFFFFF"/>
                  </a:outerShdw>
                </a:effectLst>
                <a:latin typeface="+mj-lt"/>
                <a:ea typeface="+mj-ea"/>
                <a:cs typeface="+mj-cs"/>
                <a:sym typeface="Helvetica"/>
              </a:defRPr>
            </a:pPr>
            <a:r>
              <a:t>一种独立（</a:t>
            </a:r>
            <a:r>
              <a:rPr>
                <a:latin typeface="Verdana"/>
                <a:ea typeface="Verdana"/>
                <a:cs typeface="Verdana"/>
                <a:sym typeface="Verdana"/>
              </a:rPr>
              <a:t>Independent</a:t>
            </a:r>
            <a:r>
              <a:t>）的</a:t>
            </a:r>
            <a:r>
              <a:rPr>
                <a:latin typeface="Verdana"/>
                <a:ea typeface="Verdana"/>
                <a:cs typeface="Verdana"/>
                <a:sym typeface="Verdana"/>
              </a:rPr>
              <a:t>BSS</a:t>
            </a:r>
            <a:r>
              <a:t>，</a:t>
            </a:r>
            <a:r>
              <a:rPr>
                <a:latin typeface="Verdana"/>
                <a:ea typeface="Verdana"/>
                <a:cs typeface="Verdana"/>
                <a:sym typeface="Verdana"/>
              </a:rPr>
              <a:t>它是去中心化的，也就是说各个主机之间的通信不依赖于一个中央枢纽的设备。</a:t>
            </a:r>
            <a:endParaRPr>
              <a:latin typeface="Verdana"/>
              <a:ea typeface="Verdana"/>
              <a:cs typeface="Verdana"/>
              <a:sym typeface="Verdana"/>
            </a:endParaRPr>
          </a:p>
          <a:p>
            <a:pPr>
              <a:lnSpc>
                <a:spcPct val="90000"/>
              </a:lnSpc>
              <a:spcBef>
                <a:spcPts val="500"/>
              </a:spcBef>
              <a:defRPr b="1" sz="2400">
                <a:solidFill>
                  <a:schemeClr val="accent1"/>
                </a:solidFill>
                <a:effectLst>
                  <a:outerShdw sx="100000" sy="100000" kx="0" ky="0" algn="b" rotWithShape="0" blurRad="38100" dist="38100" dir="2700000">
                    <a:srgbClr val="FFFFFF"/>
                  </a:outerShdw>
                </a:effectLst>
                <a:latin typeface="Verdana"/>
                <a:ea typeface="Verdana"/>
                <a:cs typeface="Verdana"/>
                <a:sym typeface="Verdana"/>
              </a:defRPr>
            </a:pPr>
            <a:r>
              <a:t>另外之所以叫自组织，就是因为它不依赖于既有的网络设施(如有线网络中的路由器/交换机或者Infrastructure模式中的AP)。这种模式的无线网络通过每个节点为其他节点转发(forward)数据来实现路由(route)的功能.</a:t>
            </a:r>
          </a:p>
          <a:p>
            <a:pPr>
              <a:lnSpc>
                <a:spcPct val="90000"/>
              </a:lnSpc>
              <a:spcBef>
                <a:spcPts val="500"/>
              </a:spcBef>
              <a:defRPr b="1" sz="2400">
                <a:solidFill>
                  <a:schemeClr val="accent1"/>
                </a:solidFill>
                <a:effectLst>
                  <a:outerShdw sx="100000" sy="100000" kx="0" ky="0" algn="b" rotWithShape="0" blurRad="38100" dist="38100" dir="2700000">
                    <a:srgbClr val="FFFFFF"/>
                  </a:outerShdw>
                </a:effectLst>
                <a:latin typeface="+mj-lt"/>
                <a:ea typeface="+mj-ea"/>
                <a:cs typeface="+mj-cs"/>
                <a:sym typeface="Helvetica"/>
              </a:defRPr>
            </a:pPr>
            <a:r>
              <a:t>适用于不能依赖中心节点设备的情况(如突发的自然灾害或紧急情况)需快速建立各个节点之间的通信连接时，每个节点都具有转发功能</a:t>
            </a:r>
          </a:p>
        </p:txBody>
      </p:sp>
      <p:pic>
        <p:nvPicPr>
          <p:cNvPr id="246" name="image13.png"/>
          <p:cNvPicPr>
            <a:picLocks noChangeAspect="1"/>
          </p:cNvPicPr>
          <p:nvPr/>
        </p:nvPicPr>
        <p:blipFill>
          <a:blip r:embed="rId2">
            <a:extLst/>
          </a:blip>
          <a:stretch>
            <a:fillRect/>
          </a:stretch>
        </p:blipFill>
        <p:spPr>
          <a:xfrm>
            <a:off x="7692073" y="1863406"/>
            <a:ext cx="4070353" cy="4022729"/>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nvSpPr>
        <p:spPr>
          <a:xfrm>
            <a:off x="427988" y="251459"/>
            <a:ext cx="3310292"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WLAN的拓扑结构</a:t>
            </a:r>
          </a:p>
        </p:txBody>
      </p:sp>
      <p:sp>
        <p:nvSpPr>
          <p:cNvPr id="249" name="Shape 249"/>
          <p:cNvSpPr/>
          <p:nvPr/>
        </p:nvSpPr>
        <p:spPr>
          <a:xfrm>
            <a:off x="561337" y="970280"/>
            <a:ext cx="5747551"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基础结构拓扑（Infrastructure Mode）</a:t>
            </a:r>
          </a:p>
        </p:txBody>
      </p:sp>
      <p:sp>
        <p:nvSpPr>
          <p:cNvPr id="250" name="Shape 250"/>
          <p:cNvSpPr/>
          <p:nvPr/>
        </p:nvSpPr>
        <p:spPr>
          <a:xfrm>
            <a:off x="457199" y="2018663"/>
            <a:ext cx="7088645" cy="3876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600"/>
              </a:spcBef>
              <a:defRPr sz="2800">
                <a:solidFill>
                  <a:schemeClr val="accent1"/>
                </a:solidFill>
                <a:effectLst>
                  <a:outerShdw sx="100000" sy="100000" kx="0" ky="0" algn="b" rotWithShape="0" blurRad="38100" dist="38100" dir="2700000">
                    <a:srgbClr val="FFFFFF"/>
                  </a:outerShdw>
                </a:effectLst>
                <a:latin typeface="Verdana"/>
                <a:ea typeface="Verdana"/>
                <a:cs typeface="Verdana"/>
                <a:sym typeface="Verdana"/>
              </a:defRPr>
            </a:pPr>
          </a:p>
          <a:p>
            <a:pPr lvl="1" marL="742950" indent="-285750">
              <a:spcBef>
                <a:spcPts val="600"/>
              </a:spcBef>
              <a:buClr>
                <a:srgbClr val="44546A"/>
              </a:buClr>
              <a:buSzPct val="60000"/>
              <a:buFont typeface="Wingdings"/>
              <a:buChar char="■"/>
              <a:defRPr b="1" sz="2800">
                <a:effectLst>
                  <a:outerShdw sx="100000" sy="100000" kx="0" ky="0" algn="b" rotWithShape="0" blurRad="38100" dist="38100" dir="2700000">
                    <a:srgbClr val="FFFFFF"/>
                  </a:outerShdw>
                </a:effectLst>
              </a:defRPr>
            </a:pPr>
            <a:r>
              <a:t>最常见的部署方式</a:t>
            </a:r>
          </a:p>
          <a:p>
            <a:pPr lvl="1" marL="742950" indent="-285750">
              <a:spcBef>
                <a:spcPts val="600"/>
              </a:spcBef>
              <a:buClr>
                <a:srgbClr val="44546A"/>
              </a:buClr>
              <a:buSzPct val="60000"/>
              <a:buFont typeface="Wingdings"/>
              <a:buChar char="■"/>
              <a:defRPr sz="2800">
                <a:effectLst>
                  <a:outerShdw sx="100000" sy="100000" kx="0" ky="0" algn="b" rotWithShape="0" blurRad="38100" dist="38100" dir="2700000">
                    <a:srgbClr val="FFFFFF"/>
                  </a:outerShdw>
                </a:effectLst>
              </a:defRPr>
            </a:pPr>
            <a:r>
              <a:t>无线客户端通过AP接入网络</a:t>
            </a:r>
          </a:p>
          <a:p>
            <a:pPr lvl="1" marL="742950" indent="-285750">
              <a:spcBef>
                <a:spcPts val="600"/>
              </a:spcBef>
              <a:buClr>
                <a:srgbClr val="44546A"/>
              </a:buClr>
              <a:buSzPct val="60000"/>
              <a:buFont typeface="Wingdings"/>
              <a:buChar char="■"/>
              <a:defRPr sz="2800">
                <a:effectLst>
                  <a:outerShdw sx="100000" sy="100000" kx="0" ky="0" algn="b" rotWithShape="0" blurRad="38100" dist="38100" dir="2700000">
                    <a:srgbClr val="FFFFFF"/>
                  </a:outerShdw>
                </a:effectLst>
              </a:defRPr>
            </a:pPr>
            <a:r>
              <a:t>站之间通信需AP转接</a:t>
            </a:r>
          </a:p>
          <a:p>
            <a:pPr lvl="1" marL="742950" indent="-285750">
              <a:spcBef>
                <a:spcPts val="600"/>
              </a:spcBef>
              <a:buClr>
                <a:srgbClr val="44546A"/>
              </a:buClr>
              <a:buSzPct val="60000"/>
              <a:buFont typeface="Wingdings"/>
              <a:buChar char="■"/>
              <a:defRPr sz="2800">
                <a:effectLst>
                  <a:outerShdw sx="100000" sy="100000" kx="0" ky="0" algn="b" rotWithShape="0" blurRad="38100" dist="38100" dir="2700000">
                    <a:srgbClr val="FFFFFF"/>
                  </a:outerShdw>
                </a:effectLst>
              </a:defRPr>
            </a:pPr>
            <a:r>
              <a:t>通常情况下会在另一个网卡上通过网线连接到另一个有线网络中(稳定)，用以接入到已有网络(或因特网)</a:t>
            </a:r>
          </a:p>
        </p:txBody>
      </p:sp>
      <p:pic>
        <p:nvPicPr>
          <p:cNvPr id="251" name="image14.png"/>
          <p:cNvPicPr>
            <a:picLocks noChangeAspect="1"/>
          </p:cNvPicPr>
          <p:nvPr/>
        </p:nvPicPr>
        <p:blipFill>
          <a:blip r:embed="rId2">
            <a:extLst/>
          </a:blip>
          <a:stretch>
            <a:fillRect/>
          </a:stretch>
        </p:blipFill>
        <p:spPr>
          <a:xfrm>
            <a:off x="7580313" y="1991995"/>
            <a:ext cx="3875090" cy="3654428"/>
          </a:xfrm>
          <a:prstGeom prst="rect">
            <a:avLst/>
          </a:prstGeom>
          <a:ln w="12700">
            <a:miter lim="400000"/>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nvSpPr>
        <p:spPr>
          <a:xfrm>
            <a:off x="427988" y="251459"/>
            <a:ext cx="3310292"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WLAN的拓扑结构</a:t>
            </a:r>
          </a:p>
        </p:txBody>
      </p:sp>
      <p:sp>
        <p:nvSpPr>
          <p:cNvPr id="254" name="Shape 254"/>
          <p:cNvSpPr/>
          <p:nvPr/>
        </p:nvSpPr>
        <p:spPr>
          <a:xfrm>
            <a:off x="561340" y="970280"/>
            <a:ext cx="1784853"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多AP模式</a:t>
            </a:r>
          </a:p>
        </p:txBody>
      </p:sp>
      <p:sp>
        <p:nvSpPr>
          <p:cNvPr id="255" name="Shape 255"/>
          <p:cNvSpPr/>
          <p:nvPr/>
        </p:nvSpPr>
        <p:spPr>
          <a:xfrm>
            <a:off x="457199" y="1600199"/>
            <a:ext cx="11108057" cy="287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300"/>
            </a:pPr>
            <a:r>
              <a:t>    指多个AP以及连接他们的分布系统（DS）组成的基础结构模式网络，可以看成是由多个中心构成，每个AP都是一个独立的无线网络基本服务集，多个BSS组成一个扩展服务集（ESS)。扩展服务集中所有AP共享一个扩展服务集标识符（ESSID) (CMCC-EDU,WLAN-CQUPT?)</a:t>
            </a:r>
          </a:p>
          <a:p>
            <a:pPr>
              <a:defRPr sz="2300"/>
            </a:pPr>
            <a:r>
              <a:t>    多AP模式有时候也称为“多蜂窝结构”。蜂窝之间建议有15%的重叠范围，便于无线工作站在不同的蜂窝之间做无缝漫游。所谓“漫游”就是一个用户从一个地点移动到另一个地点，应该被认定为离开一个接入点，进入另一个接入点。</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nvSpPr>
        <p:spPr>
          <a:xfrm>
            <a:off x="4345987" y="3116577"/>
            <a:ext cx="3500022" cy="624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latin typeface="Anonymice Powerline"/>
                <a:ea typeface="Anonymice Powerline"/>
                <a:cs typeface="Anonymice Powerline"/>
                <a:sym typeface="Anonymice Powerline"/>
              </a:defRPr>
            </a:lvl1pPr>
          </a:lstStyle>
          <a:p>
            <a:pPr/>
            <a:r>
              <a:t>WLAN与WI-FI的区别</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p>
            <a:pPr/>
            <a:r>
              <a:t>WLAN与WI-FI的区别</a:t>
            </a:r>
          </a:p>
        </p:txBody>
      </p:sp>
      <p:sp>
        <p:nvSpPr>
          <p:cNvPr id="260" name="Shape 260"/>
          <p:cNvSpPr/>
          <p:nvPr>
            <p:ph type="body" idx="1"/>
          </p:nvPr>
        </p:nvSpPr>
        <p:spPr>
          <a:xfrm>
            <a:off x="838200" y="1538732"/>
            <a:ext cx="9829800" cy="4602555"/>
          </a:xfrm>
          <a:prstGeom prst="rect">
            <a:avLst/>
          </a:prstGeom>
        </p:spPr>
        <p:txBody>
          <a:bodyPr/>
          <a:lstStyle/>
          <a:p>
            <a:pPr/>
            <a:r>
              <a:t>WLAN</a:t>
            </a:r>
          </a:p>
          <a:p>
            <a:pPr/>
          </a:p>
          <a:p>
            <a:pPr/>
          </a:p>
          <a:p>
            <a:pPr/>
            <a:r>
              <a:t>WI-FI</a:t>
            </a:r>
          </a:p>
          <a:p>
            <a:pPr/>
          </a:p>
          <a:p>
            <a:pPr/>
          </a:p>
          <a:p>
            <a:pPr/>
          </a:p>
          <a:p>
            <a:pPr/>
            <a:r>
              <a:t>802.11</a:t>
            </a:r>
          </a:p>
        </p:txBody>
      </p:sp>
      <p:sp>
        <p:nvSpPr>
          <p:cNvPr id="261" name="Shape 261"/>
          <p:cNvSpPr/>
          <p:nvPr/>
        </p:nvSpPr>
        <p:spPr>
          <a:xfrm>
            <a:off x="948204" y="3624579"/>
            <a:ext cx="7530060" cy="1056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指WI-FI联盟，也指基于</a:t>
            </a:r>
            <a:r>
              <a:rPr b="1"/>
              <a:t>IEEE 802.11</a:t>
            </a:r>
            <a:r>
              <a:t>标准的无线局域网技术。</a:t>
            </a:r>
          </a:p>
          <a:p>
            <a:pPr>
              <a:defRPr sz="1200"/>
            </a:pPr>
            <a:r>
              <a:t>由于IEEE开发IEEE 802.11标准，却不测试符合他们的设备，因此1999年工业界成立了WI-FI联盟，致力于解决符合802.11标准产品的生产和设备兼容性问题。WI-FI联盟对各种无线局域网设备进行WI-FI认证，即测试产品是否符合IEEE 802.11无线标准的规定，通过认证的产品有权表明『WI-FI』标志。</a:t>
            </a:r>
          </a:p>
        </p:txBody>
      </p:sp>
      <p:sp>
        <p:nvSpPr>
          <p:cNvPr id="262" name="Shape 262"/>
          <p:cNvSpPr/>
          <p:nvPr/>
        </p:nvSpPr>
        <p:spPr>
          <a:xfrm>
            <a:off x="1007932" y="2246627"/>
            <a:ext cx="9595506" cy="408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无线局域网，概念，指不用网线而用无线电波进行通信的网络</a:t>
            </a:r>
          </a:p>
        </p:txBody>
      </p:sp>
      <p:sp>
        <p:nvSpPr>
          <p:cNvPr id="263" name="Shape 263"/>
          <p:cNvSpPr/>
          <p:nvPr/>
        </p:nvSpPr>
        <p:spPr>
          <a:xfrm>
            <a:off x="1016564" y="5637529"/>
            <a:ext cx="9578242" cy="408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无线局域网的标准(specifications)，由IEEE制定，包括b, a/g,n,ac等</a:t>
            </a:r>
          </a:p>
        </p:txBody>
      </p:sp>
      <p:pic>
        <p:nvPicPr>
          <p:cNvPr id="264" name="image15.png"/>
          <p:cNvPicPr>
            <a:picLocks noChangeAspect="1"/>
          </p:cNvPicPr>
          <p:nvPr/>
        </p:nvPicPr>
        <p:blipFill>
          <a:blip r:embed="rId2">
            <a:extLst/>
          </a:blip>
          <a:stretch>
            <a:fillRect/>
          </a:stretch>
        </p:blipFill>
        <p:spPr>
          <a:xfrm>
            <a:off x="8861528" y="3483766"/>
            <a:ext cx="1431611" cy="1325566"/>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a:r>
              <a:t>无线网络安全问题</a:t>
            </a:r>
          </a:p>
        </p:txBody>
      </p:sp>
      <p:sp>
        <p:nvSpPr>
          <p:cNvPr id="267" name="Shape 267"/>
          <p:cNvSpPr/>
          <p:nvPr>
            <p:ph type="body" idx="1"/>
          </p:nvPr>
        </p:nvSpPr>
        <p:spPr>
          <a:prstGeom prst="rect">
            <a:avLst/>
          </a:prstGeom>
        </p:spPr>
        <p:txBody>
          <a:bodyPr/>
          <a:lstStyle/>
          <a:p>
            <a:pPr>
              <a:defRPr sz="2000"/>
            </a:pPr>
            <a:r>
              <a:t>无线网络的主要安全问题在于它和传统的有线网络接入网络的方便性。对有线网来说，必须要有网线接入到某网络的网络设备中或者突破这个有线网络的防火墙；而对于无线网络来说，只需要处在这个无线网络覆盖的区域即可，这就是无线网络安全问题的根本所在。(方便性与安全性矛盾)</a:t>
            </a:r>
          </a:p>
          <a:p>
            <a:pPr>
              <a:defRPr sz="2000"/>
            </a:pPr>
            <a:r>
              <a:t>安全措施：隐藏热点的SSID；只准许特定MAC地址的用户接入；弃用WEP使用更安全的加密方式WPA/WPA2；使用更复杂的密码等</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nvSpPr>
        <p:spPr>
          <a:xfrm>
            <a:off x="4917487" y="3116577"/>
            <a:ext cx="2357022" cy="624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latin typeface="Anonymice Powerline"/>
                <a:ea typeface="Anonymice Powerline"/>
                <a:cs typeface="Anonymice Powerline"/>
                <a:sym typeface="Anonymice Powerline"/>
              </a:defRPr>
            </a:lvl1pPr>
          </a:lstStyle>
          <a:p>
            <a:pPr/>
            <a:r>
              <a:t>Thank you！</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nvSpPr>
        <p:spPr>
          <a:xfrm>
            <a:off x="339725" y="938212"/>
            <a:ext cx="8712200" cy="40041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90000"/>
              </a:lnSpc>
              <a:spcBef>
                <a:spcPts val="600"/>
              </a:spcBef>
              <a:buClr>
                <a:srgbClr val="3333CC"/>
              </a:buClr>
              <a:buSzPct val="60000"/>
              <a:buFont typeface="Wingdings"/>
              <a:buChar char="■"/>
              <a:defRPr sz="2800">
                <a:latin typeface="Times New Roman"/>
                <a:ea typeface="Times New Roman"/>
                <a:cs typeface="Times New Roman"/>
                <a:sym typeface="Times New Roman"/>
              </a:defRPr>
            </a:pPr>
            <a:r>
              <a:t>WLAN</a:t>
            </a:r>
            <a:r>
              <a:rPr>
                <a:latin typeface="楷体_GB2312"/>
                <a:ea typeface="楷体_GB2312"/>
                <a:cs typeface="楷体_GB2312"/>
                <a:sym typeface="楷体_GB2312"/>
              </a:rPr>
              <a:t>适用范围：</a:t>
            </a:r>
          </a:p>
          <a:p>
            <a:pPr lvl="1" marL="742950" indent="-285750">
              <a:lnSpc>
                <a:spcPct val="90000"/>
              </a:lnSpc>
              <a:spcBef>
                <a:spcPts val="500"/>
              </a:spcBef>
              <a:buClr>
                <a:srgbClr val="FF0000"/>
              </a:buClr>
              <a:buSzPct val="55000"/>
              <a:buFont typeface="Wingdings"/>
              <a:buChar char="■"/>
              <a:defRPr sz="2400">
                <a:latin typeface="楷体_GB2312"/>
                <a:ea typeface="楷体_GB2312"/>
                <a:cs typeface="楷体_GB2312"/>
                <a:sym typeface="楷体_GB2312"/>
              </a:defRPr>
            </a:pPr>
            <a:r>
              <a:t>在不能使用传统走线方式的地方，传统布线方式困难、布线破坏性很大或不能布线的地方；</a:t>
            </a:r>
          </a:p>
          <a:p>
            <a:pPr lvl="1" marL="742950" indent="-285750">
              <a:lnSpc>
                <a:spcPct val="90000"/>
              </a:lnSpc>
              <a:spcBef>
                <a:spcPts val="500"/>
              </a:spcBef>
              <a:buClr>
                <a:srgbClr val="FF0000"/>
              </a:buClr>
              <a:buSzPct val="55000"/>
              <a:buFont typeface="Wingdings"/>
              <a:buChar char="■"/>
              <a:defRPr sz="2400">
                <a:latin typeface="楷体_GB2312"/>
                <a:ea typeface="楷体_GB2312"/>
                <a:cs typeface="楷体_GB2312"/>
                <a:sym typeface="楷体_GB2312"/>
              </a:defRPr>
            </a:pPr>
            <a:r>
              <a:t>有水域或不易跨过的区域阻隔的地方；</a:t>
            </a:r>
          </a:p>
          <a:p>
            <a:pPr lvl="1" marL="742950" indent="-285750">
              <a:lnSpc>
                <a:spcPct val="90000"/>
              </a:lnSpc>
              <a:spcBef>
                <a:spcPts val="500"/>
              </a:spcBef>
              <a:buClr>
                <a:srgbClr val="FF0000"/>
              </a:buClr>
              <a:buSzPct val="55000"/>
              <a:buFont typeface="Wingdings"/>
              <a:buChar char="■"/>
              <a:defRPr sz="2400">
                <a:latin typeface="楷体_GB2312"/>
                <a:ea typeface="楷体_GB2312"/>
                <a:cs typeface="楷体_GB2312"/>
                <a:sym typeface="楷体_GB2312"/>
              </a:defRPr>
            </a:pPr>
            <a:r>
              <a:t>重复地临时建立设置和安排通讯的地方；</a:t>
            </a:r>
          </a:p>
          <a:p>
            <a:pPr lvl="1" marL="742950" indent="-285750">
              <a:lnSpc>
                <a:spcPct val="90000"/>
              </a:lnSpc>
              <a:spcBef>
                <a:spcPts val="500"/>
              </a:spcBef>
              <a:buClr>
                <a:srgbClr val="FF0000"/>
              </a:buClr>
              <a:buSzPct val="55000"/>
              <a:buFont typeface="Wingdings"/>
              <a:buChar char="■"/>
              <a:defRPr sz="2400">
                <a:latin typeface="楷体_GB2312"/>
                <a:ea typeface="楷体_GB2312"/>
                <a:cs typeface="楷体_GB2312"/>
                <a:sym typeface="楷体_GB2312"/>
              </a:defRPr>
            </a:pPr>
            <a:r>
              <a:t>无权铺设线路或线路铺设环境可能导致线路损坏； </a:t>
            </a:r>
          </a:p>
          <a:p>
            <a:pPr lvl="1" marL="742950" indent="-285750">
              <a:lnSpc>
                <a:spcPct val="90000"/>
              </a:lnSpc>
              <a:spcBef>
                <a:spcPts val="500"/>
              </a:spcBef>
              <a:buClr>
                <a:srgbClr val="FF0000"/>
              </a:buClr>
              <a:buSzPct val="55000"/>
              <a:buFont typeface="Wingdings"/>
              <a:buChar char="■"/>
              <a:defRPr sz="2400">
                <a:latin typeface="楷体_GB2312"/>
                <a:ea typeface="楷体_GB2312"/>
                <a:cs typeface="楷体_GB2312"/>
                <a:sym typeface="楷体_GB2312"/>
              </a:defRPr>
            </a:pPr>
            <a:r>
              <a:t>时间紧急，需要迅速建立通讯，而使用有线不便、成本高或耗时长； </a:t>
            </a:r>
          </a:p>
          <a:p>
            <a:pPr lvl="1" marL="742950" indent="-285750">
              <a:lnSpc>
                <a:spcPct val="90000"/>
              </a:lnSpc>
              <a:spcBef>
                <a:spcPts val="500"/>
              </a:spcBef>
              <a:buClr>
                <a:srgbClr val="FF0000"/>
              </a:buClr>
              <a:buSzPct val="55000"/>
              <a:buFont typeface="Wingdings"/>
              <a:buChar char="■"/>
              <a:defRPr sz="2400">
                <a:latin typeface="楷体_GB2312"/>
                <a:ea typeface="楷体_GB2312"/>
                <a:cs typeface="楷体_GB2312"/>
                <a:sym typeface="楷体_GB2312"/>
              </a:defRPr>
            </a:pPr>
            <a:r>
              <a:t>局域网的用户需要更大范围进行移动计算的地方；</a:t>
            </a:r>
          </a:p>
        </p:txBody>
      </p:sp>
      <p:sp>
        <p:nvSpPr>
          <p:cNvPr id="134" name="Shape 134"/>
          <p:cNvSpPr/>
          <p:nvPr/>
        </p:nvSpPr>
        <p:spPr>
          <a:xfrm>
            <a:off x="311254" y="5808979"/>
            <a:ext cx="7695984"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Arial"/>
                <a:ea typeface="Arial"/>
                <a:cs typeface="Arial"/>
                <a:sym typeface="Arial"/>
              </a:defRPr>
            </a:lvl1pPr>
          </a:lstStyle>
          <a:p>
            <a:pPr/>
            <a:r>
              <a:t>WLAN现在已经广泛的应用在商务区，大学，机场，及其他公共区域</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nvSpPr>
        <p:spPr>
          <a:xfrm>
            <a:off x="4476750" y="1952624"/>
            <a:ext cx="4715129"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SimSun"/>
                <a:ea typeface="SimSun"/>
                <a:cs typeface="SimSun"/>
                <a:sym typeface="SimSun"/>
              </a:defRPr>
            </a:lvl1pPr>
          </a:lstStyle>
          <a:p>
            <a:pPr/>
            <a:r>
              <a:t>WLAN发展历程及IEEE 802.11协议</a:t>
            </a:r>
          </a:p>
        </p:txBody>
      </p:sp>
      <p:sp>
        <p:nvSpPr>
          <p:cNvPr id="137" name="Shape 137"/>
          <p:cNvSpPr/>
          <p:nvPr/>
        </p:nvSpPr>
        <p:spPr>
          <a:xfrm>
            <a:off x="3896767" y="1993899"/>
            <a:ext cx="231273" cy="35065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b="1">
                <a:solidFill>
                  <a:srgbClr val="FFFFFF"/>
                </a:solidFill>
                <a:latin typeface="Arial"/>
                <a:ea typeface="Arial"/>
                <a:cs typeface="Arial"/>
                <a:sym typeface="Arial"/>
              </a:defRPr>
            </a:lvl1pPr>
          </a:lstStyle>
          <a:p>
            <a:pPr/>
            <a:r>
              <a:t>1</a:t>
            </a:r>
          </a:p>
        </p:txBody>
      </p:sp>
      <p:sp>
        <p:nvSpPr>
          <p:cNvPr id="138" name="Shape 138"/>
          <p:cNvSpPr/>
          <p:nvPr/>
        </p:nvSpPr>
        <p:spPr>
          <a:xfrm>
            <a:off x="4476748" y="2712005"/>
            <a:ext cx="1627840"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SimSun"/>
                <a:ea typeface="SimSun"/>
                <a:cs typeface="SimSun"/>
                <a:sym typeface="SimSun"/>
              </a:defRPr>
            </a:lvl1pPr>
          </a:lstStyle>
          <a:p>
            <a:pPr/>
            <a:r>
              <a:t>WLAN分类</a:t>
            </a:r>
          </a:p>
        </p:txBody>
      </p:sp>
      <p:sp>
        <p:nvSpPr>
          <p:cNvPr id="139" name="Shape 139"/>
          <p:cNvSpPr/>
          <p:nvPr/>
        </p:nvSpPr>
        <p:spPr>
          <a:xfrm>
            <a:off x="3896767" y="2908299"/>
            <a:ext cx="231273" cy="35065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b="1">
                <a:solidFill>
                  <a:srgbClr val="FFFFFF"/>
                </a:solidFill>
                <a:latin typeface="Arial"/>
                <a:ea typeface="Arial"/>
                <a:cs typeface="Arial"/>
                <a:sym typeface="Arial"/>
              </a:defRPr>
            </a:lvl1pPr>
          </a:lstStyle>
          <a:p>
            <a:pPr/>
            <a:r>
              <a:t>2</a:t>
            </a:r>
          </a:p>
        </p:txBody>
      </p:sp>
      <p:sp>
        <p:nvSpPr>
          <p:cNvPr id="140" name="Shape 140"/>
          <p:cNvSpPr/>
          <p:nvPr/>
        </p:nvSpPr>
        <p:spPr>
          <a:xfrm>
            <a:off x="4476748" y="3781423"/>
            <a:ext cx="167650" cy="3506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pPr/>
            <a:r>
              <a:t> </a:t>
            </a:r>
          </a:p>
        </p:txBody>
      </p:sp>
      <p:sp>
        <p:nvSpPr>
          <p:cNvPr id="141" name="Shape 141"/>
          <p:cNvSpPr/>
          <p:nvPr/>
        </p:nvSpPr>
        <p:spPr>
          <a:xfrm>
            <a:off x="3896767" y="3819523"/>
            <a:ext cx="231273" cy="3506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b="1">
                <a:solidFill>
                  <a:srgbClr val="FFFFFF"/>
                </a:solidFill>
                <a:latin typeface="Arial"/>
                <a:ea typeface="Arial"/>
                <a:cs typeface="Arial"/>
                <a:sym typeface="Arial"/>
              </a:defRPr>
            </a:lvl1pPr>
          </a:lstStyle>
          <a:p>
            <a:pPr/>
            <a:r>
              <a:t>3</a:t>
            </a:r>
          </a:p>
        </p:txBody>
      </p:sp>
      <p:sp>
        <p:nvSpPr>
          <p:cNvPr id="142" name="Shape 142"/>
          <p:cNvSpPr/>
          <p:nvPr/>
        </p:nvSpPr>
        <p:spPr>
          <a:xfrm>
            <a:off x="3896767" y="4692648"/>
            <a:ext cx="231273" cy="3506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b="1">
                <a:solidFill>
                  <a:srgbClr val="FFFFFF"/>
                </a:solidFill>
                <a:latin typeface="Arial"/>
                <a:ea typeface="Arial"/>
                <a:cs typeface="Arial"/>
                <a:sym typeface="Arial"/>
              </a:defRPr>
            </a:lvl1pPr>
          </a:lstStyle>
          <a:p>
            <a:pPr/>
            <a:r>
              <a:t>3</a:t>
            </a:r>
          </a:p>
        </p:txBody>
      </p:sp>
      <p:sp>
        <p:nvSpPr>
          <p:cNvPr id="143" name="Shape 143"/>
          <p:cNvSpPr/>
          <p:nvPr/>
        </p:nvSpPr>
        <p:spPr>
          <a:xfrm>
            <a:off x="3896848" y="4878890"/>
            <a:ext cx="245399" cy="37522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solidFill>
                  <a:srgbClr val="FDFDFD"/>
                </a:solidFill>
                <a:latin typeface="Arial"/>
                <a:ea typeface="Arial"/>
                <a:cs typeface="Arial"/>
                <a:sym typeface="Arial"/>
              </a:defRPr>
            </a:lvl1pPr>
          </a:lstStyle>
          <a:p>
            <a:pPr/>
            <a:r>
              <a:t>4</a:t>
            </a:r>
          </a:p>
        </p:txBody>
      </p:sp>
      <p:sp>
        <p:nvSpPr>
          <p:cNvPr id="144" name="Shape 144"/>
          <p:cNvSpPr/>
          <p:nvPr/>
        </p:nvSpPr>
        <p:spPr>
          <a:xfrm>
            <a:off x="4476750" y="3386454"/>
            <a:ext cx="3761439"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SimSun"/>
                <a:ea typeface="SimSun"/>
                <a:cs typeface="SimSun"/>
                <a:sym typeface="SimSun"/>
              </a:defRPr>
            </a:lvl1pPr>
          </a:lstStyle>
          <a:p>
            <a:pPr/>
            <a:r>
              <a:t>WLAN中的网络成员和结构</a:t>
            </a:r>
          </a:p>
        </p:txBody>
      </p:sp>
      <p:sp>
        <p:nvSpPr>
          <p:cNvPr id="145" name="Shape 145"/>
          <p:cNvSpPr/>
          <p:nvPr/>
        </p:nvSpPr>
        <p:spPr>
          <a:xfrm>
            <a:off x="4502348" y="4068926"/>
            <a:ext cx="3710242"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SimSun"/>
                <a:ea typeface="SimSun"/>
                <a:cs typeface="SimSun"/>
                <a:sym typeface="SimSun"/>
              </a:defRPr>
            </a:lvl1pPr>
          </a:lstStyle>
          <a:p>
            <a:pPr/>
            <a:r>
              <a:t>WLAN与WIFI的区别(易混)</a:t>
            </a:r>
          </a:p>
        </p:txBody>
      </p:sp>
      <p:sp>
        <p:nvSpPr>
          <p:cNvPr id="146" name="Shape 146"/>
          <p:cNvSpPr/>
          <p:nvPr/>
        </p:nvSpPr>
        <p:spPr>
          <a:xfrm>
            <a:off x="4494529" y="4751397"/>
            <a:ext cx="2542537"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SimSun"/>
                <a:ea typeface="SimSun"/>
                <a:cs typeface="SimSun"/>
                <a:sym typeface="SimSun"/>
              </a:defRPr>
            </a:lvl1pPr>
          </a:lstStyle>
          <a:p>
            <a:pPr/>
            <a:r>
              <a:t>无线网络安全问题</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ctrTitle"/>
          </p:nvPr>
        </p:nvSpPr>
        <p:spPr>
          <a:xfrm>
            <a:off x="1524000" y="3008335"/>
            <a:ext cx="9144000" cy="841328"/>
          </a:xfrm>
          <a:prstGeom prst="rect">
            <a:avLst/>
          </a:prstGeom>
        </p:spPr>
        <p:txBody>
          <a:bodyPr/>
          <a:lstStyle>
            <a:lvl1pPr>
              <a:lnSpc>
                <a:spcPct val="100000"/>
              </a:lnSpc>
              <a:defRPr sz="3000">
                <a:latin typeface="Anonymice Powerline"/>
                <a:ea typeface="Anonymice Powerline"/>
                <a:cs typeface="Anonymice Powerline"/>
                <a:sym typeface="Anonymice Powerline"/>
              </a:defRPr>
            </a:lvl1pPr>
          </a:lstStyle>
          <a:p>
            <a:pPr/>
            <a:r>
              <a:t>WLAN发展历程</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nvSpPr>
        <p:spPr>
          <a:xfrm>
            <a:off x="2356642" y="197166"/>
            <a:ext cx="7316790" cy="662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lnSpc>
                <a:spcPct val="140000"/>
              </a:lnSpc>
              <a:spcBef>
                <a:spcPts val="1900"/>
              </a:spcBef>
              <a:defRPr b="1" sz="3200">
                <a:solidFill>
                  <a:srgbClr val="B61638"/>
                </a:solidFill>
                <a:latin typeface="华文中宋"/>
                <a:ea typeface="华文中宋"/>
                <a:cs typeface="华文中宋"/>
                <a:sym typeface="华文中宋"/>
              </a:defRPr>
            </a:lvl1pPr>
          </a:lstStyle>
          <a:p>
            <a:pPr/>
            <a:r>
              <a:t>WLAN发展历程</a:t>
            </a:r>
          </a:p>
        </p:txBody>
      </p:sp>
      <p:sp>
        <p:nvSpPr>
          <p:cNvPr id="151" name="Shape 151"/>
          <p:cNvSpPr/>
          <p:nvPr/>
        </p:nvSpPr>
        <p:spPr>
          <a:xfrm>
            <a:off x="1827212" y="1347787"/>
            <a:ext cx="8712201" cy="4701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Font typeface="Wingdings"/>
              <a:buChar char="■"/>
              <a:defRPr sz="2400">
                <a:latin typeface="SimSun"/>
                <a:ea typeface="SimSun"/>
                <a:cs typeface="SimSun"/>
                <a:sym typeface="SimSun"/>
              </a:defRPr>
            </a:pPr>
            <a:r>
              <a:t>起源：1971年夏威夷大学，无线电台代替电缆线</a:t>
            </a:r>
          </a:p>
          <a:p>
            <a:pPr marL="342900" indent="-342900">
              <a:buSzPct val="100000"/>
              <a:buFont typeface="Wingdings"/>
              <a:buChar char="■"/>
              <a:defRPr sz="2400">
                <a:latin typeface="SimSun"/>
                <a:ea typeface="SimSun"/>
                <a:cs typeface="SimSun"/>
                <a:sym typeface="SimSun"/>
              </a:defRPr>
            </a:pPr>
            <a:r>
              <a:t>第一代：1985年，FCC电波法。它为无线局域网系统分配了两种频段：一种是专用频段，1~2GHz；另一种是免许可证的频段，ISM频段(可扩频)</a:t>
            </a:r>
          </a:p>
          <a:p>
            <a:pPr marL="342900" indent="-342900">
              <a:buSzPct val="100000"/>
              <a:buFont typeface="Wingdings"/>
              <a:buChar char="■"/>
              <a:defRPr sz="2400">
                <a:latin typeface="SimSun"/>
                <a:ea typeface="SimSun"/>
                <a:cs typeface="SimSun"/>
                <a:sym typeface="SimSun"/>
              </a:defRPr>
            </a:pPr>
            <a:r>
              <a:t>第二代：电气与电子工程师协会IEEE 802委员会开始了WLAN的标准化。产生了IEEE 802.11标准 </a:t>
            </a:r>
          </a:p>
          <a:p>
            <a:pPr marL="342900" indent="-342900">
              <a:buSzPct val="100000"/>
              <a:buFont typeface="Wingdings"/>
              <a:buChar char="■"/>
              <a:defRPr sz="2400">
                <a:latin typeface="SimSun"/>
                <a:ea typeface="SimSun"/>
                <a:cs typeface="SimSun"/>
                <a:sym typeface="SimSun"/>
              </a:defRPr>
            </a:pPr>
            <a:r>
              <a:t>第三代：苹果公司从FCC获得了用于个人通信系统的1.890~1.930GHz的频段的20MHz宽带，进行语音的同步传输和数据的异步传输。同时，欧洲成立了高速无线局域网的标准化组织，5.15~5.35,17.1~17.3,200MHz。HiperLAN1,2标准完成,。IEEE 802.11B标准的产品已经较为普及。</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nvSpPr>
        <p:spPr>
          <a:xfrm>
            <a:off x="2219324" y="197166"/>
            <a:ext cx="7316790" cy="662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lnSpc>
                <a:spcPct val="140000"/>
              </a:lnSpc>
              <a:spcBef>
                <a:spcPts val="1900"/>
              </a:spcBef>
              <a:defRPr b="1" sz="3200">
                <a:solidFill>
                  <a:srgbClr val="B61638"/>
                </a:solidFill>
                <a:latin typeface="华文中宋"/>
                <a:ea typeface="华文中宋"/>
                <a:cs typeface="华文中宋"/>
                <a:sym typeface="华文中宋"/>
              </a:defRPr>
            </a:lvl1pPr>
          </a:lstStyle>
          <a:p>
            <a:pPr/>
            <a:r>
              <a:t>WLAN发展历程</a:t>
            </a:r>
          </a:p>
        </p:txBody>
      </p:sp>
      <p:sp>
        <p:nvSpPr>
          <p:cNvPr id="154" name="Shape 154"/>
          <p:cNvSpPr/>
          <p:nvPr/>
        </p:nvSpPr>
        <p:spPr>
          <a:xfrm>
            <a:off x="1845383" y="1732277"/>
            <a:ext cx="8712202" cy="3025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Font typeface="Wingdings"/>
              <a:buChar char="■"/>
              <a:defRPr sz="2400">
                <a:latin typeface="SimSun"/>
                <a:ea typeface="SimSun"/>
                <a:cs typeface="SimSun"/>
                <a:sym typeface="SimSun"/>
              </a:defRPr>
            </a:pPr>
            <a:r>
              <a:t>第四代：IEEE 802.11a、HIPERLAN 2、IEEE 802.11g、IEEE 802.11n标准。</a:t>
            </a:r>
          </a:p>
          <a:p>
            <a:pPr marL="342900" indent="-342900">
              <a:buSzPct val="100000"/>
              <a:buFont typeface="Wingdings"/>
              <a:buChar char="■"/>
              <a:defRPr sz="2400">
                <a:latin typeface="SimSun"/>
                <a:ea typeface="SimSun"/>
                <a:cs typeface="SimSun"/>
                <a:sym typeface="SimSun"/>
              </a:defRPr>
            </a:pPr>
            <a:r>
              <a:t>第五代：IEEE 802.11ac，俗称5G WiFi （5th Generation of Wi-Fi）从2M提高到3.6G。更高的传输速率，穿透混凝土等建材，距离AP远传输速率也不会受影响，因为高速率所以低功率。工作在5GHz频段，避开了拥挤的2.4GHz频段。</a:t>
            </a:r>
          </a:p>
          <a:p>
            <a:pPr marL="342900" indent="-342900">
              <a:buSzPct val="100000"/>
              <a:buFont typeface="Wingdings"/>
              <a:buChar char="■"/>
              <a:defRPr sz="2400">
                <a:latin typeface="SimSun"/>
                <a:ea typeface="SimSun"/>
                <a:cs typeface="SimSun"/>
                <a:sym typeface="SimSun"/>
              </a:defRPr>
            </a:pPr>
            <a:r>
              <a:t>上边几代的发展，主要体现在带宽或传输速率的提高上。</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nvSpPr>
        <p:spPr>
          <a:xfrm>
            <a:off x="4646526" y="3116577"/>
            <a:ext cx="3249247" cy="1082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3000">
                <a:latin typeface="Anonymice Powerline"/>
                <a:ea typeface="Anonymice Powerline"/>
                <a:cs typeface="Anonymice Powerline"/>
                <a:sym typeface="Anonymice Powerline"/>
              </a:defRPr>
            </a:pPr>
            <a:r>
              <a:t>IEEE 802.11协议</a:t>
            </a:r>
            <a:endParaRPr>
              <a:latin typeface="SimSun"/>
              <a:ea typeface="SimSun"/>
              <a:cs typeface="SimSun"/>
              <a:sym typeface="SimSun"/>
            </a:endParaRPr>
          </a:p>
          <a:p>
            <a:pPr algn="ctr">
              <a:defRPr sz="3000">
                <a:latin typeface="Anonymice Powerline"/>
                <a:ea typeface="Anonymice Powerline"/>
                <a:cs typeface="Anonymice Powerline"/>
                <a:sym typeface="Anonymice Powerline"/>
              </a:defRPr>
            </a:pPr>
            <a:r>
              <a:t>b,a,g,n,ac</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nvSpPr>
        <p:spPr>
          <a:xfrm>
            <a:off x="2524124" y="249236"/>
            <a:ext cx="7316790"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40000"/>
              </a:lnSpc>
              <a:spcBef>
                <a:spcPts val="1900"/>
              </a:spcBef>
              <a:defRPr b="1" sz="3200">
                <a:latin typeface="华文中宋"/>
                <a:ea typeface="华文中宋"/>
                <a:cs typeface="华文中宋"/>
                <a:sym typeface="华文中宋"/>
              </a:defRPr>
            </a:pPr>
            <a:r>
              <a:t>IEEE 802.11b</a:t>
            </a:r>
            <a:r>
              <a:rPr>
                <a:solidFill>
                  <a:srgbClr val="B61638"/>
                </a:solidFill>
              </a:rPr>
              <a:t> (2.4 GHz)</a:t>
            </a:r>
          </a:p>
        </p:txBody>
      </p:sp>
      <p:sp>
        <p:nvSpPr>
          <p:cNvPr id="159" name="Shape 159"/>
          <p:cNvSpPr/>
          <p:nvPr/>
        </p:nvSpPr>
        <p:spPr>
          <a:xfrm>
            <a:off x="2139356" y="1355937"/>
            <a:ext cx="8086327" cy="2186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buSzPct val="100000"/>
              <a:buFont typeface="Wingdings"/>
              <a:buChar char="■"/>
              <a:defRPr sz="2400">
                <a:latin typeface="SimSun"/>
                <a:ea typeface="SimSun"/>
                <a:cs typeface="SimSun"/>
                <a:sym typeface="SimSun"/>
              </a:defRPr>
            </a:lvl1pPr>
          </a:lstStyle>
          <a:p>
            <a:pPr/>
            <a:r>
              <a:t>1999年， IEEE推出了802.11b 标准，物理层上使用了的补码键控（CCK）调制方式，使得最大速率达到11Mbps。由于该标准工作在2.4GHz的ISM(Industrial Scientific Medical)频段, 为世界上绝大多数国家通用，因此802.11b得到了最为广泛的应用。</a:t>
            </a:r>
          </a:p>
        </p:txBody>
      </p:sp>
      <p:pic>
        <p:nvPicPr>
          <p:cNvPr id="160" name="image1.png"/>
          <p:cNvPicPr>
            <a:picLocks noChangeAspect="1"/>
          </p:cNvPicPr>
          <p:nvPr/>
        </p:nvPicPr>
        <p:blipFill>
          <a:blip r:embed="rId2">
            <a:extLst/>
          </a:blip>
          <a:stretch>
            <a:fillRect/>
          </a:stretch>
        </p:blipFill>
        <p:spPr>
          <a:xfrm>
            <a:off x="1524000" y="4592925"/>
            <a:ext cx="9144000" cy="2127253"/>
          </a:xfrm>
          <a:prstGeom prst="rect">
            <a:avLst/>
          </a:prstGeom>
          <a:ln w="12700">
            <a:miter lim="400000"/>
          </a:ln>
        </p:spPr>
      </p:pic>
      <p:sp>
        <p:nvSpPr>
          <p:cNvPr id="161" name="Shape 161"/>
          <p:cNvSpPr/>
          <p:nvPr/>
        </p:nvSpPr>
        <p:spPr>
          <a:xfrm>
            <a:off x="2125038" y="4353004"/>
            <a:ext cx="7941924" cy="447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000">
                <a:latin typeface="Arial"/>
                <a:ea typeface="Arial"/>
                <a:cs typeface="Arial"/>
                <a:sym typeface="Arial"/>
              </a:defRPr>
            </a:lvl1pPr>
          </a:lstStyle>
          <a:p>
            <a:pPr/>
            <a:r>
              <a:t>2.4 GHz (802.11b/g/n)的频谱</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