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Shape 12"/>
          <p:cNvSpPr/>
          <p:nvPr>
            <p:ph type="body" sz="quarter" idx="1"/>
          </p:nvPr>
        </p:nvSpPr>
        <p:spPr>
          <a:xfrm>
            <a:off x="1524000" y="3602037"/>
            <a:ext cx="9144000" cy="1655767"/>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内容">
    <p:spTree>
      <p:nvGrpSpPr>
        <p:cNvPr id="1" name=""/>
        <p:cNvGrpSpPr/>
        <p:nvPr/>
      </p:nvGrpSpPr>
      <p:grpSpPr>
        <a:xfrm>
          <a:off x="0" y="0"/>
          <a:ext cx="0" cy="0"/>
          <a:chOff x="0" y="0"/>
          <a:chExt cx="0" cy="0"/>
        </a:xfrm>
      </p:grpSpPr>
      <p:sp>
        <p:nvSpPr>
          <p:cNvPr id="91" name="Shape 91"/>
          <p:cNvSpPr/>
          <p:nvPr>
            <p:ph type="body" idx="1"/>
          </p:nvPr>
        </p:nvSpPr>
        <p:spPr>
          <a:xfrm>
            <a:off x="838200" y="365125"/>
            <a:ext cx="105156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99" name="Shape 99"/>
          <p:cNvSpPr/>
          <p:nvPr>
            <p:ph type="title"/>
          </p:nvPr>
        </p:nvSpPr>
        <p:spPr>
          <a:prstGeom prst="rect">
            <a:avLst/>
          </a:prstGeom>
        </p:spPr>
        <p:txBody>
          <a:bodyPr/>
          <a:lstStyle/>
          <a:p>
            <a:pPr/>
            <a:r>
              <a:t>标题文本</a:t>
            </a:r>
          </a:p>
        </p:txBody>
      </p:sp>
      <p:sp>
        <p:nvSpPr>
          <p:cNvPr id="100" name="Shape 100"/>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01" name="Shape 10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108" name="Shape 108"/>
          <p:cNvSpPr/>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09" name="Shape 109"/>
          <p:cNvSpPr/>
          <p:nvPr>
            <p:ph type="body" sz="quarter" idx="1"/>
          </p:nvPr>
        </p:nvSpPr>
        <p:spPr>
          <a:xfrm>
            <a:off x="1524000" y="3602037"/>
            <a:ext cx="9144000" cy="1655767"/>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7" name="Shape 117"/>
          <p:cNvSpPr/>
          <p:nvPr/>
        </p:nvSpPr>
        <p:spPr>
          <a:xfrm>
            <a:off x="1904999" y="228598"/>
            <a:ext cx="8229603" cy="609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12700">
            <a:solidFill>
              <a:srgbClr val="CC9900"/>
            </a:solidFill>
            <a:miter/>
          </a:ln>
        </p:spPr>
        <p:txBody>
          <a:bodyPr lIns="45718" tIns="45718" rIns="45718" bIns="45718"/>
          <a:lstStyle/>
          <a:p>
            <a:pPr>
              <a:defRPr sz="2000">
                <a:latin typeface="Arial"/>
                <a:ea typeface="Arial"/>
                <a:cs typeface="Arial"/>
                <a:sym typeface="Arial"/>
              </a:defRPr>
            </a:pPr>
          </a:p>
        </p:txBody>
      </p:sp>
      <p:sp>
        <p:nvSpPr>
          <p:cNvPr id="118" name="Shape 118"/>
          <p:cNvSpPr/>
          <p:nvPr/>
        </p:nvSpPr>
        <p:spPr>
          <a:xfrm>
            <a:off x="1981199" y="6172200"/>
            <a:ext cx="8229603" cy="0"/>
          </a:xfrm>
          <a:prstGeom prst="line">
            <a:avLst/>
          </a:prstGeom>
          <a:ln w="12700">
            <a:solidFill>
              <a:srgbClr val="CC9900"/>
            </a:solidFill>
          </a:ln>
        </p:spPr>
        <p:txBody>
          <a:bodyPr lIns="45718" tIns="45718" rIns="45718" bIns="45718"/>
          <a:lstStyle/>
          <a:p>
            <a:pPr/>
          </a:p>
        </p:txBody>
      </p:sp>
      <p:sp>
        <p:nvSpPr>
          <p:cNvPr id="119" name="Shape 119"/>
          <p:cNvSpPr/>
          <p:nvPr>
            <p:ph type="sldNum" sz="quarter" idx="2"/>
          </p:nvPr>
        </p:nvSpPr>
        <p:spPr>
          <a:xfrm>
            <a:off x="9963788" y="6444301"/>
            <a:ext cx="247012" cy="256537"/>
          </a:xfrm>
          <a:prstGeom prst="rect">
            <a:avLst/>
          </a:prstGeom>
        </p:spPr>
        <p:txBody>
          <a:bodyPr anchor="b"/>
          <a:lstStyle>
            <a:lvl1pPr>
              <a:defRPr>
                <a:solidFill>
                  <a:srgbClr val="000000"/>
                </a:solidFill>
                <a:latin typeface="Garamond"/>
                <a:ea typeface="Garamond"/>
                <a:cs typeface="Garamond"/>
                <a:sym typeface="Garamond"/>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标题文本</a:t>
            </a:r>
          </a:p>
        </p:txBody>
      </p:sp>
      <p:sp>
        <p:nvSpPr>
          <p:cNvPr id="21" name="Shape 21"/>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Shape 30"/>
          <p:cNvSpPr/>
          <p:nvPr>
            <p:ph type="body" sz="quarter" idx="1"/>
          </p:nvPr>
        </p:nvSpPr>
        <p:spPr>
          <a:xfrm>
            <a:off x="831850" y="4589462"/>
            <a:ext cx="10515600" cy="1500192"/>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标题文本</a:t>
            </a:r>
          </a:p>
        </p:txBody>
      </p:sp>
      <p:sp>
        <p:nvSpPr>
          <p:cNvPr id="39" name="Shape 39"/>
          <p:cNvSpPr/>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标题文本</a:t>
            </a:r>
          </a:p>
        </p:txBody>
      </p:sp>
      <p:sp>
        <p:nvSpPr>
          <p:cNvPr id="48" name="Shape 48"/>
          <p:cNvSpPr/>
          <p:nvPr>
            <p:ph type="body" sz="quarter" idx="1"/>
          </p:nvPr>
        </p:nvSpPr>
        <p:spPr>
          <a:xfrm>
            <a:off x="1186773" y="1778436"/>
            <a:ext cx="4873577" cy="823914"/>
          </a:xfrm>
          <a:prstGeom prst="rect">
            <a:avLst/>
          </a:prstGeom>
        </p:spPr>
        <p:txBody>
          <a:bodyPr anchor="ctr"/>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pPr/>
            <a:r>
              <a:t>正文级别 1</a:t>
            </a:r>
          </a:p>
          <a:p>
            <a:pPr lvl="1"/>
            <a:r>
              <a:t>正文级别 2</a:t>
            </a:r>
          </a:p>
          <a:p>
            <a:pPr lvl="2"/>
            <a:r>
              <a:t>正文级别 3</a:t>
            </a:r>
          </a:p>
          <a:p>
            <a:pPr lvl="3"/>
            <a:r>
              <a:t>正文级别 4</a:t>
            </a:r>
          </a:p>
          <a:p>
            <a:pPr lvl="4"/>
            <a:r>
              <a:t>正文级别 5</a:t>
            </a:r>
          </a:p>
        </p:txBody>
      </p:sp>
      <p:sp>
        <p:nvSpPr>
          <p:cNvPr id="49" name="Shape 49"/>
          <p:cNvSpPr/>
          <p:nvPr>
            <p:ph type="body" sz="quarter" idx="13"/>
          </p:nvPr>
        </p:nvSpPr>
        <p:spPr>
          <a:xfrm>
            <a:off x="6256935" y="1778436"/>
            <a:ext cx="4897583" cy="823914"/>
          </a:xfrm>
          <a:prstGeom prst="rect">
            <a:avLst/>
          </a:prstGeom>
        </p:spPr>
        <p:txBody>
          <a:bodyPr anchor="ctr"/>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标题文本</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72" name="Shape 72"/>
          <p:cNvSpPr/>
          <p:nvPr>
            <p:ph type="title"/>
          </p:nvPr>
        </p:nvSpPr>
        <p:spPr>
          <a:xfrm>
            <a:off x="839787" y="457200"/>
            <a:ext cx="4165352" cy="1600200"/>
          </a:xfrm>
          <a:prstGeom prst="rect">
            <a:avLst/>
          </a:prstGeom>
        </p:spPr>
        <p:txBody>
          <a:bodyPr anchor="b"/>
          <a:lstStyle>
            <a:lvl1pPr>
              <a:defRPr sz="3200"/>
            </a:lvl1pPr>
          </a:lstStyle>
          <a:p>
            <a:pPr/>
            <a:r>
              <a:t>标题文本</a:t>
            </a:r>
          </a:p>
        </p:txBody>
      </p:sp>
      <p:sp>
        <p:nvSpPr>
          <p:cNvPr id="73" name="Shape 73"/>
          <p:cNvSpPr/>
          <p:nvPr>
            <p:ph type="pic" sz="half" idx="13"/>
          </p:nvPr>
        </p:nvSpPr>
        <p:spPr>
          <a:xfrm>
            <a:off x="5183187" y="457201"/>
            <a:ext cx="6172204" cy="5403852"/>
          </a:xfrm>
          <a:prstGeom prst="rect">
            <a:avLst/>
          </a:prstGeom>
        </p:spPr>
        <p:txBody>
          <a:bodyPr lIns="91439" tIns="45719" rIns="91439" bIns="45719">
            <a:noAutofit/>
          </a:bodyPr>
          <a:lstStyle/>
          <a:p>
            <a:pPr/>
          </a:p>
        </p:txBody>
      </p:sp>
      <p:sp>
        <p:nvSpPr>
          <p:cNvPr id="74" name="Shape 74"/>
          <p:cNvSpPr/>
          <p:nvPr>
            <p:ph type="body" sz="quarter" idx="1"/>
          </p:nvPr>
        </p:nvSpPr>
        <p:spPr>
          <a:xfrm>
            <a:off x="839787" y="2057400"/>
            <a:ext cx="4165352" cy="3811588"/>
          </a:xfrm>
          <a:prstGeom prst="rect">
            <a:avLst/>
          </a:prstGeom>
        </p:spPr>
        <p:txBody>
          <a:bodyPr/>
          <a:lstStyle>
            <a:lvl1pPr marL="0" indent="0">
              <a:buSzTx/>
              <a:buFontTx/>
              <a:buNone/>
              <a:defRPr sz="2000"/>
            </a:lvl1pPr>
            <a:lvl2pPr marL="0" indent="0">
              <a:buSzTx/>
              <a:buFontTx/>
              <a:buNone/>
              <a:defRPr sz="2000"/>
            </a:lvl2pPr>
            <a:lvl3pPr marL="0" indent="0">
              <a:buSzTx/>
              <a:buFontTx/>
              <a:buNone/>
              <a:defRPr sz="2000"/>
            </a:lvl3pPr>
            <a:lvl4pPr marL="0" indent="0">
              <a:buSzTx/>
              <a:buFontTx/>
              <a:buNone/>
              <a:defRPr sz="2000"/>
            </a:lvl4pPr>
            <a:lvl5pPr marL="0" indent="0">
              <a:buSzTx/>
              <a:buFontTx/>
              <a:buNone/>
              <a:defRPr sz="2000"/>
            </a:lvl5pPr>
          </a:lstStyle>
          <a:p>
            <a:pPr/>
            <a:r>
              <a:t>正文级别 1</a:t>
            </a:r>
          </a:p>
          <a:p>
            <a:pPr lvl="1"/>
            <a:r>
              <a:t>正文级别 2</a:t>
            </a:r>
          </a:p>
          <a:p>
            <a:pPr lvl="2"/>
            <a:r>
              <a:t>正文级别 3</a:t>
            </a:r>
          </a:p>
          <a:p>
            <a:pPr lvl="3"/>
            <a:r>
              <a:t>正文级别 4</a:t>
            </a:r>
          </a:p>
          <a:p>
            <a:pPr lvl="4"/>
            <a:r>
              <a:t>正文级别 5</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竖版">
    <p:spTree>
      <p:nvGrpSpPr>
        <p:cNvPr id="1" name=""/>
        <p:cNvGrpSpPr/>
        <p:nvPr/>
      </p:nvGrpSpPr>
      <p:grpSpPr>
        <a:xfrm>
          <a:off x="0" y="0"/>
          <a:ext cx="0" cy="0"/>
          <a:chOff x="0" y="0"/>
          <a:chExt cx="0" cy="0"/>
        </a:xfrm>
      </p:grpSpPr>
      <p:sp>
        <p:nvSpPr>
          <p:cNvPr id="82" name="Shape 82"/>
          <p:cNvSpPr/>
          <p:nvPr>
            <p:ph type="title"/>
          </p:nvPr>
        </p:nvSpPr>
        <p:spPr>
          <a:xfrm>
            <a:off x="8724900" y="365125"/>
            <a:ext cx="2628900" cy="5811838"/>
          </a:xfrm>
          <a:prstGeom prst="rect">
            <a:avLst/>
          </a:prstGeom>
        </p:spPr>
        <p:txBody>
          <a:bodyPr/>
          <a:lstStyle/>
          <a:p>
            <a:pPr/>
            <a:r>
              <a:t>标题文本</a:t>
            </a:r>
          </a:p>
        </p:txBody>
      </p:sp>
      <p:sp>
        <p:nvSpPr>
          <p:cNvPr id="83" name="Shape 83"/>
          <p:cNvSpPr/>
          <p:nvPr>
            <p:ph type="body" idx="1"/>
          </p:nvPr>
        </p:nvSpPr>
        <p:spPr>
          <a:xfrm>
            <a:off x="838200" y="365125"/>
            <a:ext cx="7734300" cy="58118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089824" y="6404294"/>
            <a:ext cx="263979"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1524000" y="2941091"/>
            <a:ext cx="9144000" cy="975818"/>
          </a:xfrm>
          <a:prstGeom prst="rect">
            <a:avLst/>
          </a:prstGeom>
        </p:spPr>
        <p:txBody>
          <a:bodyPr/>
          <a:lstStyle/>
          <a:p>
            <a:pPr>
              <a:lnSpc>
                <a:spcPct val="100000"/>
              </a:lnSpc>
              <a:defRPr sz="5000">
                <a:effectLst>
                  <a:outerShdw sx="100000" sy="100000" kx="0" ky="0" algn="b" rotWithShape="0" blurRad="12700" dist="38100" dir="2700000">
                    <a:srgbClr val="DDDDDD"/>
                  </a:outerShdw>
                </a:effectLst>
                <a:latin typeface="Anonymice Powerline"/>
                <a:ea typeface="Anonymice Powerline"/>
                <a:cs typeface="Anonymice Powerline"/>
                <a:sym typeface="Anonymice Powerline"/>
              </a:defRPr>
            </a:pPr>
            <a:r>
              <a:t>无线局域网</a:t>
            </a:r>
            <a:r>
              <a:rPr>
                <a:latin typeface="Anonymice Powerline Bold"/>
                <a:ea typeface="Anonymice Powerline Bold"/>
                <a:cs typeface="Anonymice Powerline Bold"/>
                <a:sym typeface="Anonymice Powerline Bold"/>
              </a:rPr>
              <a:t>WLAN</a:t>
            </a:r>
          </a:p>
        </p:txBody>
      </p:sp>
      <p:sp>
        <p:nvSpPr>
          <p:cNvPr id="129" name="Shape 129"/>
          <p:cNvSpPr/>
          <p:nvPr>
            <p:ph type="body" sz="quarter" idx="1"/>
          </p:nvPr>
        </p:nvSpPr>
        <p:spPr>
          <a:xfrm>
            <a:off x="3737049" y="4402137"/>
            <a:ext cx="4717902" cy="1190283"/>
          </a:xfrm>
          <a:prstGeom prst="rect">
            <a:avLst/>
          </a:prstGeom>
        </p:spPr>
        <p:txBody>
          <a:bodyPr/>
          <a:lstStyle/>
          <a:p>
            <a:pPr defTabSz="667512">
              <a:lnSpc>
                <a:spcPct val="100000"/>
              </a:lnSpc>
              <a:spcBef>
                <a:spcPts val="0"/>
              </a:spcBef>
              <a:defRPr sz="2100">
                <a:latin typeface="Anonymice Powerline"/>
                <a:ea typeface="Anonymice Powerline"/>
                <a:cs typeface="Anonymice Powerline"/>
                <a:sym typeface="Anonymice Powerline"/>
              </a:defRPr>
            </a:pPr>
            <a:r>
              <a:t> </a:t>
            </a:r>
          </a:p>
          <a:p>
            <a:pPr defTabSz="667512">
              <a:lnSpc>
                <a:spcPct val="100000"/>
              </a:lnSpc>
              <a:spcBef>
                <a:spcPts val="0"/>
              </a:spcBef>
              <a:defRPr sz="2100">
                <a:latin typeface="Anonymice Powerline"/>
                <a:ea typeface="Anonymice Powerline"/>
                <a:cs typeface="Anonymice Powerline"/>
                <a:sym typeface="Anonymice Powerline"/>
              </a:defRPr>
            </a:pPr>
            <a:r>
              <a:t>制作者：蔡奇奇 任治豪 胡飘</a:t>
            </a:r>
          </a:p>
          <a:p>
            <a:pPr defTabSz="667512">
              <a:lnSpc>
                <a:spcPct val="100000"/>
              </a:lnSpc>
              <a:spcBef>
                <a:spcPts val="0"/>
              </a:spcBef>
              <a:defRPr sz="2100">
                <a:latin typeface="Anonymice Powerline"/>
                <a:ea typeface="Anonymice Powerline"/>
                <a:cs typeface="Anonymice Powerline"/>
                <a:sym typeface="Anonymice Powerline"/>
              </a:defRPr>
            </a:pPr>
            <a:r>
              <a:t>分享人：蔡奇奇</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a:off x="2524124" y="249235"/>
            <a:ext cx="7316790" cy="662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marL="342900" indent="-342900">
              <a:lnSpc>
                <a:spcPct val="140000"/>
              </a:lnSpc>
              <a:spcBef>
                <a:spcPts val="1900"/>
              </a:spcBef>
              <a:defRPr b="1" sz="3200">
                <a:solidFill>
                  <a:srgbClr val="B61638"/>
                </a:solidFill>
                <a:latin typeface="华文中宋"/>
                <a:ea typeface="华文中宋"/>
                <a:cs typeface="华文中宋"/>
                <a:sym typeface="华文中宋"/>
              </a:defRPr>
            </a:lvl1pPr>
          </a:lstStyle>
          <a:p>
            <a:pPr/>
            <a:r>
              <a:t>802.11标准发展总结 </a:t>
            </a:r>
          </a:p>
        </p:txBody>
      </p:sp>
      <p:graphicFrame>
        <p:nvGraphicFramePr>
          <p:cNvPr id="171" name="Table 171"/>
          <p:cNvGraphicFramePr/>
          <p:nvPr/>
        </p:nvGraphicFramePr>
        <p:xfrm>
          <a:off x="2419351" y="1472756"/>
          <a:ext cx="8341571" cy="4952282"/>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150628"/>
                <a:gridCol w="1200297"/>
                <a:gridCol w="1616112"/>
                <a:gridCol w="1336311"/>
                <a:gridCol w="1314451"/>
                <a:gridCol w="1711066"/>
              </a:tblGrid>
              <a:tr h="787400">
                <a:tc>
                  <a:txBody>
                    <a:bodyPr/>
                    <a:lstStyle/>
                    <a:p>
                      <a:pPr algn="l">
                        <a:defRPr b="0" sz="1800">
                          <a:solidFill>
                            <a:srgbClr val="000000"/>
                          </a:solidFill>
                        </a:defRPr>
                      </a:pPr>
                      <a:r>
                        <a:rPr b="1" sz="2200">
                          <a:solidFill>
                            <a:srgbClr val="FFFFFF"/>
                          </a:solidFill>
                          <a:latin typeface="Arial"/>
                          <a:ea typeface="Arial"/>
                          <a:cs typeface="Arial"/>
                          <a:sym typeface="Arial"/>
                        </a:rPr>
                        <a:t>标准</a:t>
                      </a:r>
                    </a:p>
                  </a:txBody>
                  <a:tcPr marL="0" marR="0" marT="0" marB="0" anchor="t" anchorCtr="0" horzOverflow="overflow">
                    <a:solidFill>
                      <a:srgbClr val="CC9900"/>
                    </a:solidFill>
                  </a:tcPr>
                </a:tc>
                <a:tc>
                  <a:txBody>
                    <a:bodyPr/>
                    <a:lstStyle/>
                    <a:p>
                      <a:pPr algn="l">
                        <a:defRPr b="0" sz="1800">
                          <a:solidFill>
                            <a:srgbClr val="000000"/>
                          </a:solidFill>
                        </a:defRPr>
                      </a:pPr>
                      <a:r>
                        <a:rPr b="1" sz="2200">
                          <a:solidFill>
                            <a:srgbClr val="FFFFFF"/>
                          </a:solidFill>
                          <a:latin typeface="Arial"/>
                          <a:ea typeface="Arial"/>
                          <a:cs typeface="Arial"/>
                          <a:sym typeface="Arial"/>
                        </a:rPr>
                        <a:t>发布年月</a:t>
                      </a:r>
                    </a:p>
                  </a:txBody>
                  <a:tcPr marL="0" marR="0" marT="0" marB="0" anchor="t" anchorCtr="0" horzOverflow="overflow">
                    <a:solidFill>
                      <a:srgbClr val="CC9900"/>
                    </a:solidFill>
                  </a:tcPr>
                </a:tc>
                <a:tc>
                  <a:txBody>
                    <a:bodyPr/>
                    <a:lstStyle/>
                    <a:p>
                      <a:pPr algn="ctr">
                        <a:defRPr b="0" sz="1800">
                          <a:solidFill>
                            <a:srgbClr val="000000"/>
                          </a:solidFill>
                        </a:defRPr>
                      </a:pPr>
                      <a:r>
                        <a:rPr b="1" sz="2200">
                          <a:solidFill>
                            <a:srgbClr val="FFFFFF"/>
                          </a:solidFill>
                          <a:latin typeface="Arial"/>
                          <a:ea typeface="Arial"/>
                          <a:cs typeface="Arial"/>
                          <a:sym typeface="Arial"/>
                        </a:rPr>
                        <a:t>标准频宽</a:t>
                      </a:r>
                    </a:p>
                  </a:txBody>
                  <a:tcPr marL="0" marR="0" marT="0" marB="0" anchor="t" anchorCtr="0" horzOverflow="overflow">
                    <a:solidFill>
                      <a:srgbClr val="CC9900"/>
                    </a:solidFill>
                  </a:tcPr>
                </a:tc>
                <a:tc>
                  <a:txBody>
                    <a:bodyPr/>
                    <a:lstStyle/>
                    <a:p>
                      <a:pPr algn="l">
                        <a:defRPr b="0" sz="1800">
                          <a:solidFill>
                            <a:srgbClr val="000000"/>
                          </a:solidFill>
                        </a:defRPr>
                      </a:pPr>
                      <a:r>
                        <a:rPr b="1" sz="2200">
                          <a:solidFill>
                            <a:srgbClr val="FFFFFF"/>
                          </a:solidFill>
                          <a:latin typeface="Arial"/>
                          <a:ea typeface="Arial"/>
                          <a:cs typeface="Arial"/>
                          <a:sym typeface="Arial"/>
                        </a:rPr>
                        <a:t>标准速度</a:t>
                      </a:r>
                    </a:p>
                  </a:txBody>
                  <a:tcPr marL="0" marR="0" marT="0" marB="0" anchor="t" anchorCtr="0" horzOverflow="overflow">
                    <a:solidFill>
                      <a:srgbClr val="CC9900"/>
                    </a:solidFill>
                  </a:tcPr>
                </a:tc>
                <a:tc>
                  <a:txBody>
                    <a:bodyPr/>
                    <a:lstStyle/>
                    <a:p>
                      <a:pPr algn="l">
                        <a:defRPr b="0" sz="1800">
                          <a:solidFill>
                            <a:srgbClr val="000000"/>
                          </a:solidFill>
                        </a:defRPr>
                      </a:pPr>
                      <a:r>
                        <a:rPr b="1" sz="2200">
                          <a:solidFill>
                            <a:srgbClr val="FFFFFF"/>
                          </a:solidFill>
                          <a:latin typeface="Arial"/>
                          <a:ea typeface="Arial"/>
                          <a:cs typeface="Arial"/>
                          <a:sym typeface="Arial"/>
                        </a:rPr>
                        <a:t>实际速度</a:t>
                      </a:r>
                    </a:p>
                  </a:txBody>
                  <a:tcPr marL="0" marR="0" marT="0" marB="0" anchor="t" anchorCtr="0" horzOverflow="overflow">
                    <a:solidFill>
                      <a:srgbClr val="CC9900"/>
                    </a:solidFill>
                  </a:tcPr>
                </a:tc>
                <a:tc>
                  <a:txBody>
                    <a:bodyPr/>
                    <a:lstStyle/>
                    <a:p>
                      <a:pPr algn="l">
                        <a:defRPr b="0" sz="1800">
                          <a:solidFill>
                            <a:srgbClr val="000000"/>
                          </a:solidFill>
                        </a:defRPr>
                      </a:pPr>
                      <a:r>
                        <a:rPr b="1" sz="2200">
                          <a:solidFill>
                            <a:srgbClr val="FFFFFF"/>
                          </a:solidFill>
                          <a:latin typeface="Arial"/>
                          <a:ea typeface="Arial"/>
                          <a:cs typeface="Arial"/>
                          <a:sym typeface="Arial"/>
                        </a:rPr>
                        <a:t>半径范围(室内)</a:t>
                      </a:r>
                    </a:p>
                  </a:txBody>
                  <a:tcPr marL="0" marR="0" marT="0" marB="0" anchor="t" anchorCtr="0" horzOverflow="overflow">
                    <a:solidFill>
                      <a:srgbClr val="CC9900"/>
                    </a:solidFill>
                  </a:tcPr>
                </a:tc>
              </a:tr>
              <a:tr h="676659">
                <a:tc>
                  <a:txBody>
                    <a:bodyPr/>
                    <a:lstStyle/>
                    <a:p>
                      <a:pPr algn="ctr">
                        <a:defRPr b="0" sz="1800">
                          <a:solidFill>
                            <a:srgbClr val="000000"/>
                          </a:solidFill>
                        </a:defRPr>
                      </a:pPr>
                      <a:r>
                        <a:rPr b="1" sz="2200">
                          <a:solidFill>
                            <a:srgbClr val="FFFFFF"/>
                          </a:solidFill>
                          <a:latin typeface="Arial"/>
                          <a:ea typeface="Arial"/>
                          <a:cs typeface="Arial"/>
                          <a:sym typeface="Arial"/>
                        </a:rPr>
                        <a:t>原始</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1997</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2.4-2.5 GHz</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1 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2 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 ?</a:t>
                      </a:r>
                    </a:p>
                  </a:txBody>
                  <a:tcPr marL="0" marR="0" marT="0" marB="0" anchor="t" anchorCtr="0" horzOverflow="overflow">
                    <a:solidFill>
                      <a:srgbClr val="ECDDCA"/>
                    </a:solidFill>
                  </a:tcPr>
                </a:tc>
              </a:tr>
              <a:tr h="663959">
                <a:tc>
                  <a:txBody>
                    <a:bodyPr/>
                    <a:lstStyle/>
                    <a:p>
                      <a:pPr algn="ctr">
                        <a:defRPr b="0" sz="1800">
                          <a:solidFill>
                            <a:srgbClr val="000000"/>
                          </a:solidFill>
                        </a:defRPr>
                      </a:pPr>
                      <a:r>
                        <a:rPr b="1" i="1" sz="2200">
                          <a:solidFill>
                            <a:srgbClr val="FFFFFF"/>
                          </a:solidFill>
                          <a:latin typeface="Arial"/>
                          <a:ea typeface="Arial"/>
                          <a:cs typeface="Arial"/>
                          <a:sym typeface="Arial"/>
                        </a:rPr>
                        <a:t>802.11a</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1999</a:t>
                      </a:r>
                    </a:p>
                  </a:txBody>
                  <a:tcPr marL="0" marR="0" marT="0" marB="0" anchor="t" anchorCtr="0" horzOverflow="overflow">
                    <a:solidFill>
                      <a:srgbClr val="F6EFE6"/>
                    </a:solidFill>
                  </a:tcPr>
                </a:tc>
                <a:tc>
                  <a:txBody>
                    <a:bodyPr/>
                    <a:lstStyle/>
                    <a:p>
                      <a:pPr algn="ctr">
                        <a:defRPr sz="1800"/>
                      </a:pPr>
                      <a:r>
                        <a:rPr sz="1400">
                          <a:latin typeface="Arial"/>
                          <a:ea typeface="Arial"/>
                          <a:cs typeface="Arial"/>
                          <a:sym typeface="Arial"/>
                        </a:rPr>
                        <a:t>5.15-5.35/5.47-5.725/5.725-5.875 GHz</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25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54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约30米</a:t>
                      </a:r>
                    </a:p>
                  </a:txBody>
                  <a:tcPr marL="0" marR="0" marT="0" marB="0" anchor="t" anchorCtr="0" horzOverflow="overflow">
                    <a:solidFill>
                      <a:srgbClr val="F6EFE6"/>
                    </a:solidFill>
                  </a:tcPr>
                </a:tc>
              </a:tr>
              <a:tr h="663959">
                <a:tc>
                  <a:txBody>
                    <a:bodyPr/>
                    <a:lstStyle/>
                    <a:p>
                      <a:pPr algn="ctr">
                        <a:defRPr b="0" sz="1800">
                          <a:solidFill>
                            <a:srgbClr val="000000"/>
                          </a:solidFill>
                        </a:defRPr>
                      </a:pPr>
                      <a:r>
                        <a:rPr b="1" i="1" sz="2200" u="sng">
                          <a:solidFill>
                            <a:srgbClr val="FFFFFF"/>
                          </a:solidFill>
                          <a:latin typeface="Arial"/>
                          <a:ea typeface="Arial"/>
                          <a:cs typeface="Arial"/>
                          <a:sym typeface="Arial"/>
                        </a:rPr>
                        <a:t>802.11b</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1999</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2.4-2.5 GHz</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6.5 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11 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约30米</a:t>
                      </a:r>
                    </a:p>
                  </a:txBody>
                  <a:tcPr marL="0" marR="0" marT="0" marB="0" anchor="t" anchorCtr="0" horzOverflow="overflow">
                    <a:solidFill>
                      <a:srgbClr val="ECDDCA"/>
                    </a:solidFill>
                  </a:tcPr>
                </a:tc>
              </a:tr>
              <a:tr h="663959">
                <a:tc>
                  <a:txBody>
                    <a:bodyPr/>
                    <a:lstStyle/>
                    <a:p>
                      <a:pPr algn="ctr">
                        <a:defRPr b="0" sz="1800">
                          <a:solidFill>
                            <a:srgbClr val="000000"/>
                          </a:solidFill>
                        </a:defRPr>
                      </a:pPr>
                      <a:r>
                        <a:rPr b="1" i="1" sz="2200">
                          <a:solidFill>
                            <a:srgbClr val="FFFFFF"/>
                          </a:solidFill>
                          <a:latin typeface="Arial"/>
                          <a:ea typeface="Arial"/>
                          <a:cs typeface="Arial"/>
                          <a:sym typeface="Arial"/>
                        </a:rPr>
                        <a:t>802.11g</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2003</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2.4-2.5 GHz</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25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54 Mbit/s</a:t>
                      </a:r>
                    </a:p>
                  </a:txBody>
                  <a:tcPr marL="0" marR="0" marT="0" marB="0" anchor="t" anchorCtr="0" horzOverflow="overflow">
                    <a:solidFill>
                      <a:srgbClr val="F6EFE6"/>
                    </a:solidFill>
                  </a:tcPr>
                </a:tc>
                <a:tc>
                  <a:txBody>
                    <a:bodyPr/>
                    <a:lstStyle/>
                    <a:p>
                      <a:pPr algn="ctr">
                        <a:defRPr sz="1800"/>
                      </a:pPr>
                      <a:r>
                        <a:rPr sz="2200">
                          <a:latin typeface="Arial"/>
                          <a:ea typeface="Arial"/>
                          <a:cs typeface="Arial"/>
                          <a:sym typeface="Arial"/>
                        </a:rPr>
                        <a:t>约30米</a:t>
                      </a:r>
                    </a:p>
                  </a:txBody>
                  <a:tcPr marL="0" marR="0" marT="0" marB="0" anchor="t" anchorCtr="0" horzOverflow="overflow">
                    <a:solidFill>
                      <a:srgbClr val="F6EFE6"/>
                    </a:solidFill>
                  </a:tcPr>
                </a:tc>
              </a:tr>
              <a:tr h="663959">
                <a:tc>
                  <a:txBody>
                    <a:bodyPr/>
                    <a:lstStyle/>
                    <a:p>
                      <a:pPr algn="ctr">
                        <a:defRPr b="0" sz="1800">
                          <a:solidFill>
                            <a:srgbClr val="000000"/>
                          </a:solidFill>
                        </a:defRPr>
                      </a:pPr>
                      <a:r>
                        <a:rPr b="1" i="1" sz="2200">
                          <a:solidFill>
                            <a:srgbClr val="FFFFFF"/>
                          </a:solidFill>
                          <a:latin typeface="Arial"/>
                          <a:ea typeface="Arial"/>
                          <a:cs typeface="Arial"/>
                          <a:sym typeface="Arial"/>
                        </a:rPr>
                        <a:t>802.11n</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2009</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2.4GHz or 5GHz</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300Mbit/s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600Mbit/s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约70米</a:t>
                      </a:r>
                    </a:p>
                  </a:txBody>
                  <a:tcPr marL="0" marR="0" marT="0" marB="0" anchor="t" anchorCtr="0" horzOverflow="overflow">
                    <a:solidFill>
                      <a:srgbClr val="ECDDCA"/>
                    </a:solidFill>
                  </a:tcPr>
                </a:tc>
              </a:tr>
              <a:tr h="819683">
                <a:tc>
                  <a:txBody>
                    <a:bodyPr/>
                    <a:lstStyle/>
                    <a:p>
                      <a:pPr algn="ctr">
                        <a:defRPr b="0" sz="1800">
                          <a:solidFill>
                            <a:srgbClr val="000000"/>
                          </a:solidFill>
                        </a:defRPr>
                      </a:pPr>
                      <a:r>
                        <a:rPr b="1" sz="1600">
                          <a:solidFill>
                            <a:srgbClr val="FFFFFF"/>
                          </a:solidFill>
                          <a:latin typeface="Arial"/>
                          <a:ea typeface="Arial"/>
                          <a:cs typeface="Arial"/>
                          <a:sym typeface="Arial"/>
                        </a:rPr>
                        <a:t>802.11ac</a:t>
                      </a:r>
                    </a:p>
                  </a:txBody>
                  <a:tcPr marL="0" marR="0" marT="0" marB="0" anchor="t" anchorCtr="0" horzOverflow="overflow">
                    <a:solidFill>
                      <a:srgbClr val="CC9900"/>
                    </a:solidFill>
                  </a:tcPr>
                </a:tc>
                <a:tc>
                  <a:txBody>
                    <a:bodyPr/>
                    <a:lstStyle/>
                    <a:p>
                      <a:pPr algn="ctr">
                        <a:defRPr sz="1800"/>
                      </a:pPr>
                      <a:r>
                        <a:rPr sz="2200">
                          <a:latin typeface="Arial"/>
                          <a:ea typeface="Arial"/>
                          <a:cs typeface="Arial"/>
                          <a:sym typeface="Arial"/>
                        </a:rPr>
                        <a:t>2011.11</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5 GHz</a:t>
                      </a:r>
                    </a:p>
                  </a:txBody>
                  <a:tcPr marL="0" marR="0" marT="0" marB="0" anchor="t" anchorCtr="0" horzOverflow="overflow">
                    <a:solidFill>
                      <a:srgbClr val="ECDDCA"/>
                    </a:solidFill>
                  </a:tcPr>
                </a:tc>
                <a:tc>
                  <a:txBody>
                    <a:bodyPr/>
                    <a:lstStyle/>
                    <a:p>
                      <a:pPr algn="ctr">
                        <a:defRPr sz="1800"/>
                      </a:pPr>
                      <a:r>
                        <a:rPr>
                          <a:latin typeface="Arial"/>
                          <a:ea typeface="Arial"/>
                          <a:cs typeface="Arial"/>
                          <a:sym typeface="Arial"/>
                        </a:rPr>
                        <a:t>433Mbit/s, 867Mbit/s</a:t>
                      </a:r>
                    </a:p>
                  </a:txBody>
                  <a:tcPr marL="0" marR="0" marT="0" marB="0" anchor="t" anchorCtr="0" horzOverflow="overflow">
                    <a:solidFill>
                      <a:srgbClr val="ECDDCA"/>
                    </a:solidFill>
                  </a:tcPr>
                </a:tc>
                <a:tc>
                  <a:txBody>
                    <a:bodyPr/>
                    <a:lstStyle/>
                    <a:p>
                      <a:pPr algn="ctr">
                        <a:defRPr sz="1800"/>
                      </a:pPr>
                      <a:r>
                        <a:rPr sz="1400">
                          <a:latin typeface="Arial"/>
                          <a:ea typeface="Arial"/>
                          <a:cs typeface="Arial"/>
                          <a:sym typeface="Arial"/>
                        </a:rPr>
                        <a:t>867Mbit/s, 1.73 Gbit/s, 3.47 Gbit/s, 6.93 Gbit/s</a:t>
                      </a:r>
                    </a:p>
                  </a:txBody>
                  <a:tcPr marL="0" marR="0" marT="0" marB="0" anchor="t" anchorCtr="0" horzOverflow="overflow">
                    <a:solidFill>
                      <a:srgbClr val="ECDDCA"/>
                    </a:solidFill>
                  </a:tcPr>
                </a:tc>
                <a:tc>
                  <a:txBody>
                    <a:bodyPr/>
                    <a:lstStyle/>
                    <a:p>
                      <a:pPr algn="ctr">
                        <a:defRPr sz="1800"/>
                      </a:pPr>
                      <a:r>
                        <a:rPr sz="2200">
                          <a:latin typeface="Arial"/>
                          <a:ea typeface="Arial"/>
                          <a:cs typeface="Arial"/>
                          <a:sym typeface="Arial"/>
                        </a:rPr>
                        <a:t>约35米</a:t>
                      </a:r>
                    </a:p>
                  </a:txBody>
                  <a:tcPr marL="0" marR="0" marT="0" marB="0" anchor="t" anchorCtr="0" horzOverflow="overflow">
                    <a:solidFill>
                      <a:srgbClr val="ECDDC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802.11 帧的类型</a:t>
            </a:r>
          </a:p>
        </p:txBody>
      </p:sp>
      <p:sp>
        <p:nvSpPr>
          <p:cNvPr id="174" name="Shape 174"/>
          <p:cNvSpPr/>
          <p:nvPr>
            <p:ph type="body" sz="quarter" idx="1"/>
          </p:nvPr>
        </p:nvSpPr>
        <p:spPr>
          <a:xfrm>
            <a:off x="849278" y="1834685"/>
            <a:ext cx="4873578" cy="823915"/>
          </a:xfrm>
          <a:prstGeom prst="rect">
            <a:avLst/>
          </a:prstGeom>
        </p:spPr>
        <p:txBody>
          <a:bodyPr/>
          <a:lstStyle/>
          <a:p>
            <a:pPr/>
            <a:r>
              <a:t>分为</a:t>
            </a:r>
            <a:r>
              <a:rPr b="1"/>
              <a:t>管理帧</a:t>
            </a:r>
            <a:r>
              <a:t>、</a:t>
            </a:r>
            <a:r>
              <a:rPr b="1"/>
              <a:t>控制帧</a:t>
            </a:r>
            <a:r>
              <a:t>、</a:t>
            </a:r>
            <a:r>
              <a:rPr b="1"/>
              <a:t>数据帧</a:t>
            </a:r>
          </a:p>
        </p:txBody>
      </p:sp>
      <p:sp>
        <p:nvSpPr>
          <p:cNvPr id="175" name="Shape 175"/>
          <p:cNvSpPr/>
          <p:nvPr/>
        </p:nvSpPr>
        <p:spPr>
          <a:xfrm>
            <a:off x="1090404" y="3224532"/>
            <a:ext cx="3711619" cy="3101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rPr b="1" sz="2800">
                <a:latin typeface="+mn-lt"/>
                <a:ea typeface="+mn-ea"/>
                <a:cs typeface="+mn-cs"/>
                <a:sym typeface="Calibri"/>
              </a:rPr>
              <a:t>管理帧</a:t>
            </a:r>
            <a:r>
              <a:t>：</a:t>
            </a:r>
          </a:p>
          <a:p>
            <a:pPr/>
          </a:p>
          <a:p>
            <a:pPr/>
            <a:r>
              <a:t>— 探测(Probe)请求/响应</a:t>
            </a:r>
          </a:p>
          <a:p>
            <a:pPr/>
            <a:r>
              <a:t>— 信标帧(Beacon)</a:t>
            </a:r>
          </a:p>
          <a:p>
            <a:pPr/>
            <a:r>
              <a:t>— 关联(Association)请求/响应</a:t>
            </a:r>
          </a:p>
          <a:p>
            <a:pPr/>
            <a:r>
              <a:t>— 重关联(Reassociation)请求/响应</a:t>
            </a:r>
          </a:p>
          <a:p>
            <a:pPr/>
            <a:r>
              <a:t>— 去关联(Disassociation)</a:t>
            </a:r>
          </a:p>
          <a:p>
            <a:pPr/>
            <a:r>
              <a:t>— 认证(Authentication)</a:t>
            </a:r>
          </a:p>
          <a:p>
            <a:pPr/>
            <a:r>
              <a:t>— 去认证(Deauthentication)</a:t>
            </a:r>
          </a:p>
        </p:txBody>
      </p:sp>
      <p:sp>
        <p:nvSpPr>
          <p:cNvPr id="176" name="Shape 176"/>
          <p:cNvSpPr/>
          <p:nvPr/>
        </p:nvSpPr>
        <p:spPr>
          <a:xfrm>
            <a:off x="5688771" y="4040144"/>
            <a:ext cx="5483324" cy="1234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pPr>
            <a:r>
              <a:t>Authentication precedes association in infrastructure networks(Mac地址，用户名/口令). </a:t>
            </a:r>
          </a:p>
          <a:p>
            <a:pPr>
              <a:defRPr sz="1200"/>
            </a:pPr>
            <a:r>
              <a:t>Either </a:t>
            </a:r>
            <a:r>
              <a:rPr b="1"/>
              <a:t>open</a:t>
            </a:r>
            <a:r>
              <a:t> authentication or </a:t>
            </a:r>
            <a:r>
              <a:rPr b="1"/>
              <a:t>shared key(WPA/WPA2)</a:t>
            </a:r>
            <a:r>
              <a:t> authentication is possible. After serious flaws were found in shared key authentication, most networks switched to open authentication, combined with a stronger authentication method applied after the association phase.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客户端扫描过程</a:t>
            </a:r>
          </a:p>
        </p:txBody>
      </p:sp>
      <p:sp>
        <p:nvSpPr>
          <p:cNvPr id="179" name="Shape 179"/>
          <p:cNvSpPr/>
          <p:nvPr>
            <p:ph type="body" sz="quarter" idx="1"/>
          </p:nvPr>
        </p:nvSpPr>
        <p:spPr>
          <a:xfrm>
            <a:off x="961776" y="4436207"/>
            <a:ext cx="4873578" cy="823915"/>
          </a:xfrm>
          <a:prstGeom prst="rect">
            <a:avLst/>
          </a:prstGeom>
        </p:spPr>
        <p:txBody>
          <a:bodyPr/>
          <a:lstStyle/>
          <a:p>
            <a:pPr/>
            <a:r>
              <a:t>主动扫描</a:t>
            </a:r>
          </a:p>
        </p:txBody>
      </p:sp>
      <p:sp>
        <p:nvSpPr>
          <p:cNvPr id="180" name="Shape 180"/>
          <p:cNvSpPr/>
          <p:nvPr/>
        </p:nvSpPr>
        <p:spPr>
          <a:xfrm>
            <a:off x="963844" y="1916672"/>
            <a:ext cx="1526537" cy="599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ct val="90000"/>
              </a:lnSpc>
              <a:spcBef>
                <a:spcPts val="1000"/>
              </a:spcBef>
              <a:defRPr sz="2800">
                <a:latin typeface="+mn-lt"/>
                <a:ea typeface="+mn-ea"/>
                <a:cs typeface="+mn-cs"/>
                <a:sym typeface="Calibri"/>
              </a:defRPr>
            </a:lvl1pPr>
          </a:lstStyle>
          <a:p>
            <a:pPr/>
            <a:r>
              <a:t>被动扫描</a:t>
            </a:r>
          </a:p>
        </p:txBody>
      </p:sp>
      <p:sp>
        <p:nvSpPr>
          <p:cNvPr id="181" name="Shape 181"/>
          <p:cNvSpPr/>
          <p:nvPr/>
        </p:nvSpPr>
        <p:spPr>
          <a:xfrm>
            <a:off x="940883" y="2883878"/>
            <a:ext cx="9244588" cy="1043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通过侦听AP定期发送的Beacon帧来发现网络， Beacon帧中包含该AP所属的BSS的基本信息，包括： BSSID (AP的MAC地址)、 SSID、支持的速率、支持的认证方式，加密算法、Beacon帧发送间隔，使用的信道(工作频率)等。</a:t>
            </a:r>
          </a:p>
        </p:txBody>
      </p:sp>
      <p:sp>
        <p:nvSpPr>
          <p:cNvPr id="182" name="Shape 182"/>
          <p:cNvSpPr/>
          <p:nvPr/>
        </p:nvSpPr>
        <p:spPr>
          <a:xfrm>
            <a:off x="998121" y="5474497"/>
            <a:ext cx="7273600" cy="1043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在每个信道上发送探测(Probe)请求报文(特定BSSID或者广播)，从探测(Probe)响应中获取BSS的基本信息， 探测响应包含的信息和Beacon帧类似</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nvSpPr>
        <p:spPr>
          <a:xfrm>
            <a:off x="649601" y="944880"/>
            <a:ext cx="8392139" cy="4663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800">
                <a:latin typeface="+mn-lt"/>
                <a:ea typeface="+mn-ea"/>
                <a:cs typeface="+mn-cs"/>
                <a:sym typeface="Calibri"/>
              </a:defRPr>
            </a:pPr>
            <a:r>
              <a:rPr b="1"/>
              <a:t>工作站</a:t>
            </a:r>
            <a:r>
              <a:t>（Station）：</a:t>
            </a:r>
          </a:p>
          <a:p>
            <a:pPr>
              <a:defRPr sz="2800">
                <a:latin typeface="+mn-lt"/>
                <a:ea typeface="+mn-ea"/>
                <a:cs typeface="+mn-cs"/>
                <a:sym typeface="Calibri"/>
              </a:defRPr>
            </a:pPr>
            <a:r>
              <a:t>通常包括装有无线网卡的设备</a:t>
            </a:r>
          </a:p>
          <a:p>
            <a:pPr>
              <a:defRPr sz="2800">
                <a:latin typeface="+mn-lt"/>
                <a:ea typeface="+mn-ea"/>
                <a:cs typeface="+mn-cs"/>
                <a:sym typeface="Calibri"/>
              </a:defRPr>
            </a:pPr>
            <a:r>
              <a:rPr b="1"/>
              <a:t>接入点</a:t>
            </a:r>
            <a:r>
              <a:t>（Access Point）：</a:t>
            </a:r>
          </a:p>
          <a:p>
            <a:pPr>
              <a:defRPr sz="2800">
                <a:latin typeface="+mn-lt"/>
                <a:ea typeface="+mn-ea"/>
                <a:cs typeface="+mn-cs"/>
                <a:sym typeface="Calibri"/>
              </a:defRPr>
            </a:pPr>
            <a:r>
              <a:t>具备无线到有线的桥接功能的设备。</a:t>
            </a:r>
          </a:p>
          <a:p>
            <a:pPr>
              <a:defRPr sz="2800">
                <a:latin typeface="+mn-lt"/>
                <a:ea typeface="+mn-ea"/>
                <a:cs typeface="+mn-cs"/>
                <a:sym typeface="Calibri"/>
              </a:defRPr>
            </a:pPr>
            <a:r>
              <a:rPr b="1"/>
              <a:t>无线媒介</a:t>
            </a:r>
            <a:r>
              <a:t>（Wireless Medium）：</a:t>
            </a:r>
          </a:p>
          <a:p>
            <a:pPr>
              <a:defRPr sz="2800">
                <a:latin typeface="+mn-lt"/>
                <a:ea typeface="+mn-ea"/>
                <a:cs typeface="+mn-cs"/>
                <a:sym typeface="Calibri"/>
              </a:defRPr>
            </a:pPr>
            <a:r>
              <a:t>规定了传输帧所使用的物理层介质。</a:t>
            </a:r>
          </a:p>
          <a:p>
            <a:pPr>
              <a:defRPr sz="2800">
                <a:latin typeface="+mn-lt"/>
                <a:ea typeface="+mn-ea"/>
                <a:cs typeface="+mn-cs"/>
                <a:sym typeface="Calibri"/>
              </a:defRPr>
            </a:pPr>
            <a:r>
              <a:rPr b="1"/>
              <a:t>分布式系统</a:t>
            </a:r>
            <a:r>
              <a:t>（Distribution System）：</a:t>
            </a:r>
          </a:p>
          <a:p>
            <a:pPr>
              <a:defRPr sz="2800">
                <a:latin typeface="+mn-lt"/>
                <a:ea typeface="+mn-ea"/>
                <a:cs typeface="+mn-cs"/>
                <a:sym typeface="Calibri"/>
              </a:defRPr>
            </a:pPr>
            <a:r>
              <a:t>分布式系统属于逻辑上的组件，负责转发数据到目的地。</a:t>
            </a:r>
          </a:p>
        </p:txBody>
      </p:sp>
      <p:sp>
        <p:nvSpPr>
          <p:cNvPr id="185" name="Shape 185"/>
          <p:cNvSpPr/>
          <p:nvPr/>
        </p:nvSpPr>
        <p:spPr>
          <a:xfrm>
            <a:off x="427987" y="251458"/>
            <a:ext cx="3716691"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WLAN中的网络成员</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nvSpPr>
        <p:spPr>
          <a:xfrm>
            <a:off x="427989" y="251458"/>
            <a:ext cx="3716691"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WLAN中的网络成员</a:t>
            </a:r>
          </a:p>
        </p:txBody>
      </p:sp>
      <p:sp>
        <p:nvSpPr>
          <p:cNvPr id="188" name="Shape 188"/>
          <p:cNvSpPr/>
          <p:nvPr/>
        </p:nvSpPr>
        <p:spPr>
          <a:xfrm>
            <a:off x="561338" y="970280"/>
            <a:ext cx="2394305"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站（Station）</a:t>
            </a:r>
          </a:p>
        </p:txBody>
      </p:sp>
      <p:sp>
        <p:nvSpPr>
          <p:cNvPr id="189" name="Shape 189"/>
          <p:cNvSpPr/>
          <p:nvPr/>
        </p:nvSpPr>
        <p:spPr>
          <a:xfrm>
            <a:off x="363219" y="1694175"/>
            <a:ext cx="11170942" cy="72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r>
              <a:t>        </a:t>
            </a:r>
            <a:r>
              <a:rPr b="1"/>
              <a:t>站 </a:t>
            </a:r>
            <a:r>
              <a:t>也称为主机（Host），是无线局域网的最基本组成单元。网络就是进行</a:t>
            </a:r>
            <a:r>
              <a:rPr b="1"/>
              <a:t>站</a:t>
            </a:r>
            <a:r>
              <a:t>间数据传输的，把连接在无线局域网中的设备称为</a:t>
            </a:r>
            <a:r>
              <a:rPr b="1"/>
              <a:t>站</a:t>
            </a:r>
            <a:r>
              <a:t>。</a:t>
            </a:r>
            <a:r>
              <a:rPr b="1"/>
              <a:t>站</a:t>
            </a:r>
            <a:r>
              <a:t>在局域网中通常用作客户端（Client），它是具有无线网络接口的计算设备。</a:t>
            </a:r>
          </a:p>
        </p:txBody>
      </p:sp>
      <p:pic>
        <p:nvPicPr>
          <p:cNvPr id="190" name="image4.png"/>
          <p:cNvPicPr>
            <a:picLocks noChangeAspect="1"/>
          </p:cNvPicPr>
          <p:nvPr/>
        </p:nvPicPr>
        <p:blipFill>
          <a:blip r:embed="rId2">
            <a:extLst/>
          </a:blip>
          <a:stretch>
            <a:fillRect/>
          </a:stretch>
        </p:blipFill>
        <p:spPr>
          <a:xfrm>
            <a:off x="3854492" y="4361352"/>
            <a:ext cx="2722227" cy="1369622"/>
          </a:xfrm>
          <a:prstGeom prst="rect">
            <a:avLst/>
          </a:prstGeom>
          <a:ln w="12700">
            <a:miter lim="400000"/>
          </a:ln>
        </p:spPr>
      </p:pic>
      <p:pic>
        <p:nvPicPr>
          <p:cNvPr id="191" name="image5.png"/>
          <p:cNvPicPr>
            <a:picLocks noChangeAspect="1"/>
          </p:cNvPicPr>
          <p:nvPr/>
        </p:nvPicPr>
        <p:blipFill>
          <a:blip r:embed="rId3">
            <a:extLst/>
          </a:blip>
          <a:stretch>
            <a:fillRect/>
          </a:stretch>
        </p:blipFill>
        <p:spPr>
          <a:xfrm>
            <a:off x="7080227" y="3701896"/>
            <a:ext cx="2887737" cy="2165801"/>
          </a:xfrm>
          <a:prstGeom prst="rect">
            <a:avLst/>
          </a:prstGeom>
          <a:ln w="12700">
            <a:miter lim="400000"/>
          </a:ln>
        </p:spPr>
      </p:pic>
      <p:pic>
        <p:nvPicPr>
          <p:cNvPr id="192" name="image6.png"/>
          <p:cNvPicPr>
            <a:picLocks noChangeAspect="1"/>
          </p:cNvPicPr>
          <p:nvPr/>
        </p:nvPicPr>
        <p:blipFill>
          <a:blip r:embed="rId4">
            <a:extLst/>
          </a:blip>
          <a:stretch>
            <a:fillRect/>
          </a:stretch>
        </p:blipFill>
        <p:spPr>
          <a:xfrm>
            <a:off x="1138362" y="4361352"/>
            <a:ext cx="1369621" cy="1369622"/>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nvSpPr>
        <p:spPr>
          <a:xfrm>
            <a:off x="427989" y="251458"/>
            <a:ext cx="3716691"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WLAN中的网络成员</a:t>
            </a:r>
          </a:p>
        </p:txBody>
      </p:sp>
      <p:sp>
        <p:nvSpPr>
          <p:cNvPr id="195" name="Shape 195"/>
          <p:cNvSpPr/>
          <p:nvPr/>
        </p:nvSpPr>
        <p:spPr>
          <a:xfrm>
            <a:off x="561337" y="970280"/>
            <a:ext cx="1666237"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无线介质</a:t>
            </a:r>
          </a:p>
        </p:txBody>
      </p:sp>
      <p:sp>
        <p:nvSpPr>
          <p:cNvPr id="196" name="Shape 196"/>
          <p:cNvSpPr/>
          <p:nvPr/>
        </p:nvSpPr>
        <p:spPr>
          <a:xfrm>
            <a:off x="851534" y="3065777"/>
            <a:ext cx="9565057" cy="726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r>
              <a:t>       不同于有线电缆，无线介质是无线局域网中站与站之间、站与节点之间通信的传输介质。在这里指的是</a:t>
            </a:r>
            <a:r>
              <a:rPr b="1"/>
              <a:t>空气</a:t>
            </a:r>
            <a:r>
              <a:t>，它是无线电波和红外线传播的良好介质。</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8" name="image7.png"/>
          <p:cNvPicPr>
            <a:picLocks noChangeAspect="1"/>
          </p:cNvPicPr>
          <p:nvPr/>
        </p:nvPicPr>
        <p:blipFill>
          <a:blip r:embed="rId2">
            <a:extLst/>
          </a:blip>
          <a:stretch>
            <a:fillRect/>
          </a:stretch>
        </p:blipFill>
        <p:spPr>
          <a:xfrm>
            <a:off x="6476400" y="4620259"/>
            <a:ext cx="3176200" cy="2104235"/>
          </a:xfrm>
          <a:prstGeom prst="rect">
            <a:avLst/>
          </a:prstGeom>
          <a:ln w="12700">
            <a:miter lim="400000"/>
          </a:ln>
        </p:spPr>
      </p:pic>
      <p:sp>
        <p:nvSpPr>
          <p:cNvPr id="199" name="Shape 199"/>
          <p:cNvSpPr/>
          <p:nvPr/>
        </p:nvSpPr>
        <p:spPr>
          <a:xfrm>
            <a:off x="556921" y="951228"/>
            <a:ext cx="3004053"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无线接入点（AP）</a:t>
            </a:r>
          </a:p>
        </p:txBody>
      </p:sp>
      <p:sp>
        <p:nvSpPr>
          <p:cNvPr id="200" name="Shape 200"/>
          <p:cNvSpPr/>
          <p:nvPr/>
        </p:nvSpPr>
        <p:spPr>
          <a:xfrm>
            <a:off x="756035" y="1846582"/>
            <a:ext cx="9536929" cy="3164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266700">
              <a:defRPr>
                <a:latin typeface="+mn-lt"/>
                <a:ea typeface="+mn-ea"/>
                <a:cs typeface="+mn-cs"/>
                <a:sym typeface="Calibri"/>
              </a:defRPr>
            </a:pPr>
            <a:r>
              <a:t>   无线接入点（AP），通常由一个无线路由器来充当。是一种</a:t>
            </a:r>
            <a:r>
              <a:rPr b="1"/>
              <a:t>特殊的站</a:t>
            </a:r>
            <a:r>
              <a:t>，它通常处于BSA的中心固定不动。其</a:t>
            </a:r>
            <a:r>
              <a:rPr b="1"/>
              <a:t>基本功能</a:t>
            </a:r>
            <a:r>
              <a:t>有：</a:t>
            </a:r>
          </a:p>
          <a:p>
            <a:pPr indent="266700">
              <a:defRPr>
                <a:latin typeface="+mn-lt"/>
                <a:ea typeface="+mn-ea"/>
                <a:cs typeface="+mn-cs"/>
                <a:sym typeface="Calibri"/>
              </a:defRPr>
            </a:pPr>
            <a:r>
              <a:t>（1）作为</a:t>
            </a:r>
            <a:r>
              <a:rPr b="1"/>
              <a:t>接入点</a:t>
            </a:r>
            <a:r>
              <a:t>，完成其它非AP的站对分布式系统的接入访问和同一BBS中的不同站间的通信联结</a:t>
            </a:r>
          </a:p>
          <a:p>
            <a:pPr indent="266700">
              <a:defRPr>
                <a:latin typeface="+mn-lt"/>
                <a:ea typeface="+mn-ea"/>
                <a:cs typeface="+mn-cs"/>
                <a:sym typeface="Calibri"/>
              </a:defRPr>
            </a:pPr>
            <a:r>
              <a:t>（2）作为无线网络和分布式系统的</a:t>
            </a:r>
            <a:r>
              <a:rPr b="1"/>
              <a:t>桥接点</a:t>
            </a:r>
            <a:r>
              <a:t>，完成无线局域网与分布式系统间的桥接功能(如果有分布式系统的话)。</a:t>
            </a:r>
          </a:p>
          <a:p>
            <a:pPr indent="266700">
              <a:defRPr>
                <a:latin typeface="+mn-lt"/>
                <a:ea typeface="+mn-ea"/>
                <a:cs typeface="+mn-cs"/>
                <a:sym typeface="Calibri"/>
              </a:defRPr>
            </a:pPr>
            <a:r>
              <a:t>（3）作为BBS的</a:t>
            </a:r>
            <a:r>
              <a:rPr b="1"/>
              <a:t>控制中心</a:t>
            </a:r>
            <a:r>
              <a:t>，完成对其他非AP的站的控制和管理(添加或删除，DHCP，gateway)。</a:t>
            </a:r>
          </a:p>
          <a:p>
            <a:pPr indent="266700">
              <a:defRPr b="1">
                <a:latin typeface="+mn-lt"/>
                <a:ea typeface="+mn-ea"/>
                <a:cs typeface="+mn-cs"/>
                <a:sym typeface="Calibri"/>
              </a:defRPr>
            </a:pPr>
          </a:p>
        </p:txBody>
      </p:sp>
      <p:sp>
        <p:nvSpPr>
          <p:cNvPr id="201" name="Shape 201"/>
          <p:cNvSpPr/>
          <p:nvPr/>
        </p:nvSpPr>
        <p:spPr>
          <a:xfrm>
            <a:off x="427989" y="251458"/>
            <a:ext cx="3716691"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WLAN中的网络成员</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nvSpPr>
        <p:spPr>
          <a:xfrm>
            <a:off x="427989" y="251458"/>
            <a:ext cx="3716691"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WLAN中的网络成员</a:t>
            </a:r>
          </a:p>
        </p:txBody>
      </p:sp>
      <p:sp>
        <p:nvSpPr>
          <p:cNvPr id="204" name="Shape 204"/>
          <p:cNvSpPr/>
          <p:nvPr/>
        </p:nvSpPr>
        <p:spPr>
          <a:xfrm>
            <a:off x="561337" y="970280"/>
            <a:ext cx="2783937"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分布系统 （DS）</a:t>
            </a:r>
          </a:p>
        </p:txBody>
      </p:sp>
      <p:sp>
        <p:nvSpPr>
          <p:cNvPr id="205" name="Shape 205"/>
          <p:cNvSpPr/>
          <p:nvPr/>
        </p:nvSpPr>
        <p:spPr>
          <a:xfrm>
            <a:off x="851534" y="3065777"/>
            <a:ext cx="9565057" cy="40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n-lt"/>
                <a:ea typeface="+mn-ea"/>
                <a:cs typeface="+mn-cs"/>
                <a:sym typeface="Calibri"/>
              </a:defRPr>
            </a:lvl1pPr>
          </a:lstStyle>
          <a:p>
            <a:pPr/>
            <a:r>
              <a:t>指连接同一个ESS里面各个AP的网络(通常用以太网来实现)</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nvSpPr>
        <p:spPr>
          <a:xfrm>
            <a:off x="427986" y="251458"/>
            <a:ext cx="5206561"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黑体"/>
                <a:ea typeface="黑体"/>
                <a:cs typeface="黑体"/>
                <a:sym typeface="黑体"/>
              </a:defRPr>
            </a:lvl1pPr>
          </a:lstStyle>
          <a:p>
            <a:pPr/>
            <a:r>
              <a:t>WLAN的工作模式(组网方式)</a:t>
            </a:r>
          </a:p>
        </p:txBody>
      </p:sp>
      <p:sp>
        <p:nvSpPr>
          <p:cNvPr id="208" name="Shape 208"/>
          <p:cNvSpPr/>
          <p:nvPr/>
        </p:nvSpPr>
        <p:spPr>
          <a:xfrm>
            <a:off x="786093" y="2599238"/>
            <a:ext cx="10570210" cy="2123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lnSpc>
                <a:spcPct val="150000"/>
              </a:lnSpc>
              <a:defRPr sz="2800">
                <a:latin typeface="+mn-lt"/>
                <a:ea typeface="+mn-ea"/>
                <a:cs typeface="+mn-cs"/>
                <a:sym typeface="Calibri"/>
              </a:defRPr>
            </a:pPr>
            <a:r>
              <a:t>根据无线接入点的不同功用，可实现不同的组网方式。目前有</a:t>
            </a:r>
            <a:r>
              <a:rPr b="1">
                <a:solidFill>
                  <a:srgbClr val="FF0000"/>
                </a:solidFill>
              </a:rPr>
              <a:t>自组网模式(Ad-Hoc Mode)</a:t>
            </a:r>
            <a:r>
              <a:t>、</a:t>
            </a:r>
            <a:r>
              <a:rPr b="1">
                <a:solidFill>
                  <a:srgbClr val="FF0000"/>
                </a:solidFill>
              </a:rPr>
              <a:t>基础结构模式(Infrastructure Mode)</a:t>
            </a:r>
            <a:r>
              <a:t>、两种组网方式。</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nvSpPr>
        <p:spPr>
          <a:xfrm>
            <a:off x="561339" y="970280"/>
            <a:ext cx="3495037"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独立基本服务集(IBSS)</a:t>
            </a:r>
          </a:p>
        </p:txBody>
      </p:sp>
      <p:sp>
        <p:nvSpPr>
          <p:cNvPr id="211" name="Shape 211"/>
          <p:cNvSpPr/>
          <p:nvPr/>
        </p:nvSpPr>
        <p:spPr>
          <a:xfrm>
            <a:off x="594360" y="1976116"/>
            <a:ext cx="6363366" cy="512444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sz="2800">
                <a:solidFill>
                  <a:schemeClr val="accent1"/>
                </a:solidFill>
                <a:effectLst>
                  <a:outerShdw sx="100000" sy="100000" kx="0" ky="0" algn="b" rotWithShape="0" blurRad="38100" dist="38100" dir="2700000">
                    <a:srgbClr val="FFFFFF"/>
                  </a:outerShdw>
                </a:effectLst>
                <a:latin typeface="Verdana"/>
                <a:ea typeface="Verdana"/>
                <a:cs typeface="Verdana"/>
                <a:sym typeface="Verdana"/>
              </a:defRPr>
            </a:pPr>
            <a:r>
              <a:t>属于对等拓扑模式（又称Ad-Hoc模式）</a:t>
            </a:r>
          </a:p>
          <a:p>
            <a:pPr>
              <a:lnSpc>
                <a:spcPct val="90000"/>
              </a:lnSpc>
              <a:spcBef>
                <a:spcPts val="500"/>
              </a:spcBef>
              <a:defRPr sz="2400">
                <a:solidFill>
                  <a:schemeClr val="accent1"/>
                </a:solidFill>
                <a:effectLst>
                  <a:outerShdw sx="100000" sy="100000" kx="0" ky="0" algn="b" rotWithShape="0" blurRad="38100" dist="38100" dir="2700000">
                    <a:srgbClr val="FFFFFF"/>
                  </a:outerShdw>
                </a:effectLst>
              </a:defRPr>
            </a:pPr>
            <a:r>
              <a:t>也叫自组网拓扑（Ad-Hoc Mode），</a:t>
            </a:r>
            <a:r>
              <a:rPr>
                <a:latin typeface="Verdana"/>
                <a:ea typeface="Verdana"/>
                <a:cs typeface="Verdana"/>
                <a:sym typeface="Verdana"/>
              </a:rPr>
              <a:t>它是</a:t>
            </a:r>
            <a:r>
              <a:rPr b="1">
                <a:latin typeface="Verdana"/>
                <a:ea typeface="Verdana"/>
                <a:cs typeface="Verdana"/>
                <a:sym typeface="Verdana"/>
              </a:rPr>
              <a:t>去中心化</a:t>
            </a:r>
            <a:r>
              <a:rPr>
                <a:latin typeface="Verdana"/>
                <a:ea typeface="Verdana"/>
                <a:cs typeface="Verdana"/>
                <a:sym typeface="Verdana"/>
              </a:rPr>
              <a:t>的，也就是说各个主机之间的通信不依赖于一个中央枢纽的设备。</a:t>
            </a:r>
          </a:p>
          <a:p>
            <a:pPr>
              <a:lnSpc>
                <a:spcPct val="90000"/>
              </a:lnSpc>
              <a:spcBef>
                <a:spcPts val="500"/>
              </a:spcBef>
              <a:defRPr sz="2400">
                <a:solidFill>
                  <a:schemeClr val="accent1"/>
                </a:solidFill>
                <a:effectLst>
                  <a:outerShdw sx="100000" sy="100000" kx="0" ky="0" algn="b" rotWithShape="0" blurRad="38100" dist="38100" dir="2700000">
                    <a:srgbClr val="FFFFFF"/>
                  </a:outerShdw>
                </a:effectLst>
                <a:latin typeface="Verdana"/>
                <a:ea typeface="Verdana"/>
                <a:cs typeface="Verdana"/>
                <a:sym typeface="Verdana"/>
              </a:defRPr>
            </a:pPr>
            <a:r>
              <a:t>另外之所以叫自组织，就是因为它</a:t>
            </a:r>
            <a:r>
              <a:rPr b="1"/>
              <a:t>不依赖于既有的网络设施</a:t>
            </a:r>
            <a:r>
              <a:t>(如有线网络中的路由器/交换机或者Infrastructure模式中的AP)。</a:t>
            </a:r>
          </a:p>
          <a:p>
            <a:pPr>
              <a:lnSpc>
                <a:spcPct val="90000"/>
              </a:lnSpc>
              <a:spcBef>
                <a:spcPts val="500"/>
              </a:spcBef>
              <a:defRPr sz="2400">
                <a:solidFill>
                  <a:schemeClr val="accent1"/>
                </a:solidFill>
                <a:effectLst>
                  <a:outerShdw sx="100000" sy="100000" kx="0" ky="0" algn="b" rotWithShape="0" blurRad="38100" dist="38100" dir="2700000">
                    <a:srgbClr val="FFFFFF"/>
                  </a:outerShdw>
                </a:effectLst>
                <a:latin typeface="Verdana"/>
                <a:ea typeface="Verdana"/>
                <a:cs typeface="Verdana"/>
                <a:sym typeface="Verdana"/>
              </a:defRPr>
            </a:pPr>
            <a:r>
              <a:t>这种模式的无线网络通过每个节点为其他节点转发(forward)数据来实现路由(route)的功能.</a:t>
            </a:r>
            <a:endParaRPr b="1"/>
          </a:p>
        </p:txBody>
      </p:sp>
      <p:pic>
        <p:nvPicPr>
          <p:cNvPr id="212" name="pasted-image.tiff"/>
          <p:cNvPicPr>
            <a:picLocks noChangeAspect="1"/>
          </p:cNvPicPr>
          <p:nvPr/>
        </p:nvPicPr>
        <p:blipFill>
          <a:blip r:embed="rId2">
            <a:extLst/>
          </a:blip>
          <a:stretch>
            <a:fillRect/>
          </a:stretch>
        </p:blipFill>
        <p:spPr>
          <a:xfrm>
            <a:off x="7092359" y="2450892"/>
            <a:ext cx="3162301" cy="27686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nvSpPr>
        <p:spPr>
          <a:xfrm>
            <a:off x="2044395" y="2125976"/>
            <a:ext cx="8103207" cy="30356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indent="127000">
              <a:defRPr b="1">
                <a:latin typeface="Arial"/>
                <a:ea typeface="Arial"/>
                <a:cs typeface="Arial"/>
                <a:sym typeface="Arial"/>
              </a:defRPr>
            </a:pPr>
            <a:r>
              <a:t>   </a:t>
            </a:r>
            <a:r>
              <a:rPr b="0" sz="2400">
                <a:latin typeface="SimSun"/>
                <a:ea typeface="SimSun"/>
                <a:cs typeface="SimSun"/>
                <a:sym typeface="SimSun"/>
              </a:rPr>
              <a:t>无线局域网 </a:t>
            </a:r>
            <a:r>
              <a:rPr b="0" sz="2400">
                <a:latin typeface="Anonymice Powerline Bold"/>
                <a:ea typeface="Anonymice Powerline Bold"/>
                <a:cs typeface="Anonymice Powerline Bold"/>
                <a:sym typeface="Anonymice Powerline Bold"/>
              </a:rPr>
              <a:t>WLAN</a:t>
            </a:r>
            <a:r>
              <a:rPr b="0" sz="2400">
                <a:latin typeface="Anonymice Powerline"/>
                <a:ea typeface="Anonymice Powerline"/>
                <a:cs typeface="Anonymice Powerline"/>
                <a:sym typeface="Anonymice Powerline"/>
              </a:rPr>
              <a:t> (Wireless Local Area Network )</a:t>
            </a:r>
            <a:r>
              <a:rPr b="0" sz="2400">
                <a:latin typeface="SimSun"/>
                <a:ea typeface="SimSun"/>
                <a:cs typeface="SimSun"/>
                <a:sym typeface="SimSun"/>
              </a:rPr>
              <a:t>是</a:t>
            </a:r>
            <a:r>
              <a:rPr b="0" sz="2400" u="sng">
                <a:latin typeface="SimSun"/>
                <a:ea typeface="SimSun"/>
                <a:cs typeface="SimSun"/>
                <a:sym typeface="SimSun"/>
              </a:rPr>
              <a:t>不使用任何导线或传输电缆连接</a:t>
            </a:r>
            <a:r>
              <a:rPr b="0" sz="2400">
                <a:latin typeface="SimSun"/>
                <a:ea typeface="SimSun"/>
                <a:cs typeface="SimSun"/>
                <a:sym typeface="SimSun"/>
              </a:rPr>
              <a:t>，而使用</a:t>
            </a:r>
            <a:r>
              <a:rPr b="0" sz="2400" u="sng">
                <a:latin typeface="SimSun"/>
                <a:ea typeface="SimSun"/>
                <a:cs typeface="SimSun"/>
                <a:sym typeface="SimSun"/>
              </a:rPr>
              <a:t>无线电波</a:t>
            </a:r>
            <a:r>
              <a:rPr b="0" sz="2400">
                <a:latin typeface="SimSun"/>
                <a:ea typeface="SimSun"/>
                <a:cs typeface="SimSun"/>
                <a:sym typeface="SimSun"/>
              </a:rPr>
              <a:t>作为数据传送媒介的局域网，传送距离一般只有几十米。无线局域网的主干网路通常使用有线电缆，无线局域网用户通过一个或多个无线接入点接入无线局域网(也就是Infrastructure模式)。无线局域网最通用的标准是</a:t>
            </a:r>
            <a:r>
              <a:rPr b="0" sz="2400">
                <a:latin typeface="Anonymice Powerline"/>
                <a:ea typeface="Anonymice Powerline"/>
                <a:cs typeface="Anonymice Powerline"/>
                <a:sym typeface="Anonymice Powerline"/>
              </a:rPr>
              <a:t>IEEE</a:t>
            </a:r>
            <a:r>
              <a:rPr b="0" sz="2400">
                <a:latin typeface="SimSun"/>
                <a:ea typeface="SimSun"/>
                <a:cs typeface="SimSun"/>
                <a:sym typeface="SimSun"/>
              </a:rPr>
              <a:t>定义的</a:t>
            </a:r>
            <a:r>
              <a:rPr b="0" sz="2400">
                <a:latin typeface="Anonymice Powerline"/>
                <a:ea typeface="Anonymice Powerline"/>
                <a:cs typeface="Anonymice Powerline"/>
                <a:sym typeface="Anonymice Powerline"/>
              </a:rPr>
              <a:t>802.11</a:t>
            </a:r>
            <a:r>
              <a:rPr b="0" sz="2400">
                <a:latin typeface="SimSun"/>
                <a:ea typeface="SimSun"/>
                <a:cs typeface="SimSun"/>
                <a:sym typeface="SimSun"/>
              </a:rPr>
              <a:t>系列标准。</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a:off x="561335" y="970280"/>
            <a:ext cx="2800754"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基本服务集(BSS)</a:t>
            </a:r>
          </a:p>
        </p:txBody>
      </p:sp>
      <p:sp>
        <p:nvSpPr>
          <p:cNvPr id="215" name="Shape 215"/>
          <p:cNvSpPr/>
          <p:nvPr/>
        </p:nvSpPr>
        <p:spPr>
          <a:xfrm>
            <a:off x="457199" y="2018662"/>
            <a:ext cx="6855481" cy="44712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sz="2800">
                <a:solidFill>
                  <a:schemeClr val="accent1"/>
                </a:solidFill>
                <a:effectLst>
                  <a:outerShdw sx="100000" sy="100000" kx="0" ky="0" algn="b" rotWithShape="0" blurRad="38100" dist="38100" dir="2700000">
                    <a:srgbClr val="FFFFFF"/>
                  </a:outerShdw>
                </a:effectLst>
                <a:latin typeface="Verdana"/>
                <a:ea typeface="Verdana"/>
                <a:cs typeface="Verdana"/>
                <a:sym typeface="Verdana"/>
              </a:defRPr>
            </a:pPr>
            <a:r>
              <a:t>属于基础结构拓扑（Infrastructure Mode）</a:t>
            </a:r>
          </a:p>
          <a:p>
            <a:pPr lvl="1" marL="742950" indent="-285750">
              <a:spcBef>
                <a:spcPts val="600"/>
              </a:spcBef>
              <a:buClr>
                <a:srgbClr val="44546A"/>
              </a:buClr>
              <a:buSzPct val="60000"/>
              <a:buFont typeface="Wingdings"/>
              <a:buChar char="■"/>
              <a:defRPr b="1" sz="2800">
                <a:effectLst>
                  <a:outerShdw sx="100000" sy="100000" kx="0" ky="0" algn="b" rotWithShape="0" blurRad="38100" dist="38100" dir="2700000">
                    <a:srgbClr val="FFFFFF"/>
                  </a:outerShdw>
                </a:effectLst>
                <a:latin typeface="+mn-lt"/>
                <a:ea typeface="+mn-ea"/>
                <a:cs typeface="+mn-cs"/>
                <a:sym typeface="Calibri"/>
              </a:defRPr>
            </a:pPr>
            <a:r>
              <a:t>最常见的部署方式</a:t>
            </a:r>
          </a:p>
          <a:p>
            <a:pPr lvl="1" marL="742950" indent="-285750">
              <a:spcBef>
                <a:spcPts val="600"/>
              </a:spcBef>
              <a:buClr>
                <a:srgbClr val="44546A"/>
              </a:buClr>
              <a:buSzPct val="60000"/>
              <a:buFont typeface="Wingdings"/>
              <a:buChar char="■"/>
              <a:defRPr sz="2800">
                <a:effectLst>
                  <a:outerShdw sx="100000" sy="100000" kx="0" ky="0" algn="b" rotWithShape="0" blurRad="38100" dist="38100" dir="2700000">
                    <a:srgbClr val="FFFFFF"/>
                  </a:outerShdw>
                </a:effectLst>
                <a:latin typeface="+mn-lt"/>
                <a:ea typeface="+mn-ea"/>
                <a:cs typeface="+mn-cs"/>
                <a:sym typeface="Calibri"/>
              </a:defRPr>
            </a:pPr>
            <a:r>
              <a:t>无线客户端</a:t>
            </a:r>
            <a:r>
              <a:rPr u="sng"/>
              <a:t>通过AP</a:t>
            </a:r>
            <a:r>
              <a:t>接入网络</a:t>
            </a:r>
          </a:p>
          <a:p>
            <a:pPr lvl="1" marL="742950" indent="-285750">
              <a:spcBef>
                <a:spcPts val="600"/>
              </a:spcBef>
              <a:buClr>
                <a:srgbClr val="44546A"/>
              </a:buClr>
              <a:buSzPct val="60000"/>
              <a:buFont typeface="Wingdings"/>
              <a:buChar char="■"/>
              <a:defRPr sz="2800">
                <a:effectLst>
                  <a:outerShdw sx="100000" sy="100000" kx="0" ky="0" algn="b" rotWithShape="0" blurRad="38100" dist="38100" dir="2700000">
                    <a:srgbClr val="FFFFFF"/>
                  </a:outerShdw>
                </a:effectLst>
                <a:latin typeface="+mn-lt"/>
                <a:ea typeface="+mn-ea"/>
                <a:cs typeface="+mn-cs"/>
                <a:sym typeface="Calibri"/>
              </a:defRPr>
            </a:pPr>
            <a:r>
              <a:t>站之间通信需AP转接</a:t>
            </a:r>
          </a:p>
          <a:p>
            <a:pPr lvl="1" marL="742950" indent="-285750">
              <a:spcBef>
                <a:spcPts val="600"/>
              </a:spcBef>
              <a:buClr>
                <a:srgbClr val="44546A"/>
              </a:buClr>
              <a:buSzPct val="60000"/>
              <a:buFont typeface="Wingdings"/>
              <a:buChar char="■"/>
              <a:defRPr sz="2800">
                <a:effectLst>
                  <a:outerShdw sx="100000" sy="100000" kx="0" ky="0" algn="b" rotWithShape="0" blurRad="38100" dist="38100" dir="2700000">
                    <a:srgbClr val="FFFFFF"/>
                  </a:outerShdw>
                </a:effectLst>
                <a:latin typeface="+mn-lt"/>
                <a:ea typeface="+mn-ea"/>
                <a:cs typeface="+mn-cs"/>
                <a:sym typeface="Calibri"/>
              </a:defRPr>
            </a:pPr>
            <a:r>
              <a:t>通常情况下会在另一个网卡上通过网线连接到另一个有线网络中(稳定)，用以接入到已有网络(或因特网)</a:t>
            </a:r>
          </a:p>
        </p:txBody>
      </p:sp>
      <p:pic>
        <p:nvPicPr>
          <p:cNvPr id="216" name="pasted-image.tiff"/>
          <p:cNvPicPr>
            <a:picLocks noChangeAspect="1"/>
          </p:cNvPicPr>
          <p:nvPr/>
        </p:nvPicPr>
        <p:blipFill>
          <a:blip r:embed="rId2">
            <a:extLst/>
          </a:blip>
          <a:stretch>
            <a:fillRect/>
          </a:stretch>
        </p:blipFill>
        <p:spPr>
          <a:xfrm>
            <a:off x="7169150" y="1327150"/>
            <a:ext cx="3086100" cy="2717800"/>
          </a:xfrm>
          <a:prstGeom prst="rect">
            <a:avLst/>
          </a:prstGeom>
          <a:ln w="12700">
            <a:miter lim="400000"/>
          </a:ln>
        </p:spPr>
      </p:pic>
      <p:sp>
        <p:nvSpPr>
          <p:cNvPr id="217" name="Shape 217"/>
          <p:cNvSpPr/>
          <p:nvPr/>
        </p:nvSpPr>
        <p:spPr>
          <a:xfrm>
            <a:off x="541975" y="1536701"/>
            <a:ext cx="6098748" cy="408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一个WLAN的最基本的组成部分，通常指一个AP所覆盖范围</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nvSpPr>
        <p:spPr>
          <a:xfrm>
            <a:off x="561338" y="970280"/>
            <a:ext cx="3190535" cy="510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42900" indent="-342900">
              <a:buSzPct val="100000"/>
              <a:buFont typeface="Wingdings"/>
              <a:buChar char="➢"/>
              <a:defRPr b="1" sz="2400">
                <a:solidFill>
                  <a:srgbClr val="FF0000"/>
                </a:solidFill>
                <a:latin typeface="微软雅黑"/>
                <a:ea typeface="微软雅黑"/>
                <a:cs typeface="微软雅黑"/>
                <a:sym typeface="微软雅黑"/>
              </a:defRPr>
            </a:lvl1pPr>
          </a:lstStyle>
          <a:p>
            <a:pPr/>
            <a:r>
              <a:t>扩展服务集（ESS）</a:t>
            </a:r>
          </a:p>
        </p:txBody>
      </p:sp>
      <p:sp>
        <p:nvSpPr>
          <p:cNvPr id="220" name="Shape 220"/>
          <p:cNvSpPr/>
          <p:nvPr/>
        </p:nvSpPr>
        <p:spPr>
          <a:xfrm>
            <a:off x="457199" y="1600198"/>
            <a:ext cx="4676202" cy="463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sz="2800">
                <a:solidFill>
                  <a:schemeClr val="accent1"/>
                </a:solidFill>
                <a:effectLst>
                  <a:outerShdw sx="100000" sy="100000" kx="0" ky="0" algn="b" rotWithShape="0" blurRad="38100" dist="38100" dir="2700000">
                    <a:srgbClr val="FFFFFF"/>
                  </a:outerShdw>
                </a:effectLst>
                <a:latin typeface="Verdana"/>
                <a:ea typeface="Verdana"/>
                <a:cs typeface="Verdana"/>
                <a:sym typeface="Verdana"/>
              </a:defRPr>
            </a:pPr>
            <a:r>
              <a:t>属于基础结构拓扑（Infrastructure Mode）</a:t>
            </a:r>
          </a:p>
          <a:p>
            <a:pPr>
              <a:defRPr sz="2300">
                <a:latin typeface="+mn-lt"/>
                <a:ea typeface="+mn-ea"/>
                <a:cs typeface="+mn-cs"/>
                <a:sym typeface="Calibri"/>
              </a:defRPr>
            </a:pPr>
            <a:r>
              <a:t>指多个AP以及连接他们的分布系统（DS）组成的基础结构模式网络，可以看成是由多个中心构成，每个AP都是一个独立的无线网络基本服务集，多个BSS组成一个扩展服务集（ESS)。扩展服务集中所有AP共享一个扩展服务集标识符（ESSID) (CMCC-EDU,WLAN-CQUPT)</a:t>
            </a:r>
          </a:p>
        </p:txBody>
      </p:sp>
      <p:pic>
        <p:nvPicPr>
          <p:cNvPr id="221" name="pasted-image.png"/>
          <p:cNvPicPr>
            <a:picLocks noChangeAspect="1"/>
          </p:cNvPicPr>
          <p:nvPr/>
        </p:nvPicPr>
        <p:blipFill>
          <a:blip r:embed="rId2">
            <a:extLst/>
          </a:blip>
          <a:stretch>
            <a:fillRect/>
          </a:stretch>
        </p:blipFill>
        <p:spPr>
          <a:xfrm>
            <a:off x="5168900" y="1619250"/>
            <a:ext cx="5588000" cy="4699000"/>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WLAN漫游</a:t>
            </a:r>
          </a:p>
        </p:txBody>
      </p:sp>
      <p:sp>
        <p:nvSpPr>
          <p:cNvPr id="224" name="Shape 224"/>
          <p:cNvSpPr/>
          <p:nvPr>
            <p:ph type="body" sz="quarter" idx="1"/>
          </p:nvPr>
        </p:nvSpPr>
        <p:spPr>
          <a:xfrm>
            <a:off x="1186773" y="1778436"/>
            <a:ext cx="9114534" cy="823914"/>
          </a:xfrm>
          <a:prstGeom prst="rect">
            <a:avLst/>
          </a:prstGeom>
        </p:spPr>
        <p:txBody>
          <a:bodyPr/>
          <a:lstStyle>
            <a:lvl1pPr defTabSz="722376">
              <a:spcBef>
                <a:spcPts val="700"/>
              </a:spcBef>
              <a:defRPr sz="2212"/>
            </a:lvl1pPr>
          </a:lstStyle>
          <a:p>
            <a:pPr/>
            <a:r>
              <a:t>指Station可以在WLAN网络范围内(即同一个ESS内)任意移动而业务不中断</a:t>
            </a:r>
          </a:p>
        </p:txBody>
      </p:sp>
      <p:sp>
        <p:nvSpPr>
          <p:cNvPr id="225" name="Shape 225"/>
          <p:cNvSpPr/>
          <p:nvPr/>
        </p:nvSpPr>
        <p:spPr>
          <a:xfrm>
            <a:off x="862331" y="3224532"/>
            <a:ext cx="1628138"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3000"/>
            </a:lvl1pPr>
          </a:lstStyle>
          <a:p>
            <a:pPr/>
            <a:r>
              <a:t>漫游目的</a:t>
            </a:r>
          </a:p>
        </p:txBody>
      </p:sp>
      <p:sp>
        <p:nvSpPr>
          <p:cNvPr id="226" name="Shape 226"/>
          <p:cNvSpPr/>
          <p:nvPr/>
        </p:nvSpPr>
        <p:spPr>
          <a:xfrm>
            <a:off x="847101" y="4132582"/>
            <a:ext cx="9657613" cy="1361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rPr b="1"/>
              <a:t>—</a:t>
            </a:r>
            <a:r>
              <a:t> 避免在同ESS不同AP间切换的时时候认证(Authenticate)的时间过长导致丢包甚至业务中断                               (下载一半切换后由于IP改变，不得不重建TCP连接而重新下载)；</a:t>
            </a:r>
          </a:p>
          <a:p>
            <a:pPr/>
            <a:r>
              <a:rPr b="1"/>
              <a:t>—</a:t>
            </a:r>
            <a:r>
              <a:t> 保持用户授权信息不变                                                         </a:t>
            </a:r>
          </a:p>
          <a:p>
            <a:pPr/>
            <a:r>
              <a:t>(之前已用某帐号登录，切换后应仍保持已授权状态而不是重新申请授权);</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WLAN客户端与AP关联(Associate)过程</a:t>
            </a:r>
          </a:p>
        </p:txBody>
      </p:sp>
      <p:pic>
        <p:nvPicPr>
          <p:cNvPr id="229" name="pasted-image.png"/>
          <p:cNvPicPr>
            <a:picLocks noChangeAspect="1"/>
          </p:cNvPicPr>
          <p:nvPr/>
        </p:nvPicPr>
        <p:blipFill>
          <a:blip r:embed="rId2">
            <a:extLst/>
          </a:blip>
          <a:stretch>
            <a:fillRect/>
          </a:stretch>
        </p:blipFill>
        <p:spPr>
          <a:xfrm>
            <a:off x="4257444" y="1699141"/>
            <a:ext cx="7670801" cy="4584701"/>
          </a:xfrm>
          <a:prstGeom prst="rect">
            <a:avLst/>
          </a:prstGeom>
          <a:ln w="12700">
            <a:miter lim="400000"/>
          </a:ln>
        </p:spPr>
      </p:pic>
      <p:sp>
        <p:nvSpPr>
          <p:cNvPr id="230" name="Shape 230"/>
          <p:cNvSpPr/>
          <p:nvPr/>
        </p:nvSpPr>
        <p:spPr>
          <a:xfrm>
            <a:off x="1287276" y="2774538"/>
            <a:ext cx="2192947" cy="160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探测包(Probe)</a:t>
            </a:r>
          </a:p>
          <a:p>
            <a:pPr/>
          </a:p>
          <a:p>
            <a:pPr/>
            <a:r>
              <a:t>认证(Authentication)</a:t>
            </a:r>
          </a:p>
          <a:p>
            <a:pPr/>
          </a:p>
          <a:p>
            <a:pPr/>
            <a:r>
              <a:t>关联(Associate)</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xfrm>
            <a:off x="838200" y="365125"/>
            <a:ext cx="10515600" cy="1325563"/>
          </a:xfrm>
          <a:prstGeom prst="rect">
            <a:avLst/>
          </a:prstGeom>
        </p:spPr>
        <p:txBody>
          <a:bodyPr/>
          <a:lstStyle/>
          <a:p>
            <a:pPr/>
            <a:r>
              <a:t>WLAN与WI-FI的区别</a:t>
            </a:r>
          </a:p>
        </p:txBody>
      </p:sp>
      <p:sp>
        <p:nvSpPr>
          <p:cNvPr id="233" name="Shape 233"/>
          <p:cNvSpPr/>
          <p:nvPr>
            <p:ph type="body" idx="1"/>
          </p:nvPr>
        </p:nvSpPr>
        <p:spPr>
          <a:xfrm>
            <a:off x="838200" y="1538730"/>
            <a:ext cx="9829800" cy="4602559"/>
          </a:xfrm>
          <a:prstGeom prst="rect">
            <a:avLst/>
          </a:prstGeom>
        </p:spPr>
        <p:txBody>
          <a:bodyPr/>
          <a:lstStyle/>
          <a:p>
            <a:pPr/>
            <a:r>
              <a:t>WLAN</a:t>
            </a:r>
          </a:p>
          <a:p>
            <a:pPr/>
          </a:p>
          <a:p>
            <a:pPr/>
          </a:p>
          <a:p>
            <a:pPr/>
            <a:r>
              <a:t>WI-FI</a:t>
            </a:r>
          </a:p>
          <a:p>
            <a:pPr/>
          </a:p>
          <a:p>
            <a:pPr/>
          </a:p>
          <a:p>
            <a:pPr/>
          </a:p>
          <a:p>
            <a:pPr/>
            <a:r>
              <a:t>802.11</a:t>
            </a:r>
          </a:p>
        </p:txBody>
      </p:sp>
      <p:sp>
        <p:nvSpPr>
          <p:cNvPr id="234" name="Shape 234"/>
          <p:cNvSpPr/>
          <p:nvPr/>
        </p:nvSpPr>
        <p:spPr>
          <a:xfrm>
            <a:off x="948204" y="3624579"/>
            <a:ext cx="7530060" cy="1056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r>
              <a:t>指WI-FI联盟，也指基于</a:t>
            </a:r>
            <a:r>
              <a:rPr b="1"/>
              <a:t>IEEE 802.11</a:t>
            </a:r>
            <a:r>
              <a:t>标准的无线局域网技术。</a:t>
            </a:r>
          </a:p>
          <a:p>
            <a:pPr>
              <a:defRPr sz="1200">
                <a:latin typeface="+mn-lt"/>
                <a:ea typeface="+mn-ea"/>
                <a:cs typeface="+mn-cs"/>
                <a:sym typeface="Calibri"/>
              </a:defRPr>
            </a:pPr>
            <a:r>
              <a:t>由于IEEE开发IEEE 802.11标准，却不测试符合他们的设备，因此1999年工业界成立了WI-FI联盟，致力于解决符合802.11标准产品的生产和设备兼容性问题。WI-FI联盟对各种无线局域网设备进行WI-FI认证，即测试产品是否符合IEEE 802.11无线标准的规定，通过认证的产品有权表明『WI-FI』标志。</a:t>
            </a:r>
          </a:p>
        </p:txBody>
      </p:sp>
      <p:sp>
        <p:nvSpPr>
          <p:cNvPr id="235" name="Shape 235"/>
          <p:cNvSpPr/>
          <p:nvPr/>
        </p:nvSpPr>
        <p:spPr>
          <a:xfrm>
            <a:off x="1007932" y="2246627"/>
            <a:ext cx="9595506" cy="40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n-lt"/>
                <a:ea typeface="+mn-ea"/>
                <a:cs typeface="+mn-cs"/>
                <a:sym typeface="Calibri"/>
              </a:defRPr>
            </a:lvl1pPr>
          </a:lstStyle>
          <a:p>
            <a:pPr/>
            <a:r>
              <a:t>无线局域网，概念，指不用网线而用无线电波进行通信的网络</a:t>
            </a:r>
          </a:p>
        </p:txBody>
      </p:sp>
      <p:sp>
        <p:nvSpPr>
          <p:cNvPr id="236" name="Shape 236"/>
          <p:cNvSpPr/>
          <p:nvPr/>
        </p:nvSpPr>
        <p:spPr>
          <a:xfrm>
            <a:off x="1016563" y="5637529"/>
            <a:ext cx="9578245" cy="408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n-lt"/>
                <a:ea typeface="+mn-ea"/>
                <a:cs typeface="+mn-cs"/>
                <a:sym typeface="Calibri"/>
              </a:defRPr>
            </a:lvl1pPr>
          </a:lstStyle>
          <a:p>
            <a:pPr/>
            <a:r>
              <a:t>无线局域网的标准(specifications)，由IEEE制定，包括b, a/g,n,ac等</a:t>
            </a:r>
          </a:p>
        </p:txBody>
      </p:sp>
      <p:pic>
        <p:nvPicPr>
          <p:cNvPr id="237" name="image10.png"/>
          <p:cNvPicPr>
            <a:picLocks noChangeAspect="1"/>
          </p:cNvPicPr>
          <p:nvPr/>
        </p:nvPicPr>
        <p:blipFill>
          <a:blip r:embed="rId2">
            <a:extLst/>
          </a:blip>
          <a:stretch>
            <a:fillRect/>
          </a:stretch>
        </p:blipFill>
        <p:spPr>
          <a:xfrm>
            <a:off x="8861528" y="3483766"/>
            <a:ext cx="1431613" cy="1325567"/>
          </a:xfrm>
          <a:prstGeom prst="rect">
            <a:avLst/>
          </a:prstGeom>
          <a:ln w="12700">
            <a:miter lim="400000"/>
          </a:ln>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xfrm>
            <a:off x="838200" y="365125"/>
            <a:ext cx="10515600" cy="1325563"/>
          </a:xfrm>
          <a:prstGeom prst="rect">
            <a:avLst/>
          </a:prstGeom>
        </p:spPr>
        <p:txBody>
          <a:bodyPr/>
          <a:lstStyle/>
          <a:p>
            <a:pPr/>
            <a:r>
              <a:t>无线网络安全问题</a:t>
            </a:r>
          </a:p>
        </p:txBody>
      </p:sp>
      <p:sp>
        <p:nvSpPr>
          <p:cNvPr id="240" name="Shape 240"/>
          <p:cNvSpPr/>
          <p:nvPr>
            <p:ph type="body" idx="1"/>
          </p:nvPr>
        </p:nvSpPr>
        <p:spPr>
          <a:xfrm>
            <a:off x="838200" y="1825625"/>
            <a:ext cx="10515600" cy="4351338"/>
          </a:xfrm>
          <a:prstGeom prst="rect">
            <a:avLst/>
          </a:prstGeom>
        </p:spPr>
        <p:txBody>
          <a:bodyPr/>
          <a:lstStyle/>
          <a:p>
            <a:pPr>
              <a:defRPr sz="2000"/>
            </a:pPr>
            <a:r>
              <a:t>无线网络的主要安全问题在于它和传统的有线网络</a:t>
            </a:r>
            <a:r>
              <a:rPr u="sng"/>
              <a:t>接入网络的方便性</a:t>
            </a:r>
            <a:r>
              <a:t>。对有线网来说，必须要有网线接入到某网络的网络设备中或者突破这个有线网络的防火墙；而对于无线网络来说，只需要处在这个无线网络覆盖的区域即可，这就是无线网络安全问题的根本所在。(方便性与安全性矛盾)</a:t>
            </a:r>
          </a:p>
          <a:p>
            <a:pPr>
              <a:defRPr sz="2000"/>
            </a:pPr>
            <a:r>
              <a:t>安全措施：隐藏热点的SSID；只准许特定MAC地址的用户接入；弃用WEP使用更安全的加密方式WPA/WPA2；使用更复杂的密码等</a:t>
            </a:r>
          </a:p>
          <a:p>
            <a:pPr>
              <a:defRPr sz="2000"/>
            </a:pPr>
          </a:p>
          <a:p>
            <a:pPr>
              <a:defRPr sz="2000"/>
            </a:pPr>
            <a:r>
              <a:t>嗅探Beacon；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nvSpPr>
        <p:spPr>
          <a:xfrm>
            <a:off x="4917487" y="3116577"/>
            <a:ext cx="2357022" cy="62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3000">
                <a:latin typeface="Anonymice Powerline"/>
                <a:ea typeface="Anonymice Powerline"/>
                <a:cs typeface="Anonymice Powerline"/>
                <a:sym typeface="Anonymice Powerline"/>
              </a:defRPr>
            </a:lvl1pPr>
          </a:lstStyle>
          <a:p>
            <a:pPr/>
            <a:r>
              <a:t>Thank you！</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339725" y="938211"/>
            <a:ext cx="9551983" cy="27234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90000"/>
              </a:lnSpc>
              <a:spcBef>
                <a:spcPts val="600"/>
              </a:spcBef>
              <a:buClr>
                <a:srgbClr val="3333CC"/>
              </a:buClr>
              <a:buSzPct val="60000"/>
              <a:buFont typeface="Wingdings"/>
              <a:buChar char="■"/>
              <a:defRPr sz="2800">
                <a:latin typeface="Times New Roman"/>
                <a:ea typeface="Times New Roman"/>
                <a:cs typeface="Times New Roman"/>
                <a:sym typeface="Times New Roman"/>
              </a:defRPr>
            </a:pPr>
            <a:r>
              <a:t>WLAN</a:t>
            </a:r>
            <a:r>
              <a:rPr>
                <a:latin typeface="楷体_GB2312"/>
                <a:ea typeface="楷体_GB2312"/>
                <a:cs typeface="楷体_GB2312"/>
                <a:sym typeface="楷体_GB2312"/>
              </a:rPr>
              <a:t>适用范围：</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rPr u="sng"/>
              <a:t>传统布线方式困难</a:t>
            </a:r>
            <a:r>
              <a:t>、布线破坏性很大或不能布线的地方；</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t>有水域或不易跨过的区域阻隔的地方；</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t>短时间建立通讯，而使用有线不便、成本高或耗时长；(</a:t>
            </a:r>
            <a:r>
              <a:rPr u="sng"/>
              <a:t>USB HTTP/FTP</a:t>
            </a:r>
            <a:r>
              <a:t>)</a:t>
            </a:r>
          </a:p>
          <a:p>
            <a:pPr lvl="1" marL="742950" indent="-285750">
              <a:lnSpc>
                <a:spcPct val="90000"/>
              </a:lnSpc>
              <a:spcBef>
                <a:spcPts val="500"/>
              </a:spcBef>
              <a:buClr>
                <a:srgbClr val="FF0000"/>
              </a:buClr>
              <a:buSzPct val="55000"/>
              <a:buFont typeface="Wingdings"/>
              <a:buChar char="■"/>
              <a:defRPr sz="2400">
                <a:latin typeface="楷体_GB2312"/>
                <a:ea typeface="楷体_GB2312"/>
                <a:cs typeface="楷体_GB2312"/>
                <a:sym typeface="楷体_GB2312"/>
              </a:defRPr>
            </a:pPr>
            <a:r>
              <a:t>局域网的用户</a:t>
            </a:r>
            <a:r>
              <a:rPr u="sng"/>
              <a:t>需要更大范围进行移动</a:t>
            </a:r>
            <a:r>
              <a:t>的地方(教学楼，咖啡厅)；</a:t>
            </a:r>
          </a:p>
        </p:txBody>
      </p:sp>
      <p:sp>
        <p:nvSpPr>
          <p:cNvPr id="134" name="Shape 134"/>
          <p:cNvSpPr/>
          <p:nvPr/>
        </p:nvSpPr>
        <p:spPr>
          <a:xfrm>
            <a:off x="311254" y="5808979"/>
            <a:ext cx="7695983"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Arial"/>
                <a:ea typeface="Arial"/>
                <a:cs typeface="Arial"/>
                <a:sym typeface="Arial"/>
              </a:defRPr>
            </a:lvl1pPr>
          </a:lstStyle>
          <a:p>
            <a:pPr/>
            <a:r>
              <a:t>WLAN现在已经广泛的应用在商务区，大学，机场，及其他公共区域</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nvSpPr>
        <p:spPr>
          <a:xfrm>
            <a:off x="2911471" y="3060327"/>
            <a:ext cx="6577045" cy="1082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3000">
                <a:latin typeface="Anonymice Powerline"/>
                <a:ea typeface="Anonymice Powerline"/>
                <a:cs typeface="Anonymice Powerline"/>
                <a:sym typeface="Anonymice Powerline"/>
              </a:defRPr>
            </a:pPr>
            <a:r>
              <a:t>IEEE 802.11标准(specifications)</a:t>
            </a:r>
            <a:endParaRPr>
              <a:latin typeface="SimSun"/>
              <a:ea typeface="SimSun"/>
              <a:cs typeface="SimSun"/>
              <a:sym typeface="SimSun"/>
            </a:endParaRPr>
          </a:p>
          <a:p>
            <a:pPr algn="ctr">
              <a:defRPr sz="3000">
                <a:latin typeface="Anonymice Powerline"/>
                <a:ea typeface="Anonymice Powerline"/>
                <a:cs typeface="Anonymice Powerline"/>
                <a:sym typeface="Anonymice Powerline"/>
              </a:defRPr>
            </a:pPr>
            <a:r>
              <a:t>b,a,g,n,ac</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nvSpPr>
        <p:spPr>
          <a:xfrm>
            <a:off x="2524124" y="249235"/>
            <a:ext cx="731679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802.11b</a:t>
            </a:r>
            <a:r>
              <a:rPr>
                <a:solidFill>
                  <a:srgbClr val="B61638"/>
                </a:solidFill>
              </a:rPr>
              <a:t> (2.4 GHz)</a:t>
            </a:r>
          </a:p>
        </p:txBody>
      </p:sp>
      <p:sp>
        <p:nvSpPr>
          <p:cNvPr id="139" name="Shape 139"/>
          <p:cNvSpPr/>
          <p:nvPr/>
        </p:nvSpPr>
        <p:spPr>
          <a:xfrm>
            <a:off x="2139355" y="1355936"/>
            <a:ext cx="8086330" cy="21899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Font typeface="Wingdings"/>
              <a:buChar char="■"/>
              <a:defRPr sz="2400">
                <a:latin typeface="SimSun"/>
                <a:ea typeface="SimSun"/>
                <a:cs typeface="SimSun"/>
                <a:sym typeface="SimSun"/>
              </a:defRPr>
            </a:pPr>
            <a:r>
              <a:t>1999年， IEEE推出了802.11b 标准，物理层上使用了的补码键控（CCK）调制方式，使得最大速率达到</a:t>
            </a:r>
            <a:r>
              <a:rPr u="sng"/>
              <a:t>11Mbps</a:t>
            </a:r>
            <a:r>
              <a:t>。由于该标准工作在2.4GHz的ISM(Industrial Scientific Medical)频段, 为世界上绝大多数国家通用，因此802.11b得到了</a:t>
            </a:r>
            <a:r>
              <a:rPr u="sng"/>
              <a:t>最为广泛</a:t>
            </a:r>
            <a:r>
              <a:t>的应用。</a:t>
            </a:r>
          </a:p>
        </p:txBody>
      </p:sp>
      <p:pic>
        <p:nvPicPr>
          <p:cNvPr id="140" name="image1.png"/>
          <p:cNvPicPr>
            <a:picLocks noChangeAspect="1"/>
          </p:cNvPicPr>
          <p:nvPr/>
        </p:nvPicPr>
        <p:blipFill>
          <a:blip r:embed="rId2">
            <a:extLst/>
          </a:blip>
          <a:stretch>
            <a:fillRect/>
          </a:stretch>
        </p:blipFill>
        <p:spPr>
          <a:xfrm>
            <a:off x="1524000" y="4592925"/>
            <a:ext cx="9144000" cy="2127253"/>
          </a:xfrm>
          <a:prstGeom prst="rect">
            <a:avLst/>
          </a:prstGeom>
          <a:ln w="12700">
            <a:miter lim="400000"/>
          </a:ln>
        </p:spPr>
      </p:pic>
      <p:sp>
        <p:nvSpPr>
          <p:cNvPr id="141" name="Shape 141"/>
          <p:cNvSpPr/>
          <p:nvPr/>
        </p:nvSpPr>
        <p:spPr>
          <a:xfrm>
            <a:off x="2125038" y="4353004"/>
            <a:ext cx="7941924" cy="447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000">
                <a:latin typeface="Arial"/>
                <a:ea typeface="Arial"/>
                <a:cs typeface="Arial"/>
                <a:sym typeface="Arial"/>
              </a:defRPr>
            </a:lvl1pPr>
          </a:lstStyle>
          <a:p>
            <a:pPr/>
            <a:r>
              <a:t>2.4 GHz (802.11b/g/n)的频谱</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nvSpPr>
        <p:spPr>
          <a:xfrm>
            <a:off x="2524124" y="249235"/>
            <a:ext cx="731679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802.11a</a:t>
            </a:r>
            <a:r>
              <a:rPr>
                <a:solidFill>
                  <a:srgbClr val="B61638"/>
                </a:solidFill>
              </a:rPr>
              <a:t> (5GHz)</a:t>
            </a:r>
          </a:p>
        </p:txBody>
      </p:sp>
      <p:sp>
        <p:nvSpPr>
          <p:cNvPr id="144" name="Shape 144"/>
          <p:cNvSpPr/>
          <p:nvPr/>
        </p:nvSpPr>
        <p:spPr>
          <a:xfrm>
            <a:off x="1782761" y="2271135"/>
            <a:ext cx="8799515" cy="23157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700"/>
              </a:spcBef>
              <a:defRPr sz="2400">
                <a:latin typeface="Arial"/>
                <a:ea typeface="Arial"/>
                <a:cs typeface="Arial"/>
                <a:sym typeface="Arial"/>
              </a:defRPr>
            </a:pPr>
            <a:r>
              <a:t>       802.11b</a:t>
            </a:r>
            <a:r>
              <a:rPr>
                <a:latin typeface="SimSun"/>
                <a:ea typeface="SimSun"/>
                <a:cs typeface="SimSun"/>
                <a:sym typeface="SimSun"/>
              </a:rPr>
              <a:t>工作于公共频段，容易与同一工作频段的蓝牙、微波炉等设备</a:t>
            </a:r>
            <a:r>
              <a:rPr u="sng">
                <a:latin typeface="SimSun"/>
                <a:ea typeface="SimSun"/>
                <a:cs typeface="SimSun"/>
                <a:sym typeface="SimSun"/>
              </a:rPr>
              <a:t>形成干扰</a:t>
            </a:r>
            <a:r>
              <a:rPr>
                <a:latin typeface="SimSun"/>
                <a:ea typeface="SimSun"/>
                <a:cs typeface="SimSun"/>
                <a:sym typeface="SimSun"/>
              </a:rPr>
              <a:t>，且速度较低，为了解决这个问题，在</a:t>
            </a:r>
            <a:r>
              <a:t>802.11b</a:t>
            </a:r>
            <a:r>
              <a:rPr>
                <a:latin typeface="SimSun"/>
                <a:ea typeface="SimSun"/>
                <a:cs typeface="SimSun"/>
                <a:sym typeface="SimSun"/>
              </a:rPr>
              <a:t>通过的同年，</a:t>
            </a:r>
            <a:r>
              <a:t>802.11a</a:t>
            </a:r>
            <a:r>
              <a:rPr>
                <a:latin typeface="SimSun"/>
                <a:ea typeface="SimSun"/>
                <a:cs typeface="SimSun"/>
                <a:sym typeface="SimSun"/>
              </a:rPr>
              <a:t>标准应运而生。该标准工作于</a:t>
            </a:r>
            <a:r>
              <a:rPr>
                <a:solidFill>
                  <a:srgbClr val="CC0000"/>
                </a:solidFill>
              </a:rPr>
              <a:t>5GHz</a:t>
            </a:r>
            <a:r>
              <a:rPr>
                <a:latin typeface="SimSun"/>
                <a:ea typeface="SimSun"/>
                <a:cs typeface="SimSun"/>
                <a:sym typeface="SimSun"/>
              </a:rPr>
              <a:t>频段，最大数据传输速率提高到</a:t>
            </a:r>
            <a:r>
              <a:rPr u="sng"/>
              <a:t>54Mbps</a:t>
            </a:r>
            <a:r>
              <a:rPr>
                <a:latin typeface="SimSun"/>
                <a:ea typeface="SimSun"/>
                <a:cs typeface="SimSun"/>
                <a:sym typeface="SimSun"/>
              </a:rPr>
              <a:t>。</a:t>
            </a:r>
          </a:p>
          <a:p>
            <a:pPr>
              <a:spcBef>
                <a:spcPts val="700"/>
              </a:spcBef>
              <a:defRPr sz="2400">
                <a:latin typeface="SimSun"/>
                <a:ea typeface="SimSun"/>
                <a:cs typeface="SimSun"/>
                <a:sym typeface="SimSun"/>
              </a:defRPr>
            </a:pPr>
            <a:r>
              <a:t>好处：没802.11b那么挤</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nvSpPr>
        <p:spPr>
          <a:xfrm>
            <a:off x="2524124" y="249235"/>
            <a:ext cx="731679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802.11g </a:t>
            </a:r>
            <a:r>
              <a:rPr>
                <a:solidFill>
                  <a:srgbClr val="B61638"/>
                </a:solidFill>
              </a:rPr>
              <a:t>(2.4G)</a:t>
            </a:r>
          </a:p>
        </p:txBody>
      </p:sp>
      <p:grpSp>
        <p:nvGrpSpPr>
          <p:cNvPr id="152" name="Group 152"/>
          <p:cNvGrpSpPr/>
          <p:nvPr/>
        </p:nvGrpSpPr>
        <p:grpSpPr>
          <a:xfrm>
            <a:off x="6538902" y="4760905"/>
            <a:ext cx="2462230" cy="1333517"/>
            <a:chOff x="-1" y="-2"/>
            <a:chExt cx="2462229" cy="1333515"/>
          </a:xfrm>
        </p:grpSpPr>
        <p:grpSp>
          <p:nvGrpSpPr>
            <p:cNvPr id="150" name="Group 150"/>
            <p:cNvGrpSpPr/>
            <p:nvPr/>
          </p:nvGrpSpPr>
          <p:grpSpPr>
            <a:xfrm>
              <a:off x="-2" y="-3"/>
              <a:ext cx="2462230" cy="1333517"/>
              <a:chOff x="0" y="0"/>
              <a:chExt cx="2462229" cy="1333515"/>
            </a:xfrm>
          </p:grpSpPr>
          <p:sp>
            <p:nvSpPr>
              <p:cNvPr id="147" name="Shape 147"/>
              <p:cNvSpPr/>
              <p:nvPr/>
            </p:nvSpPr>
            <p:spPr>
              <a:xfrm>
                <a:off x="-1" y="-1"/>
                <a:ext cx="2462230" cy="1333517"/>
              </a:xfrm>
              <a:prstGeom prst="ellipse">
                <a:avLst/>
              </a:prstGeom>
              <a:solidFill>
                <a:srgbClr val="BBE0E3"/>
              </a:solidFill>
              <a:ln w="12700" cap="flat">
                <a:noFill/>
                <a:miter lim="400000"/>
              </a:ln>
              <a:effectLst/>
            </p:spPr>
            <p:txBody>
              <a:bodyPr wrap="square" lIns="45718" tIns="45718" rIns="45718" bIns="45718" numCol="1" anchor="ctr">
                <a:noAutofit/>
              </a:bodyPr>
              <a:lstStyle/>
              <a:p>
                <a:pPr>
                  <a:spcBef>
                    <a:spcPts val="1800"/>
                  </a:spcBef>
                  <a:defRPr>
                    <a:latin typeface="Times New Roman"/>
                    <a:ea typeface="Times New Roman"/>
                    <a:cs typeface="Times New Roman"/>
                    <a:sym typeface="Times New Roman"/>
                  </a:defRPr>
                </a:pPr>
              </a:p>
            </p:txBody>
          </p:sp>
          <p:pic>
            <p:nvPicPr>
              <p:cNvPr id="148" name="image2.png" descr="Snap2"/>
              <p:cNvPicPr>
                <a:picLocks noChangeAspect="1"/>
              </p:cNvPicPr>
              <p:nvPr/>
            </p:nvPicPr>
            <p:blipFill>
              <a:blip r:embed="rId2">
                <a:extLst/>
              </a:blip>
              <a:stretch>
                <a:fillRect/>
              </a:stretch>
            </p:blipFill>
            <p:spPr>
              <a:xfrm>
                <a:off x="547327" y="754332"/>
                <a:ext cx="591060" cy="438541"/>
              </a:xfrm>
              <a:prstGeom prst="rect">
                <a:avLst/>
              </a:prstGeom>
              <a:ln w="12700" cap="flat">
                <a:noFill/>
                <a:miter lim="400000"/>
              </a:ln>
              <a:effectLst/>
            </p:spPr>
          </p:pic>
          <p:pic>
            <p:nvPicPr>
              <p:cNvPr id="149" name="image2.png" descr="Snap2"/>
              <p:cNvPicPr>
                <a:picLocks noChangeAspect="1"/>
              </p:cNvPicPr>
              <p:nvPr/>
            </p:nvPicPr>
            <p:blipFill>
              <a:blip r:embed="rId2">
                <a:extLst/>
              </a:blip>
              <a:stretch>
                <a:fillRect/>
              </a:stretch>
            </p:blipFill>
            <p:spPr>
              <a:xfrm>
                <a:off x="1436926" y="754332"/>
                <a:ext cx="591059" cy="438541"/>
              </a:xfrm>
              <a:prstGeom prst="rect">
                <a:avLst/>
              </a:prstGeom>
              <a:ln w="12700" cap="flat">
                <a:noFill/>
                <a:miter lim="400000"/>
              </a:ln>
              <a:effectLst/>
            </p:spPr>
          </p:pic>
        </p:grpSp>
        <p:sp>
          <p:nvSpPr>
            <p:cNvPr id="151" name="Shape 151"/>
            <p:cNvSpPr/>
            <p:nvPr/>
          </p:nvSpPr>
          <p:spPr>
            <a:xfrm>
              <a:off x="479479" y="175161"/>
              <a:ext cx="1230359"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marL="342900" indent="-342900" algn="ctr">
                <a:lnSpc>
                  <a:spcPct val="140000"/>
                </a:lnSpc>
                <a:spcBef>
                  <a:spcPts val="1000"/>
                </a:spcBef>
                <a:defRPr>
                  <a:effectLst>
                    <a:outerShdw sx="100000" sy="100000" kx="0" ky="0" algn="b" rotWithShape="0" blurRad="12700" dist="25400" dir="2700000">
                      <a:srgbClr val="DDDDDD"/>
                    </a:outerShdw>
                  </a:effectLst>
                  <a:latin typeface="华文中宋"/>
                  <a:ea typeface="华文中宋"/>
                  <a:cs typeface="华文中宋"/>
                  <a:sym typeface="华文中宋"/>
                </a:defRPr>
              </a:lvl1pPr>
            </a:lstStyle>
            <a:p>
              <a:pPr/>
              <a:r>
                <a:t>802.11b</a:t>
              </a:r>
            </a:p>
          </p:txBody>
        </p:sp>
      </p:grpSp>
      <p:grpSp>
        <p:nvGrpSpPr>
          <p:cNvPr id="158" name="Group 158"/>
          <p:cNvGrpSpPr/>
          <p:nvPr/>
        </p:nvGrpSpPr>
        <p:grpSpPr>
          <a:xfrm>
            <a:off x="8197850" y="1250941"/>
            <a:ext cx="2444750" cy="1547833"/>
            <a:chOff x="0" y="-2"/>
            <a:chExt cx="2444750" cy="1547831"/>
          </a:xfrm>
        </p:grpSpPr>
        <p:grpSp>
          <p:nvGrpSpPr>
            <p:cNvPr id="156" name="Group 156"/>
            <p:cNvGrpSpPr/>
            <p:nvPr/>
          </p:nvGrpSpPr>
          <p:grpSpPr>
            <a:xfrm>
              <a:off x="0" y="-3"/>
              <a:ext cx="2444750" cy="1547833"/>
              <a:chOff x="0" y="0"/>
              <a:chExt cx="2444750" cy="1547831"/>
            </a:xfrm>
          </p:grpSpPr>
          <p:sp>
            <p:nvSpPr>
              <p:cNvPr id="153" name="Shape 153"/>
              <p:cNvSpPr/>
              <p:nvPr/>
            </p:nvSpPr>
            <p:spPr>
              <a:xfrm>
                <a:off x="0" y="-1"/>
                <a:ext cx="2444750" cy="1547833"/>
              </a:xfrm>
              <a:prstGeom prst="ellipse">
                <a:avLst/>
              </a:prstGeom>
              <a:solidFill>
                <a:srgbClr val="BBE0E3"/>
              </a:solidFill>
              <a:ln w="12700" cap="flat">
                <a:noFill/>
                <a:miter lim="400000"/>
              </a:ln>
              <a:effectLst/>
            </p:spPr>
            <p:txBody>
              <a:bodyPr wrap="square" lIns="45718" tIns="45718" rIns="45718" bIns="45718" numCol="1" anchor="ctr">
                <a:noAutofit/>
              </a:bodyPr>
              <a:lstStyle/>
              <a:p>
                <a:pPr>
                  <a:spcBef>
                    <a:spcPts val="1800"/>
                  </a:spcBef>
                  <a:defRPr>
                    <a:latin typeface="Times New Roman"/>
                    <a:ea typeface="Times New Roman"/>
                    <a:cs typeface="Times New Roman"/>
                    <a:sym typeface="Times New Roman"/>
                  </a:defRPr>
                </a:pPr>
              </a:p>
            </p:txBody>
          </p:sp>
          <p:pic>
            <p:nvPicPr>
              <p:cNvPr id="154" name="image2.png" descr="Snap2"/>
              <p:cNvPicPr>
                <a:picLocks noChangeAspect="1"/>
              </p:cNvPicPr>
              <p:nvPr/>
            </p:nvPicPr>
            <p:blipFill>
              <a:blip r:embed="rId2">
                <a:extLst/>
              </a:blip>
              <a:stretch>
                <a:fillRect/>
              </a:stretch>
            </p:blipFill>
            <p:spPr>
              <a:xfrm>
                <a:off x="543440" y="875567"/>
                <a:ext cx="586866" cy="509019"/>
              </a:xfrm>
              <a:prstGeom prst="rect">
                <a:avLst/>
              </a:prstGeom>
              <a:ln w="12700" cap="flat">
                <a:noFill/>
                <a:miter lim="400000"/>
              </a:ln>
              <a:effectLst/>
            </p:spPr>
          </p:pic>
          <p:pic>
            <p:nvPicPr>
              <p:cNvPr id="155" name="image2.png" descr="Snap2"/>
              <p:cNvPicPr>
                <a:picLocks noChangeAspect="1"/>
              </p:cNvPicPr>
              <p:nvPr/>
            </p:nvPicPr>
            <p:blipFill>
              <a:blip r:embed="rId2">
                <a:extLst/>
              </a:blip>
              <a:stretch>
                <a:fillRect/>
              </a:stretch>
            </p:blipFill>
            <p:spPr>
              <a:xfrm>
                <a:off x="1426724" y="875567"/>
                <a:ext cx="586868" cy="509019"/>
              </a:xfrm>
              <a:prstGeom prst="rect">
                <a:avLst/>
              </a:prstGeom>
              <a:ln w="12700" cap="flat">
                <a:noFill/>
                <a:miter lim="400000"/>
              </a:ln>
              <a:effectLst/>
            </p:spPr>
          </p:pic>
        </p:grpSp>
        <p:sp>
          <p:nvSpPr>
            <p:cNvPr id="157" name="Shape 157"/>
            <p:cNvSpPr/>
            <p:nvPr/>
          </p:nvSpPr>
          <p:spPr>
            <a:xfrm>
              <a:off x="612310" y="201827"/>
              <a:ext cx="1218633"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marL="342900" indent="-342900" algn="ctr">
                <a:lnSpc>
                  <a:spcPct val="140000"/>
                </a:lnSpc>
                <a:spcBef>
                  <a:spcPts val="1000"/>
                </a:spcBef>
                <a:defRPr>
                  <a:effectLst>
                    <a:outerShdw sx="100000" sy="100000" kx="0" ky="0" algn="b" rotWithShape="0" blurRad="12700" dist="25400" dir="2700000">
                      <a:srgbClr val="DDDDDD"/>
                    </a:outerShdw>
                  </a:effectLst>
                  <a:latin typeface="华文中宋"/>
                  <a:ea typeface="华文中宋"/>
                  <a:cs typeface="华文中宋"/>
                  <a:sym typeface="华文中宋"/>
                </a:defRPr>
              </a:lvl1pPr>
            </a:lstStyle>
            <a:p>
              <a:pPr/>
              <a:r>
                <a:t>802.11a</a:t>
              </a:r>
            </a:p>
          </p:txBody>
        </p:sp>
      </p:grpSp>
      <p:sp>
        <p:nvSpPr>
          <p:cNvPr id="159" name="Shape 159"/>
          <p:cNvSpPr/>
          <p:nvPr/>
        </p:nvSpPr>
        <p:spPr>
          <a:xfrm>
            <a:off x="2005008" y="1419223"/>
            <a:ext cx="4495807" cy="475139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500"/>
              </a:spcBef>
              <a:buClr>
                <a:srgbClr val="CC9900"/>
              </a:buClr>
              <a:buSzPct val="65000"/>
              <a:buFont typeface="Wingdings"/>
              <a:buChar char="■"/>
              <a:defRPr sz="2400">
                <a:latin typeface="SimSun"/>
                <a:ea typeface="SimSun"/>
                <a:cs typeface="SimSun"/>
                <a:sym typeface="SimSun"/>
              </a:defRPr>
            </a:pPr>
            <a:r>
              <a:t>虽然802.11a理论最大传输速率相较于802.11b提高了，但由于</a:t>
            </a:r>
            <a:r>
              <a:rPr>
                <a:latin typeface="Arial"/>
                <a:ea typeface="Arial"/>
                <a:cs typeface="Arial"/>
                <a:sym typeface="Arial"/>
              </a:rPr>
              <a:t>802.11b</a:t>
            </a:r>
            <a:r>
              <a:t>的广泛使用，无线局域网的部署和升级必须考虑到客户的既有投资，业界迫切需要一种与</a:t>
            </a:r>
            <a:r>
              <a:rPr>
                <a:latin typeface="Arial"/>
                <a:ea typeface="Arial"/>
                <a:cs typeface="Arial"/>
                <a:sym typeface="Arial"/>
              </a:rPr>
              <a:t>802.11b</a:t>
            </a:r>
            <a:r>
              <a:t>工作于同一频段且更为先进的技术来保证这种妥协。</a:t>
            </a:r>
            <a:r>
              <a:rPr>
                <a:latin typeface="Arial"/>
                <a:ea typeface="Arial"/>
                <a:cs typeface="Arial"/>
                <a:sym typeface="Arial"/>
              </a:rPr>
              <a:t>2001</a:t>
            </a:r>
            <a:r>
              <a:t>年，工作于</a:t>
            </a:r>
            <a:r>
              <a:rPr>
                <a:latin typeface="Arial"/>
                <a:ea typeface="Arial"/>
                <a:cs typeface="Arial"/>
                <a:sym typeface="Arial"/>
              </a:rPr>
              <a:t>2.4GHz</a:t>
            </a:r>
            <a:r>
              <a:t>频段数据速率最高达</a:t>
            </a:r>
            <a:r>
              <a:rPr u="sng">
                <a:latin typeface="Arial"/>
                <a:ea typeface="Arial"/>
                <a:cs typeface="Arial"/>
                <a:sym typeface="Arial"/>
              </a:rPr>
              <a:t>54Mbps</a:t>
            </a:r>
            <a:r>
              <a:t>的</a:t>
            </a:r>
            <a:r>
              <a:rPr>
                <a:latin typeface="Arial"/>
                <a:ea typeface="Arial"/>
                <a:cs typeface="Arial"/>
                <a:sym typeface="Arial"/>
              </a:rPr>
              <a:t>802.11g</a:t>
            </a:r>
            <a:r>
              <a:t>标准获得通过。</a:t>
            </a:r>
          </a:p>
        </p:txBody>
      </p:sp>
      <p:grpSp>
        <p:nvGrpSpPr>
          <p:cNvPr id="162" name="Group 162"/>
          <p:cNvGrpSpPr/>
          <p:nvPr/>
        </p:nvGrpSpPr>
        <p:grpSpPr>
          <a:xfrm>
            <a:off x="7390701" y="2482186"/>
            <a:ext cx="2468376" cy="2558789"/>
            <a:chOff x="-1" y="0"/>
            <a:chExt cx="2468375" cy="2558788"/>
          </a:xfrm>
        </p:grpSpPr>
        <p:sp>
          <p:nvSpPr>
            <p:cNvPr id="160" name="Shape 160"/>
            <p:cNvSpPr/>
            <p:nvPr/>
          </p:nvSpPr>
          <p:spPr>
            <a:xfrm rot="17808532">
              <a:off x="247551" y="395151"/>
              <a:ext cx="1973271" cy="1768485"/>
            </a:xfrm>
            <a:prstGeom prst="rightArrow">
              <a:avLst>
                <a:gd name="adj1" fmla="val 50000"/>
                <a:gd name="adj2" fmla="val 27895"/>
              </a:avLst>
            </a:prstGeom>
            <a:solidFill>
              <a:srgbClr val="B61638"/>
            </a:solidFill>
            <a:ln w="3175" cap="flat">
              <a:solidFill>
                <a:srgbClr val="000000"/>
              </a:solidFill>
              <a:prstDash val="solid"/>
              <a:round/>
            </a:ln>
            <a:effectLst/>
          </p:spPr>
          <p:txBody>
            <a:bodyPr wrap="square" lIns="45718" tIns="45718" rIns="45718" bIns="45718" numCol="1" anchor="ctr">
              <a:noAutofit/>
            </a:bodyPr>
            <a:lstStyle/>
            <a:p>
              <a:pPr marL="342900" indent="-342900" algn="ctr">
                <a:lnSpc>
                  <a:spcPct val="140000"/>
                </a:lnSpc>
                <a:spcBef>
                  <a:spcPts val="700"/>
                </a:spcBef>
                <a:defRPr sz="2000">
                  <a:solidFill>
                    <a:srgbClr val="FFFFFF"/>
                  </a:solidFill>
                  <a:latin typeface="华文中宋"/>
                  <a:ea typeface="华文中宋"/>
                  <a:cs typeface="华文中宋"/>
                  <a:sym typeface="华文中宋"/>
                </a:defRPr>
              </a:pPr>
            </a:p>
          </p:txBody>
        </p:sp>
        <p:sp>
          <p:nvSpPr>
            <p:cNvPr id="161" name="Shape 161"/>
            <p:cNvSpPr/>
            <p:nvPr/>
          </p:nvSpPr>
          <p:spPr>
            <a:xfrm rot="17808532">
              <a:off x="364488" y="1165951"/>
              <a:ext cx="1628137" cy="447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lvl1pPr marL="342900" indent="-342900" algn="ctr">
                <a:lnSpc>
                  <a:spcPct val="140000"/>
                </a:lnSpc>
                <a:spcBef>
                  <a:spcPts val="400"/>
                </a:spcBef>
                <a:defRPr sz="2000">
                  <a:solidFill>
                    <a:srgbClr val="FFFFFF"/>
                  </a:solidFill>
                  <a:latin typeface="华文中宋"/>
                  <a:ea typeface="华文中宋"/>
                  <a:cs typeface="华文中宋"/>
                  <a:sym typeface="华文中宋"/>
                </a:defRPr>
              </a:lvl1pPr>
            </a:lstStyle>
            <a:p>
              <a:pPr/>
              <a:r>
                <a:t>无法平滑升级</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nvSpPr>
        <p:spPr>
          <a:xfrm>
            <a:off x="2524124" y="249235"/>
            <a:ext cx="7316790" cy="662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802.11n </a:t>
            </a:r>
            <a:r>
              <a:rPr>
                <a:solidFill>
                  <a:srgbClr val="B61638"/>
                </a:solidFill>
              </a:rPr>
              <a:t>(2.4GHz和5GHz)</a:t>
            </a:r>
          </a:p>
        </p:txBody>
      </p:sp>
      <p:sp>
        <p:nvSpPr>
          <p:cNvPr id="165" name="Shape 165"/>
          <p:cNvSpPr/>
          <p:nvPr/>
        </p:nvSpPr>
        <p:spPr>
          <a:xfrm>
            <a:off x="2005012" y="1419224"/>
            <a:ext cx="8239126" cy="40009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500"/>
              </a:spcBef>
              <a:buClr>
                <a:srgbClr val="CC9900"/>
              </a:buClr>
              <a:buSzPct val="65000"/>
              <a:buFont typeface="Wingdings"/>
              <a:buChar char="■"/>
              <a:defRPr sz="2400">
                <a:latin typeface="SimSun"/>
                <a:ea typeface="SimSun"/>
                <a:cs typeface="SimSun"/>
                <a:sym typeface="SimSun"/>
              </a:defRPr>
            </a:pPr>
            <a:r>
              <a:t>为了改善先前的两项无线网络标准，包括工作在5GHz的802.11a与工作在2.4GHz的802.11g，在传输速率上的不足，802.11n支持2.4GHz和5GHz两个频段，带来了更高的传输速率(</a:t>
            </a:r>
            <a:r>
              <a:rPr u="sng"/>
              <a:t>600Mbit/s</a:t>
            </a:r>
            <a:r>
              <a:t>)。</a:t>
            </a:r>
          </a:p>
          <a:p>
            <a:pPr marL="342900" indent="-342900">
              <a:spcBef>
                <a:spcPts val="500"/>
              </a:spcBef>
              <a:buClr>
                <a:srgbClr val="CC9900"/>
              </a:buClr>
              <a:buSzPct val="65000"/>
              <a:buFont typeface="Wingdings"/>
              <a:buChar char="■"/>
              <a:defRPr sz="2400">
                <a:latin typeface="SimSun"/>
                <a:ea typeface="SimSun"/>
                <a:cs typeface="SimSun"/>
                <a:sym typeface="SimSun"/>
              </a:defRPr>
            </a:pPr>
            <a:r>
              <a:t>802.11n增加了对于</a:t>
            </a:r>
            <a:r>
              <a:rPr u="sng"/>
              <a:t>MIMO的标准</a:t>
            </a:r>
            <a:r>
              <a:t>，使用多</a:t>
            </a:r>
            <a:r>
              <a:rPr u="sng"/>
              <a:t>个发射和接收天线来允许更高的数据传输率</a:t>
            </a:r>
            <a:r>
              <a:t>。</a:t>
            </a:r>
          </a:p>
          <a:p>
            <a:pPr marL="342900" indent="-342900">
              <a:spcBef>
                <a:spcPts val="500"/>
              </a:spcBef>
              <a:buClr>
                <a:srgbClr val="CC9900"/>
              </a:buClr>
              <a:buSzPct val="65000"/>
              <a:buFont typeface="Wingdings"/>
              <a:buChar char="■"/>
              <a:defRPr sz="2400">
                <a:latin typeface="SimSun"/>
                <a:ea typeface="SimSun"/>
                <a:cs typeface="SimSun"/>
                <a:sym typeface="SimSun"/>
              </a:defRPr>
            </a:pPr>
            <a:r>
              <a:t>致力于为WLAN接入用户提供更高的“接入速率”，802.11n提高传输速率的手段主要在于</a:t>
            </a:r>
            <a:r>
              <a:rPr b="1"/>
              <a:t>增加带宽</a:t>
            </a:r>
            <a:r>
              <a:t>和</a:t>
            </a:r>
            <a:r>
              <a:rPr b="1"/>
              <a:t>提高信道利用率</a:t>
            </a:r>
            <a:r>
              <a:t>两个方面。</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a:off x="2524124" y="249235"/>
            <a:ext cx="731679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lnSpc>
                <a:spcPct val="140000"/>
              </a:lnSpc>
              <a:spcBef>
                <a:spcPts val="1900"/>
              </a:spcBef>
              <a:defRPr b="1" sz="3200">
                <a:latin typeface="华文中宋"/>
                <a:ea typeface="华文中宋"/>
                <a:cs typeface="华文中宋"/>
                <a:sym typeface="华文中宋"/>
              </a:defRPr>
            </a:pPr>
            <a:r>
              <a:t>IEEE 802.11ac </a:t>
            </a:r>
            <a:r>
              <a:rPr>
                <a:solidFill>
                  <a:srgbClr val="B61638"/>
                </a:solidFill>
              </a:rPr>
              <a:t>(5GHz)</a:t>
            </a:r>
          </a:p>
        </p:txBody>
      </p:sp>
      <p:sp>
        <p:nvSpPr>
          <p:cNvPr id="168" name="Shape 168"/>
          <p:cNvSpPr/>
          <p:nvPr/>
        </p:nvSpPr>
        <p:spPr>
          <a:xfrm>
            <a:off x="1739899" y="1473199"/>
            <a:ext cx="8593140" cy="178085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500"/>
              </a:spcBef>
              <a:buClr>
                <a:srgbClr val="CC9900"/>
              </a:buClr>
              <a:buSzPct val="65000"/>
              <a:buFont typeface="Wingdings"/>
              <a:buChar char="■"/>
              <a:defRPr sz="2400">
                <a:latin typeface="Arial"/>
                <a:ea typeface="Arial"/>
                <a:cs typeface="Arial"/>
                <a:sym typeface="Arial"/>
              </a:defRPr>
            </a:pPr>
            <a:r>
              <a:t>IEEE 802.11ac</a:t>
            </a:r>
            <a:r>
              <a:rPr>
                <a:latin typeface="SimSun"/>
                <a:ea typeface="SimSun"/>
                <a:cs typeface="SimSun"/>
                <a:sym typeface="SimSun"/>
              </a:rPr>
              <a:t>是一个</a:t>
            </a:r>
            <a:r>
              <a:rPr u="sng">
                <a:latin typeface="SimSun"/>
                <a:ea typeface="SimSun"/>
                <a:cs typeface="SimSun"/>
                <a:sym typeface="SimSun"/>
              </a:rPr>
              <a:t>正在发展中</a:t>
            </a:r>
            <a:r>
              <a:rPr>
                <a:latin typeface="SimSun"/>
                <a:ea typeface="SimSun"/>
                <a:cs typeface="SimSun"/>
                <a:sym typeface="SimSun"/>
              </a:rPr>
              <a:t>的</a:t>
            </a:r>
            <a:r>
              <a:t>802.11</a:t>
            </a:r>
            <a:r>
              <a:rPr>
                <a:latin typeface="SimSun"/>
                <a:ea typeface="SimSun"/>
                <a:cs typeface="SimSun"/>
                <a:sym typeface="SimSun"/>
              </a:rPr>
              <a:t>无线计算机网络通信标准，更高传输速率的改善，当使用多基站时将无线速率提高到至少1Gbps，将单信道速率提高到至少500Mbps。</a:t>
            </a:r>
            <a:br>
              <a:rPr>
                <a:latin typeface="SimSun"/>
                <a:ea typeface="SimSun"/>
                <a:cs typeface="SimSun"/>
                <a:sym typeface="SimSun"/>
              </a:rPr>
            </a:br>
            <a:r>
              <a:rPr>
                <a:latin typeface="SimSun"/>
                <a:ea typeface="SimSun"/>
                <a:cs typeface="SimSun"/>
                <a:sym typeface="SimSun"/>
              </a:rPr>
              <a:t>它是</a:t>
            </a:r>
            <a:r>
              <a:t>IEEE 802.11n</a:t>
            </a:r>
            <a:r>
              <a:rPr>
                <a:latin typeface="SimSun"/>
                <a:ea typeface="SimSun"/>
                <a:cs typeface="SimSun"/>
                <a:sym typeface="SimSun"/>
              </a:rPr>
              <a:t>的</a:t>
            </a:r>
            <a:r>
              <a:rPr u="sng">
                <a:latin typeface="SimSun"/>
                <a:ea typeface="SimSun"/>
                <a:cs typeface="SimSun"/>
                <a:sym typeface="SimSun"/>
              </a:rPr>
              <a:t>潜在的继任者</a:t>
            </a:r>
            <a:r>
              <a:rPr>
                <a:latin typeface="SimSun"/>
                <a:ea typeface="SimSun"/>
                <a:cs typeface="SimSun"/>
                <a:sym typeface="SimSun"/>
              </a:rP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