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88825" cy="6858000"/>
  <p:notesSz cx="6858000" cy="9144000"/>
  <p:embeddedFontLst>
    <p:embeddedFont>
      <p:font typeface="Arial Black" panose="020B0A04020102020204" pitchFamily="34" charset="0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b0RTjog09cS1ljPNQRd46LPOs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6" name="Google Shape;13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0" name="Google Shape;15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3" name="Google Shape;14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0" name="Google Shape;14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9" name="Google Shape;14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7" name="Google Shape;14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5" name="Google Shape;14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3" name="Google Shape;14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3" descr="線條圖形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3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3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3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3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3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3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3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3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3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3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3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3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3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3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3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3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3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3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3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3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3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3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3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3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3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3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3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3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3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3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3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3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3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3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3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3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3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3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3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3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3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32" descr="線條圖形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3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32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3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3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33" descr="線條圖形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33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1" name="Google Shape;1381;p33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3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3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24" descr="線條圖形"/>
          <p:cNvGrpSpPr/>
          <p:nvPr/>
        </p:nvGrpSpPr>
        <p:grpSpPr>
          <a:xfrm>
            <a:off x="61341" y="870701"/>
            <a:ext cx="10569575" cy="45719"/>
            <a:chOff x="1522413" y="1514475"/>
            <a:chExt cx="10569575" cy="64008"/>
          </a:xfrm>
        </p:grpSpPr>
        <p:sp>
          <p:nvSpPr>
            <p:cNvPr id="145" name="Google Shape;145;p2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009112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6" descr="線條圖形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230" name="Google Shape;230;p26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6"/>
          <p:cNvSpPr txBox="1"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26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內容" type="twoObj">
  <p:cSld name="TWO_OBJECT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9" name="Google Shape;359;p27" descr="線條圖形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60" name="Google Shape;360;p2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27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35" name="Google Shape;435;p27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36" name="Google Shape;436;p2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1" name="Google Shape;441;p28" descr="線條圖形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42" name="Google Shape;442;p2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28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5" name="Google Shape;525;p29" descr="線條圖形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6" name="Google Shape;526;p29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2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和內容" type="objTx">
  <p:cSld name="OBJECT_WITH_CAPTION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body" idx="1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body" idx="2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grpSp>
        <p:nvGrpSpPr>
          <p:cNvPr id="607" name="Google Shape;607;p30" descr="方塊圖形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8" name="Google Shape;608;p3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3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3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3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3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3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3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3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3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3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3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3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3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3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3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3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3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3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3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3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3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3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3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3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3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3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3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3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3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3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3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3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3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3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3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3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3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3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3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3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3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3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3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3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3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3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3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3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3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3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3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3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3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3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3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3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3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3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3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3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3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3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3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3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3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4" name="Google Shape;684;p3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3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3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3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3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3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3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3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3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3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3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3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3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3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3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3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3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3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3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3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3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3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3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3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3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3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3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3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3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3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3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3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3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3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3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p3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p3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3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3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3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3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3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3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3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3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3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3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3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3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3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3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3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3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3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3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3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3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3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3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3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3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3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Google Shape;748;p3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3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3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3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3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3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59" name="Google Shape;759;p3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3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3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3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3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3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3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3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3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3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3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3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3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3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3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3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3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3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3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3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3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3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3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3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3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3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3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3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3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3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3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3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3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3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3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3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3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3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3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1" name="Google Shape;811;p3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2" name="Google Shape;812;p3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3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3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3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3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3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3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3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3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3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3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3" name="Google Shape;823;p3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4" name="Google Shape;824;p3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5" name="Google Shape;825;p3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6" name="Google Shape;826;p3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p3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8" name="Google Shape;828;p3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9" name="Google Shape;829;p3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0" name="Google Shape;830;p3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1" name="Google Shape;831;p3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2" name="Google Shape;832;p3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3" name="Google Shape;833;p3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4" name="Google Shape;834;p3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35" name="Google Shape;835;p3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3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7" name="Google Shape;837;p3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8" name="Google Shape;838;p3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p3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p3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1" name="Google Shape;841;p3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2" name="Google Shape;842;p3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Google Shape;843;p3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3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3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Google Shape;846;p3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Google Shape;847;p3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3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p3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3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p3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Google Shape;852;p3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Google Shape;853;p3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3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Google Shape;855;p3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3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3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3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3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Google Shape;860;p3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1" name="Google Shape;861;p3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2" name="Google Shape;862;p3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3" name="Google Shape;863;p3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4" name="Google Shape;864;p3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3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3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3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3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Google Shape;869;p3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0" name="Google Shape;870;p3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Google Shape;871;p3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Google Shape;872;p3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Google Shape;873;p3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3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p3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p3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3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Google Shape;878;p3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9" name="Google Shape;879;p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0" name="Google Shape;880;p3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3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3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3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3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3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3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3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3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3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3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3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3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3" name="Google Shape;893;p3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4" name="Google Shape;894;p3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5" name="Google Shape;895;p3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3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897;p3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898;p3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899;p3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Google Shape;900;p3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901;p3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902;p3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903;p3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4" name="Google Shape;904;p3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5" name="Google Shape;905;p3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6" name="Google Shape;906;p3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3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3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3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10" name="Google Shape;910;p3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3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和圖片" type="picTx">
  <p:cSld name="PICTURE_WITH_CAPTION_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1" descr="要新增影像的空白預留位置。按一下預留位置，然後選取您想要新增的影像。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916" name="Google Shape;916;p31" descr="方塊圖形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31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3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3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Google Shape;921;p3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3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3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3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3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3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9" name="Google Shape;929;p3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3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3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3" name="Google Shape;933;p3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4" name="Google Shape;934;p3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3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3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3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3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5" name="Google Shape;945;p3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3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3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p3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p3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5" name="Google Shape;955;p3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6" name="Google Shape;956;p3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7" name="Google Shape;957;p3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3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3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3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p3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3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3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3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3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3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3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3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p3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6" name="Google Shape;976;p3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3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3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3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3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3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3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3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3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3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3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9" name="Google Shape;989;p3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0" name="Google Shape;990;p3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1" name="Google Shape;991;p3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2" name="Google Shape;992;p3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3" name="Google Shape;993;p31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3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3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8" name="Google Shape;998;p3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9" name="Google Shape;999;p3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3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3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3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3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3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3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3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Google Shape;1007;p3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8" name="Google Shape;1008;p3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9" name="Google Shape;1009;p3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p3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Google Shape;1011;p3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Google Shape;1012;p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3" name="Google Shape;1013;p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p3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Google Shape;1015;p3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6" name="Google Shape;1016;p3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Google Shape;1017;p3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Google Shape;1018;p3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Google Shape;1019;p3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p3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p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Google Shape;1022;p3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Google Shape;1023;p3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Google Shape;1024;p3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Google Shape;1025;p3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Google Shape;1026;p3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3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Google Shape;1028;p3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Google Shape;1029;p3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p3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Google Shape;1031;p3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Google Shape;1032;p3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3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p3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p3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Google Shape;1036;p3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7" name="Google Shape;1037;p3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8" name="Google Shape;1038;p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9" name="Google Shape;1039;p3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0" name="Google Shape;1040;p3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p3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3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3" name="Google Shape;1043;p3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4" name="Google Shape;1044;p3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5" name="Google Shape;1045;p3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6" name="Google Shape;1046;p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Google Shape;1047;p3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8" name="Google Shape;1048;p3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9" name="Google Shape;1049;p3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Google Shape;1050;p3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1" name="Google Shape;1051;p3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2" name="Google Shape;1052;p3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Google Shape;1053;p3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4" name="Google Shape;1054;p3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5" name="Google Shape;1055;p3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6" name="Google Shape;1056;p3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3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3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3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Google Shape;1060;p3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1" name="Google Shape;1061;p3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2" name="Google Shape;1062;p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3" name="Google Shape;1063;p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3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5" name="Google Shape;1065;p3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6" name="Google Shape;1066;p3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7" name="Google Shape;1067;p3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68" name="Google Shape;1068;p31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3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3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1" name="Google Shape;1071;p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2" name="Google Shape;1072;p3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3" name="Google Shape;1073;p3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4" name="Google Shape;1074;p3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" name="Google Shape;1075;p3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6" name="Google Shape;1076;p3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3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3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3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p3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3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3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Google Shape;1083;p3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3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3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3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3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3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3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3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3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2" name="Google Shape;1102;p3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3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3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5" name="Google Shape;1105;p3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6" name="Google Shape;1106;p3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7" name="Google Shape;1107;p3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8" name="Google Shape;1108;p3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9" name="Google Shape;1109;p3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0" name="Google Shape;1110;p3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1" name="Google Shape;1111;p3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2" name="Google Shape;1112;p3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3" name="Google Shape;1113;p3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4" name="Google Shape;1114;p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5" name="Google Shape;1115;p3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6" name="Google Shape;1116;p3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3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3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3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3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3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2" name="Google Shape;1122;p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3" name="Google Shape;1123;p3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4" name="Google Shape;1124;p3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5" name="Google Shape;1125;p3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6" name="Google Shape;1126;p3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7" name="Google Shape;1127;p3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" name="Google Shape;1128;p3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9" name="Google Shape;1129;p3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0" name="Google Shape;1130;p3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1" name="Google Shape;1131;p3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2" name="Google Shape;1132;p3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3" name="Google Shape;1133;p3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Google Shape;1134;p3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5" name="Google Shape;1135;p3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6" name="Google Shape;1136;p3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7" name="Google Shape;1137;p3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" name="Google Shape;1138;p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3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1" name="Google Shape;1141;p3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3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Google Shape;1143;p3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4" name="Google Shape;1144;p31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3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Google Shape;1146;p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7" name="Google Shape;1147;p3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8" name="Google Shape;1148;p3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9" name="Google Shape;1149;p3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0" name="Google Shape;1150;p3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1" name="Google Shape;1151;p3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2" name="Google Shape;1152;p3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3" name="Google Shape;1153;p3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4" name="Google Shape;1154;p3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5" name="Google Shape;1155;p3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3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7" name="Google Shape;1157;p3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8" name="Google Shape;1158;p3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3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0" name="Google Shape;1160;p3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8" name="Google Shape;1168;p3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9" name="Google Shape;1169;p3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0" name="Google Shape;1170;p3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1" name="Google Shape;1171;p3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3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3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3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3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3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3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3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0" name="Google Shape;1180;p3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1" name="Google Shape;1181;p3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3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3" name="Google Shape;1183;p3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3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3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6" name="Google Shape;1186;p3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3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3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9" name="Google Shape;1189;p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0" name="Google Shape;1190;p3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1" name="Google Shape;1191;p3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3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3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3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3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3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8" name="Google Shape;1198;p3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9" name="Google Shape;1199;p3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3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3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3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3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3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2" name="Google Shape;1212;p3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3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3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3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3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19" name="Google Shape;1219;p31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0" name="Google Shape;1220;p3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3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3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Hospital Database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2" name="Google Shape;1392;p1"/>
          <p:cNvSpPr txBox="1"/>
          <p:nvPr/>
        </p:nvSpPr>
        <p:spPr>
          <a:xfrm>
            <a:off x="8110636" y="4927836"/>
            <a:ext cx="295232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2019/12/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06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Caique Bispo 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Ferreira</a:t>
            </a: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Chuyun Yang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Man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 Hagos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Meera Mohan</a:t>
            </a: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93" name="Google Shape;1393;p1" descr="https://lh3.googleusercontent.com/12aXBCrRWLsYZa9xyF8ILqUjpXS9ULPVuF3VX_Doevt8awN_OtHHngjgnw3bBx79U3PECSAbY2r89x0lYEjxATj5kqejCeMfmYcF7oP4JrAUCb4vloEiWfcnXSYQC3_rzJ7x0Q-FXx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4127" y="404664"/>
            <a:ext cx="3317354" cy="3317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0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/>
              <a:t>CREATE SEQUENCES</a:t>
            </a:r>
            <a:endParaRPr/>
          </a:p>
        </p:txBody>
      </p:sp>
      <p:pic>
        <p:nvPicPr>
          <p:cNvPr id="1465" name="Google Shape;1465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1764" y="1988840"/>
            <a:ext cx="5435844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0396" y="1700808"/>
            <a:ext cx="5832648" cy="36728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59;p9">
            <a:extLst>
              <a:ext uri="{FF2B5EF4-FFF2-40B4-BE49-F238E27FC236}">
                <a16:creationId xmlns:a16="http://schemas.microsoft.com/office/drawing/2014/main" id="{E287E776-C446-4FB9-AD6B-F5CC6FD3DE43}"/>
              </a:ext>
            </a:extLst>
          </p:cNvPr>
          <p:cNvSpPr txBox="1"/>
          <p:nvPr/>
        </p:nvSpPr>
        <p:spPr>
          <a:xfrm>
            <a:off x="8790054" y="6245098"/>
            <a:ext cx="39768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</a:rPr>
              <a:t>Each table has its sequence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1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/>
              <a:t>CREATE INDEXES</a:t>
            </a:r>
            <a:endParaRPr/>
          </a:p>
        </p:txBody>
      </p:sp>
      <p:pic>
        <p:nvPicPr>
          <p:cNvPr id="1472" name="Google Shape;1472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8673" y="1628800"/>
            <a:ext cx="5917148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0436" y="1579784"/>
            <a:ext cx="5566715" cy="35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2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/>
              <a:t>FUNCTIONS</a:t>
            </a:r>
            <a:endParaRPr/>
          </a:p>
        </p:txBody>
      </p:sp>
      <p:pic>
        <p:nvPicPr>
          <p:cNvPr id="1479" name="Google Shape;1479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780" y="1124744"/>
            <a:ext cx="5400600" cy="543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Google Shape;14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6460" y="3016244"/>
            <a:ext cx="4437729" cy="8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3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/>
              <a:t>FUNCTIONS</a:t>
            </a:r>
            <a:endParaRPr/>
          </a:p>
        </p:txBody>
      </p:sp>
      <p:pic>
        <p:nvPicPr>
          <p:cNvPr id="1486" name="Google Shape;1486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9796" y="1124744"/>
            <a:ext cx="6819028" cy="54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6620" y="3433948"/>
            <a:ext cx="3537371" cy="78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4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 dirty="0"/>
              <a:t>PROCEDURES</a:t>
            </a:r>
            <a:endParaRPr dirty="0"/>
          </a:p>
        </p:txBody>
      </p:sp>
      <p:pic>
        <p:nvPicPr>
          <p:cNvPr id="1494" name="Google Shape;14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3052" y="3501008"/>
            <a:ext cx="5184576" cy="210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3052" y="1700808"/>
            <a:ext cx="5146260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DB37-F2AB-4BFF-864B-671617363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AB25-8D63-4BE2-AC56-772380F0FD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55" t="23636" r="48105" b="15730"/>
          <a:stretch/>
        </p:blipFill>
        <p:spPr>
          <a:xfrm>
            <a:off x="254523" y="829378"/>
            <a:ext cx="5374149" cy="6061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5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 dirty="0"/>
              <a:t>PROCEDURES</a:t>
            </a:r>
            <a:endParaRPr dirty="0"/>
          </a:p>
        </p:txBody>
      </p:sp>
      <p:pic>
        <p:nvPicPr>
          <p:cNvPr id="1502" name="Google Shape;15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4565" y="3284984"/>
            <a:ext cx="47815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3" name="Google Shape;150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4565" y="1412776"/>
            <a:ext cx="5079837" cy="14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40E16-3C13-49E8-9885-49E0ADB51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B62AC-EE00-44B3-8AA4-DB326F850D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23" t="24048" r="48028" b="16005"/>
          <a:stretch/>
        </p:blipFill>
        <p:spPr>
          <a:xfrm>
            <a:off x="443060" y="933254"/>
            <a:ext cx="5335571" cy="588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6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/>
              <a:t>Trigger</a:t>
            </a:r>
            <a:endParaRPr/>
          </a:p>
        </p:txBody>
      </p:sp>
      <p:pic>
        <p:nvPicPr>
          <p:cNvPr id="1510" name="Google Shape;15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522" y="2205871"/>
            <a:ext cx="9822730" cy="385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7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/>
              <a:t>Web Application</a:t>
            </a:r>
            <a:endParaRPr/>
          </a:p>
        </p:txBody>
      </p:sp>
      <p:sp>
        <p:nvSpPr>
          <p:cNvPr id="1516" name="Google Shape;1516;p17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585176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 dirty="0"/>
              <a:t>This project was developed using the following technologies:</a:t>
            </a:r>
            <a:endParaRPr sz="2800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</a:pPr>
            <a:r>
              <a:rPr lang="en-US" sz="2800" dirty="0"/>
              <a:t>Computer language: Java 8</a:t>
            </a:r>
            <a:endParaRPr sz="2800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</a:pPr>
            <a:r>
              <a:rPr lang="en-US" sz="2800" dirty="0"/>
              <a:t>Back-end framework: Spring Boot Framework 2.0.6</a:t>
            </a:r>
            <a:endParaRPr sz="2800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</a:pPr>
            <a:r>
              <a:rPr lang="en-US" sz="2800" dirty="0"/>
              <a:t>Front-end library: Bootstrap 4 </a:t>
            </a:r>
            <a:endParaRPr sz="2800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</a:pPr>
            <a:r>
              <a:rPr lang="en-US" sz="2800" dirty="0"/>
              <a:t>Server application: Tomcat 9.0.26</a:t>
            </a:r>
            <a:endParaRPr sz="2800" dirty="0"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</a:pPr>
            <a:r>
              <a:rPr lang="en-US" sz="2800" dirty="0"/>
              <a:t>Database: Oracle 11g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8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/>
              <a:t>Web Application</a:t>
            </a:r>
            <a:endParaRPr/>
          </a:p>
        </p:txBody>
      </p:sp>
      <p:pic>
        <p:nvPicPr>
          <p:cNvPr id="1523" name="Google Shape;1523;p18"/>
          <p:cNvPicPr preferRelativeResize="0"/>
          <p:nvPr/>
        </p:nvPicPr>
        <p:blipFill rotWithShape="1">
          <a:blip r:embed="rId3">
            <a:alphaModFix/>
          </a:blip>
          <a:srcRect b="44616"/>
          <a:stretch/>
        </p:blipFill>
        <p:spPr>
          <a:xfrm>
            <a:off x="346071" y="1340768"/>
            <a:ext cx="11424674" cy="373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9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/>
              <a:t>Web Application</a:t>
            </a:r>
            <a:endParaRPr/>
          </a:p>
        </p:txBody>
      </p:sp>
      <p:pic>
        <p:nvPicPr>
          <p:cNvPr id="1530" name="Google Shape;1530;p19"/>
          <p:cNvPicPr preferRelativeResize="0"/>
          <p:nvPr/>
        </p:nvPicPr>
        <p:blipFill rotWithShape="1">
          <a:blip r:embed="rId3">
            <a:alphaModFix/>
          </a:blip>
          <a:srcRect b="44159"/>
          <a:stretch/>
        </p:blipFill>
        <p:spPr>
          <a:xfrm>
            <a:off x="327159" y="1268760"/>
            <a:ext cx="11462498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 dirty="0"/>
              <a:t>Outlines</a:t>
            </a:r>
            <a:endParaRPr dirty="0"/>
          </a:p>
        </p:txBody>
      </p:sp>
      <p:sp>
        <p:nvSpPr>
          <p:cNvPr id="1400" name="Google Shape;1400;p2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009112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b="1" dirty="0"/>
              <a:t> Introduction 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b="1" dirty="0"/>
              <a:t> CREATE TABLES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b="1" dirty="0"/>
              <a:t> CREATE SEQUENCES 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b="1" dirty="0"/>
              <a:t> CREATE INDEXES 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b="1" dirty="0"/>
              <a:t> ER DIAGRAM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b="1" dirty="0"/>
              <a:t> FUNCTIONS</a:t>
            </a:r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b="1" dirty="0"/>
              <a:t> PROCEDURES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b="1" dirty="0"/>
              <a:t> TRIGGER</a:t>
            </a:r>
            <a:endParaRPr dirty="0"/>
          </a:p>
          <a:p>
            <a:pPr marL="274320" lvl="0" indent="-27432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 b="1" dirty="0"/>
              <a:t> Web application</a:t>
            </a:r>
            <a:endParaRPr dirty="0"/>
          </a:p>
          <a:p>
            <a:pPr marL="274320" lvl="0" indent="-274320">
              <a:lnSpc>
                <a:spcPct val="80000"/>
              </a:lnSpc>
            </a:pPr>
            <a:r>
              <a:rPr lang="en-US" b="1" dirty="0"/>
              <a:t> </a:t>
            </a:r>
            <a:r>
              <a:rPr lang="en-US" b="1" dirty="0" err="1"/>
              <a:t>Conclusion,Q&amp;A</a:t>
            </a:r>
            <a:r>
              <a:rPr lang="en-US" b="1" dirty="0"/>
              <a:t> </a:t>
            </a:r>
            <a:endParaRPr dirty="0"/>
          </a:p>
        </p:txBody>
      </p:sp>
      <p:pic>
        <p:nvPicPr>
          <p:cNvPr id="1401" name="Google Shape;1401;p2" descr="https://lh3.googleusercontent.com/mTkmUZtLXrakGwTFJ2NuxkJXrGu1DmlLiMlgaCVxiy_2Cqi9RqZOXIZCEkRQ3Kxl3Uki2wrpUe7whhxYV55U_wuyZVvSdBh5fhzWd1q6xlVfFA_EUcgS_Kxg6k3qrz4jigtj-XAxwx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4487" y="3645024"/>
            <a:ext cx="2410445" cy="2410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0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b="1"/>
              <a:t>Conclusion Q &amp; A</a:t>
            </a:r>
            <a:endParaRPr/>
          </a:p>
        </p:txBody>
      </p:sp>
      <p:sp>
        <p:nvSpPr>
          <p:cNvPr id="1536" name="Google Shape;1536;p20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009112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enhancement in Oracle database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management challenge and task prioritization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Autonomy of members in performing tasks</a:t>
            </a:r>
          </a:p>
        </p:txBody>
      </p:sp>
      <p:pic>
        <p:nvPicPr>
          <p:cNvPr id="1537" name="Google Shape;1537;p20" descr="https://lh6.googleusercontent.com/hH8MyYFT2670Ruk662YRApLB0FxM7qVTDiMwHXX7HjHDUApJQ8BG3l34iXBoWL7-LO7bll_ByiYtXY9mvs2hJQSeMu_CPUzRZtL7RI5yaAgzCp9FykNy2h7RSaZlh4x6HzVTqxEmqv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8050" y="4943475"/>
            <a:ext cx="2390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1"/>
          <p:cNvSpPr txBox="1"/>
          <p:nvPr/>
        </p:nvSpPr>
        <p:spPr>
          <a:xfrm>
            <a:off x="2547001" y="2780925"/>
            <a:ext cx="67158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Thank You !</a:t>
            </a:r>
            <a:endParaRPr sz="9600" b="0" i="0" u="none" strike="noStrike" cap="non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3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 Black"/>
              <a:buNone/>
            </a:pPr>
            <a:r>
              <a:rPr lang="en-US">
                <a:solidFill>
                  <a:srgbClr val="FFFFFF"/>
                </a:solidFill>
              </a:rPr>
              <a:t>Introduction</a:t>
            </a:r>
            <a:endParaRPr/>
          </a:p>
        </p:txBody>
      </p:sp>
      <p:sp>
        <p:nvSpPr>
          <p:cNvPr id="1408" name="Google Shape;1408;p3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9217024" cy="316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600" b="1" dirty="0"/>
              <a:t>Organize, control and manage the patients’ files </a:t>
            </a:r>
          </a:p>
          <a:p>
            <a:r>
              <a:rPr lang="en-US" sz="1600" b="1" dirty="0"/>
              <a:t>Provide a general perspective when doctors need to check any historic medical information. </a:t>
            </a:r>
          </a:p>
          <a:p>
            <a:r>
              <a:rPr lang="en-US" sz="1600" b="1" dirty="0"/>
              <a:t>Doctors to be more accurate in their prescription.</a:t>
            </a:r>
          </a:p>
          <a:p>
            <a:r>
              <a:rPr lang="en-US" sz="1600" b="1" dirty="0"/>
              <a:t>Provide a general overview of the patients’ life in hospitals or/and clinics.</a:t>
            </a:r>
          </a:p>
          <a:p>
            <a:r>
              <a:rPr lang="en-US" sz="1600" b="1" dirty="0"/>
              <a:t>Insurance companies can also use this data </a:t>
            </a:r>
          </a:p>
          <a:p>
            <a:pPr marL="76200" indent="0">
              <a:buNone/>
            </a:pPr>
            <a:r>
              <a:rPr lang="en-US" sz="1600" b="1" dirty="0"/>
              <a:t>to provide cheaper health insurance plans.</a:t>
            </a:r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sp>
        <p:nvSpPr>
          <p:cNvPr id="1409" name="Google Shape;1409;p3"/>
          <p:cNvSpPr txBox="1"/>
          <p:nvPr/>
        </p:nvSpPr>
        <p:spPr>
          <a:xfrm>
            <a:off x="812995" y="3651007"/>
            <a:ext cx="6408600" cy="29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1219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0" name="Google Shape;1410;p3" descr="https://lh5.googleusercontent.com/NkXzJKh0BrexjZjueQt6Ny_VEgdwPJmR4hNuwOXMMkKngBUog9hZbPU47SL-ZFUvYBuNC6k7VAS-w1Gk9pQ8WtvJvadxcBt8ESU3Q62bc539H2dJMJoy4uuWoPSo4tMLzgvln2xaAY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5518" y="3627374"/>
            <a:ext cx="4863307" cy="32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4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Create Table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7" name="Google Shape;1417;p4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009112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>
              <a:lnSpc>
                <a:spcPct val="150000"/>
              </a:lnSpc>
            </a:pPr>
            <a:r>
              <a:rPr lang="en-US" dirty="0"/>
              <a:t>There are basically 5 tables in our project . They are: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-   DOCTOR,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dirty="0"/>
              <a:t>PATIENT,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dirty="0"/>
              <a:t>COMPANY,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dirty="0"/>
              <a:t>COMPANYXPATIENT,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dirty="0"/>
              <a:t>and PRESCRIPTION.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b="1" dirty="0">
              <a:solidFill>
                <a:srgbClr val="4472C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5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Create Table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24" name="Google Shape;1424;p5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009112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b="1">
              <a:solidFill>
                <a:srgbClr val="4472C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425" name="Google Shape;14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454" y="1344252"/>
            <a:ext cx="6103904" cy="366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0356" y="2564904"/>
            <a:ext cx="6192043" cy="38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6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Create Table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3" name="Google Shape;1433;p6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009112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b="1">
              <a:solidFill>
                <a:srgbClr val="4472C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434" name="Google Shape;14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675" y="1276350"/>
            <a:ext cx="95154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7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Create Table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1" name="Google Shape;1441;p7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009112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b="1">
              <a:solidFill>
                <a:srgbClr val="4472C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442" name="Google Shape;14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020" y="1285875"/>
            <a:ext cx="684847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8"/>
          <p:cNvSpPr txBox="1">
            <a:spLocks noGrp="1"/>
          </p:cNvSpPr>
          <p:nvPr>
            <p:ph type="title"/>
          </p:nvPr>
        </p:nvSpPr>
        <p:spPr>
          <a:xfrm>
            <a:off x="164528" y="-1"/>
            <a:ext cx="9040812" cy="8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Create Table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9" name="Google Shape;1449;p8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009112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b="1">
              <a:solidFill>
                <a:srgbClr val="4472C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450" name="Google Shape;14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909" y="1556792"/>
            <a:ext cx="9459023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9"/>
          <p:cNvSpPr txBox="1">
            <a:spLocks noGrp="1"/>
          </p:cNvSpPr>
          <p:nvPr>
            <p:ph type="title"/>
          </p:nvPr>
        </p:nvSpPr>
        <p:spPr>
          <a:xfrm>
            <a:off x="117353" y="-1"/>
            <a:ext cx="90408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ER Diagram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7" name="Google Shape;1457;p9"/>
          <p:cNvSpPr txBox="1">
            <a:spLocks noGrp="1"/>
          </p:cNvSpPr>
          <p:nvPr>
            <p:ph type="body" idx="1"/>
          </p:nvPr>
        </p:nvSpPr>
        <p:spPr>
          <a:xfrm>
            <a:off x="765820" y="1340768"/>
            <a:ext cx="10009112" cy="48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b="1" dirty="0">
              <a:solidFill>
                <a:srgbClr val="4472C4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1458" name="Google Shape;1458;p9" descr="https://lh6.googleusercontent.com/MWzsdxghJ5zYPwMCZnAAteIoIEBdMq2Onps9iR0hF5-IHIpUnN982ce2-Et_fXbr22HQSqLay4suJlZz2Kv_ODVetwYMmsVc1oaS-FmjrNN0LQYMHZUji75wZMQ7a14vWBeyDrugBU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126" y="1052725"/>
            <a:ext cx="6848825" cy="55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9"/>
          <p:cNvSpPr txBox="1"/>
          <p:nvPr/>
        </p:nvSpPr>
        <p:spPr>
          <a:xfrm>
            <a:off x="117350" y="1340775"/>
            <a:ext cx="39768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</a:rPr>
              <a:t>It includes primary keys, foreign keys, sequences, indexes, constraints and cardinality.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黑板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246</Words>
  <Application>Microsoft Office PowerPoint</Application>
  <PresentationFormat>Custom</PresentationFormat>
  <Paragraphs>72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Consolas</vt:lpstr>
      <vt:lpstr>Arial</vt:lpstr>
      <vt:lpstr>Corbel</vt:lpstr>
      <vt:lpstr>Arial Black</vt:lpstr>
      <vt:lpstr>黑板 16x9</vt:lpstr>
      <vt:lpstr>Hospital Database</vt:lpstr>
      <vt:lpstr>Outlines</vt:lpstr>
      <vt:lpstr>Introduction</vt:lpstr>
      <vt:lpstr>Create Table</vt:lpstr>
      <vt:lpstr>Create Table</vt:lpstr>
      <vt:lpstr>Create Table </vt:lpstr>
      <vt:lpstr>Create Table</vt:lpstr>
      <vt:lpstr>Create Table</vt:lpstr>
      <vt:lpstr>ER Diagram</vt:lpstr>
      <vt:lpstr>CREATE SEQUENCES</vt:lpstr>
      <vt:lpstr>CREATE INDEXES</vt:lpstr>
      <vt:lpstr>FUNCTIONS</vt:lpstr>
      <vt:lpstr>FUNCTIONS</vt:lpstr>
      <vt:lpstr>PROCEDURES</vt:lpstr>
      <vt:lpstr>PROCEDURES</vt:lpstr>
      <vt:lpstr>Trigger</vt:lpstr>
      <vt:lpstr>Web Application</vt:lpstr>
      <vt:lpstr>Web Application</vt:lpstr>
      <vt:lpstr>Web Application</vt:lpstr>
      <vt:lpstr>Conclusion 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</dc:title>
  <dc:creator>Windows 使用者</dc:creator>
  <cp:lastModifiedBy>Caique Ferreira</cp:lastModifiedBy>
  <cp:revision>23</cp:revision>
  <dcterms:created xsi:type="dcterms:W3CDTF">2019-11-04T01:33:12Z</dcterms:created>
  <dcterms:modified xsi:type="dcterms:W3CDTF">2019-12-14T01:19:07Z</dcterms:modified>
</cp:coreProperties>
</file>