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42"/>
  </p:notesMasterIdLst>
  <p:sldIdLst>
    <p:sldId id="267" r:id="rId4"/>
    <p:sldId id="299" r:id="rId5"/>
    <p:sldId id="257" r:id="rId6"/>
    <p:sldId id="285" r:id="rId7"/>
    <p:sldId id="326" r:id="rId8"/>
    <p:sldId id="272" r:id="rId9"/>
    <p:sldId id="268" r:id="rId10"/>
    <p:sldId id="287" r:id="rId11"/>
    <p:sldId id="284" r:id="rId12"/>
    <p:sldId id="275" r:id="rId13"/>
    <p:sldId id="327" r:id="rId14"/>
    <p:sldId id="290" r:id="rId15"/>
    <p:sldId id="329" r:id="rId16"/>
    <p:sldId id="332" r:id="rId17"/>
    <p:sldId id="333" r:id="rId18"/>
    <p:sldId id="334" r:id="rId19"/>
    <p:sldId id="328" r:id="rId20"/>
    <p:sldId id="337" r:id="rId21"/>
    <p:sldId id="339" r:id="rId22"/>
    <p:sldId id="323" r:id="rId23"/>
    <p:sldId id="325" r:id="rId24"/>
    <p:sldId id="289" r:id="rId25"/>
    <p:sldId id="294" r:id="rId26"/>
    <p:sldId id="338" r:id="rId27"/>
    <p:sldId id="311" r:id="rId28"/>
    <p:sldId id="300" r:id="rId29"/>
    <p:sldId id="304" r:id="rId30"/>
    <p:sldId id="303" r:id="rId31"/>
    <p:sldId id="306" r:id="rId32"/>
    <p:sldId id="305" r:id="rId33"/>
    <p:sldId id="307" r:id="rId34"/>
    <p:sldId id="310" r:id="rId35"/>
    <p:sldId id="335" r:id="rId36"/>
    <p:sldId id="315" r:id="rId37"/>
    <p:sldId id="336" r:id="rId38"/>
    <p:sldId id="322" r:id="rId39"/>
    <p:sldId id="324" r:id="rId40"/>
    <p:sldId id="288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285"/>
            <p14:sldId id="326"/>
            <p14:sldId id="272"/>
            <p14:sldId id="268"/>
            <p14:sldId id="287"/>
            <p14:sldId id="284"/>
            <p14:sldId id="275"/>
            <p14:sldId id="327"/>
            <p14:sldId id="290"/>
            <p14:sldId id="329"/>
            <p14:sldId id="332"/>
            <p14:sldId id="333"/>
            <p14:sldId id="334"/>
            <p14:sldId id="328"/>
            <p14:sldId id="337"/>
            <p14:sldId id="339"/>
            <p14:sldId id="323"/>
            <p14:sldId id="325"/>
          </p14:sldIdLst>
        </p14:section>
        <p14:section name="Seção sem Título" id="{4EE47CE6-D71F-4258-8064-E5F387637471}">
          <p14:sldIdLst>
            <p14:sldId id="289"/>
            <p14:sldId id="294"/>
            <p14:sldId id="338"/>
            <p14:sldId id="311"/>
            <p14:sldId id="300"/>
            <p14:sldId id="304"/>
            <p14:sldId id="303"/>
            <p14:sldId id="306"/>
            <p14:sldId id="305"/>
            <p14:sldId id="307"/>
            <p14:sldId id="310"/>
            <p14:sldId id="335"/>
            <p14:sldId id="315"/>
            <p14:sldId id="336"/>
            <p14:sldId id="322"/>
            <p14:sldId id="324"/>
            <p14:sldId id="28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02BAB1"/>
    <a:srgbClr val="6ADBD9"/>
    <a:srgbClr val="DDDDDD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60" d="100"/>
          <a:sy n="60" d="100"/>
        </p:scale>
        <p:origin x="-76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/>
                <a:ea typeface="+mn-ea"/>
                <a:cs typeface="+mn-cs"/>
              </a:defRPr>
            </a:pPr>
            <a:r>
              <a:rPr lang="en-US"/>
              <a:t>Target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Target</c:v>
                </c:pt>
              </c:strCache>
            </c:strRef>
          </c:tx>
          <c:dPt>
            <c:idx val="0"/>
            <c:bubble3D val="0"/>
            <c:spPr>
              <a:solidFill>
                <a:srgbClr val="6ADBD9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EE4-448C-A1A1-82F37BEEFF3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EE4-448C-A1A1-82F37BEEFF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4020202020204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0 (não atrasou)</c:v>
                </c:pt>
                <c:pt idx="1">
                  <c:v>1 (atrasou)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0.61</c:v>
                </c:pt>
                <c:pt idx="1">
                  <c:v>0.39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22A-4050-B7A0-5890C2ECF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4020202020204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4020202020204"/>
        </a:defRPr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1400" b="0">
                <a:solidFill>
                  <a:srgbClr val="434343"/>
                </a:solidFill>
              </a:defRPr>
            </a:pPr>
            <a:r>
              <a:rPr lang="pt-BR" sz="1400" b="0">
                <a:solidFill>
                  <a:srgbClr val="434343"/>
                </a:solidFill>
              </a:rPr>
              <a:t>Grupo de Risco Agrupada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Quantidade</c:v>
                </c:pt>
              </c:strCache>
            </c:strRef>
          </c:tx>
          <c:spPr>
            <a:solidFill>
              <a:srgbClr val="6ADBD9"/>
            </a:solidFill>
            <a:ln>
              <a:noFill/>
            </a:ln>
            <a:effectLst/>
          </c:spPr>
          <c:invertIfNegative val="0"/>
          <c:cat>
            <c:strRef>
              <c:f>Planilha1!$A$2:$A$3</c:f>
              <c:strCache>
                <c:ptCount val="2"/>
                <c:pt idx="0">
                  <c:v>Scores ruins, baixos e médios</c:v>
                </c:pt>
                <c:pt idx="1">
                  <c:v>Scores bons e ótimos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815</c:v>
                </c:pt>
                <c:pt idx="1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A9-4A5C-A880-075CA2E21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4898432"/>
        <c:axId val="134899968"/>
      </c:barChart>
      <c:lineChart>
        <c:grouping val="standar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% Atrasados</c:v>
                </c:pt>
              </c:strCache>
            </c:strRef>
          </c:tx>
          <c:spPr>
            <a:ln w="28575" cap="rnd">
              <a:solidFill>
                <a:srgbClr val="43434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rgbClr val="434343"/>
                    </a:solidFill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Scores ruins, baixos e médios</c:v>
                </c:pt>
                <c:pt idx="1">
                  <c:v>Scores bons e ótimos</c:v>
                </c:pt>
              </c:strCache>
            </c:strRef>
          </c:cat>
          <c:val>
            <c:numRef>
              <c:f>Planilha1!$C$2:$C$3</c:f>
              <c:numCache>
                <c:formatCode>0%</c:formatCode>
                <c:ptCount val="2"/>
                <c:pt idx="0">
                  <c:v>0.39100000000000001</c:v>
                </c:pt>
                <c:pt idx="1">
                  <c:v>0.20599999999999999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DA9-4A5C-A880-075CA2E21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907392"/>
        <c:axId val="134905856"/>
      </c:lineChart>
      <c:catAx>
        <c:axId val="13489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>
                <a:solidFill>
                  <a:srgbClr val="434343"/>
                </a:solidFill>
              </a:defRPr>
            </a:pPr>
            <a:endParaRPr lang="pt-BR"/>
          </a:p>
        </c:txPr>
        <c:crossAx val="134899968"/>
        <c:crosses val="autoZero"/>
        <c:auto val="1"/>
        <c:lblAlgn val="ctr"/>
        <c:lblOffset val="100"/>
        <c:noMultiLvlLbl val="0"/>
      </c:catAx>
      <c:valAx>
        <c:axId val="134899968"/>
        <c:scaling>
          <c:orientation val="minMax"/>
          <c:max val="8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>
                <a:solidFill>
                  <a:srgbClr val="434343"/>
                </a:solidFill>
              </a:defRPr>
            </a:pPr>
            <a:endParaRPr lang="pt-BR"/>
          </a:p>
        </c:txPr>
        <c:crossAx val="134898432"/>
        <c:crosses val="autoZero"/>
        <c:crossBetween val="between"/>
        <c:majorUnit val="200"/>
      </c:valAx>
      <c:valAx>
        <c:axId val="13490585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>
                <a:solidFill>
                  <a:srgbClr val="434343"/>
                </a:solidFill>
              </a:defRPr>
            </a:pPr>
            <a:endParaRPr lang="pt-BR"/>
          </a:p>
        </c:txPr>
        <c:crossAx val="134907392"/>
        <c:crosses val="max"/>
        <c:crossBetween val="between"/>
        <c:majorUnit val="0.2"/>
      </c:valAx>
      <c:catAx>
        <c:axId val="1349073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49058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4020202020204"/>
        </a:defRPr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434343"/>
                </a:solidFill>
                <a:latin typeface="Open Sans" panose="020B0604020202020204"/>
                <a:ea typeface="+mn-ea"/>
                <a:cs typeface="+mn-cs"/>
              </a:defRPr>
            </a:pPr>
            <a:r>
              <a:rPr lang="pt-BR" sz="1400" dirty="0">
                <a:solidFill>
                  <a:srgbClr val="434343"/>
                </a:solidFill>
              </a:rPr>
              <a:t>Grupo Econômico x Target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0695417088536393E-2"/>
          <c:y val="0.14260037796191308"/>
          <c:w val="0.93860916582292719"/>
          <c:h val="0.6038273004797208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Target = 0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4020202020204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1: Alto indice de atividade financeira, que usam canais digitais;</c:v>
                </c:pt>
                <c:pt idx="1">
                  <c:v>2: Alto indice de atividade financeira, que usam canais fisicos;</c:v>
                </c:pt>
                <c:pt idx="2">
                  <c:v>3: Baixo indice de atividade financeira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>
                  <c:v>0.76</c:v>
                </c:pt>
                <c:pt idx="1">
                  <c:v>0.5</c:v>
                </c:pt>
                <c:pt idx="2">
                  <c:v>0.36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D2-4002-AF19-340A4780DF9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Target = 1</c:v>
                </c:pt>
              </c:strCache>
            </c:strRef>
          </c:tx>
          <c:spPr>
            <a:solidFill>
              <a:srgbClr val="6ADB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4020202020204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1: Alto indice de atividade financeira, que usam canais digitais;</c:v>
                </c:pt>
                <c:pt idx="1">
                  <c:v>2: Alto indice de atividade financeira, que usam canais fisicos;</c:v>
                </c:pt>
                <c:pt idx="2">
                  <c:v>3: Baixo indice de atividade financeira</c:v>
                </c:pt>
              </c:strCache>
            </c:strRef>
          </c:cat>
          <c:val>
            <c:numRef>
              <c:f>Planilha1!$C$2:$C$4</c:f>
              <c:numCache>
                <c:formatCode>0%</c:formatCode>
                <c:ptCount val="3"/>
                <c:pt idx="0">
                  <c:v>0.24</c:v>
                </c:pt>
                <c:pt idx="1">
                  <c:v>0.5</c:v>
                </c:pt>
                <c:pt idx="2">
                  <c:v>0.64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CD2-4002-AF19-340A4780D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845184"/>
        <c:axId val="134846720"/>
      </c:barChart>
      <c:catAx>
        <c:axId val="13484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/>
                <a:ea typeface="+mn-ea"/>
                <a:cs typeface="+mn-cs"/>
              </a:defRPr>
            </a:pPr>
            <a:endParaRPr lang="pt-BR"/>
          </a:p>
        </c:txPr>
        <c:crossAx val="134846720"/>
        <c:crosses val="autoZero"/>
        <c:auto val="1"/>
        <c:lblAlgn val="ctr"/>
        <c:lblOffset val="100"/>
        <c:noMultiLvlLbl val="0"/>
      </c:catAx>
      <c:valAx>
        <c:axId val="1348467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484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3509428788390145"/>
          <c:y val="0.91974955165076144"/>
          <c:w val="0.46490571211609855"/>
          <c:h val="8.0250448349238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4020202020204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4020202020204"/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6ADBD9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4020202020204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0: Score de crédito ruim; </c:v>
                </c:pt>
                <c:pt idx="1">
                  <c:v>1: score de crédito baixo; </c:v>
                </c:pt>
                <c:pt idx="2">
                  <c:v>2: Score de crédito médio; </c:v>
                </c:pt>
                <c:pt idx="3">
                  <c:v>3: Score de crédito bom; </c:v>
                </c:pt>
                <c:pt idx="4">
                  <c:v>4: Score de crédito ótimo</c:v>
                </c:pt>
                <c:pt idx="5">
                  <c:v>5</c:v>
                </c:pt>
                <c:pt idx="6">
                  <c:v>8</c:v>
                </c:pt>
              </c:strCache>
            </c:strRef>
          </c:cat>
          <c:val>
            <c:numRef>
              <c:f>Planilha1!$B$2:$B$8</c:f>
              <c:numCache>
                <c:formatCode>0%</c:formatCode>
                <c:ptCount val="7"/>
                <c:pt idx="0">
                  <c:v>0.68237934904601572</c:v>
                </c:pt>
                <c:pt idx="1">
                  <c:v>0.23456790123456789</c:v>
                </c:pt>
                <c:pt idx="2">
                  <c:v>3.1425364758698095E-2</c:v>
                </c:pt>
                <c:pt idx="3">
                  <c:v>1.7957351290684626E-2</c:v>
                </c:pt>
                <c:pt idx="4">
                  <c:v>2.0202020202020204E-2</c:v>
                </c:pt>
                <c:pt idx="5">
                  <c:v>5.6116722783389446E-3</c:v>
                </c:pt>
                <c:pt idx="6">
                  <c:v>7.8563411896745237E-3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F59-4C21-97E4-C776346BA2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854528"/>
        <c:axId val="132856064"/>
      </c:barChart>
      <c:catAx>
        <c:axId val="13285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/>
                <a:ea typeface="+mn-ea"/>
                <a:cs typeface="+mn-cs"/>
              </a:defRPr>
            </a:pPr>
            <a:endParaRPr lang="pt-BR"/>
          </a:p>
        </c:txPr>
        <c:crossAx val="132856064"/>
        <c:crosses val="autoZero"/>
        <c:auto val="1"/>
        <c:lblAlgn val="ctr"/>
        <c:lblOffset val="100"/>
        <c:noMultiLvlLbl val="0"/>
      </c:catAx>
      <c:valAx>
        <c:axId val="1328560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285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4020202020204"/>
        </a:defRPr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/>
                <a:ea typeface="+mn-ea"/>
                <a:cs typeface="+mn-cs"/>
              </a:defRPr>
            </a:pPr>
            <a:r>
              <a:rPr lang="en-US"/>
              <a:t>Sexo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Target</c:v>
                </c:pt>
              </c:strCache>
            </c:strRef>
          </c:tx>
          <c:dPt>
            <c:idx val="0"/>
            <c:bubble3D val="0"/>
            <c:spPr>
              <a:solidFill>
                <a:srgbClr val="6ADBD9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3B9-467A-9B08-0507D235CCE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3B9-467A-9B08-0507D235CC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4020202020204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Homem</c:v>
                </c:pt>
                <c:pt idx="1">
                  <c:v>Mulher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0.36</c:v>
                </c:pt>
                <c:pt idx="1">
                  <c:v>0.64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3B9-467A-9B08-0507D235CC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4020202020204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4020202020204"/>
        </a:defRPr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/>
                <a:ea typeface="+mn-ea"/>
                <a:cs typeface="+mn-cs"/>
              </a:defRPr>
            </a:pPr>
            <a:r>
              <a:rPr lang="en-US" sz="1400"/>
              <a:t>Região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6ADB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4020202020204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Região Centro-Oeste</c:v>
                </c:pt>
                <c:pt idx="1">
                  <c:v>Região Nordeste</c:v>
                </c:pt>
                <c:pt idx="2">
                  <c:v>Região Norte</c:v>
                </c:pt>
                <c:pt idx="3">
                  <c:v>Região Sudeste</c:v>
                </c:pt>
                <c:pt idx="4">
                  <c:v>Região Sul</c:v>
                </c:pt>
              </c:strCache>
            </c:strRef>
          </c:cat>
          <c:val>
            <c:numRef>
              <c:f>Planilha1!$B$2:$B$6</c:f>
              <c:numCache>
                <c:formatCode>0%</c:formatCode>
                <c:ptCount val="5"/>
                <c:pt idx="0">
                  <c:v>7.8563411896745233E-2</c:v>
                </c:pt>
                <c:pt idx="1">
                  <c:v>0.38496071829405165</c:v>
                </c:pt>
                <c:pt idx="2">
                  <c:v>0.09</c:v>
                </c:pt>
                <c:pt idx="3">
                  <c:v>0.27272727272727271</c:v>
                </c:pt>
                <c:pt idx="4">
                  <c:v>0.17059483726150393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383-4460-8FC8-5F6FCA394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459328"/>
        <c:axId val="133477504"/>
      </c:barChart>
      <c:catAx>
        <c:axId val="13345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/>
                <a:ea typeface="+mn-ea"/>
                <a:cs typeface="+mn-cs"/>
              </a:defRPr>
            </a:pPr>
            <a:endParaRPr lang="pt-BR"/>
          </a:p>
        </c:txPr>
        <c:crossAx val="133477504"/>
        <c:crosses val="autoZero"/>
        <c:auto val="1"/>
        <c:lblAlgn val="ctr"/>
        <c:lblOffset val="100"/>
        <c:noMultiLvlLbl val="0"/>
      </c:catAx>
      <c:valAx>
        <c:axId val="13347750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345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4020202020204"/>
        </a:defRPr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400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/>
                <a:ea typeface="+mn-ea"/>
                <a:cs typeface="+mn-cs"/>
              </a:defRPr>
            </a:pPr>
            <a:r>
              <a:rPr lang="pt-BR" sz="1400" noProof="0" dirty="0"/>
              <a:t>Grupo Econômico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6ADB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4020202020204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1: Alto indice de atividade financeira, que usam canais digitais</c:v>
                </c:pt>
                <c:pt idx="1">
                  <c:v>2 : Alto indice de atividade financeira, que usam canais fisicos</c:v>
                </c:pt>
                <c:pt idx="2">
                  <c:v>3: Baixo indice de atividade financeira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>
                  <c:v>0.56000000000000005</c:v>
                </c:pt>
                <c:pt idx="1">
                  <c:v>0.2</c:v>
                </c:pt>
                <c:pt idx="2">
                  <c:v>0.24242424242424243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31-4023-8CB5-E37D9AA51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769088"/>
        <c:axId val="133770624"/>
      </c:barChart>
      <c:catAx>
        <c:axId val="13376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/>
                <a:ea typeface="+mn-ea"/>
                <a:cs typeface="+mn-cs"/>
              </a:defRPr>
            </a:pPr>
            <a:endParaRPr lang="pt-BR"/>
          </a:p>
        </c:txPr>
        <c:crossAx val="133770624"/>
        <c:crosses val="autoZero"/>
        <c:auto val="1"/>
        <c:lblAlgn val="ctr"/>
        <c:lblOffset val="100"/>
        <c:noMultiLvlLbl val="0"/>
      </c:catAx>
      <c:valAx>
        <c:axId val="1337706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376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4020202020204"/>
        </a:defRPr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/>
                <a:ea typeface="+mn-ea"/>
                <a:cs typeface="+mn-cs"/>
              </a:defRPr>
            </a:pPr>
            <a:r>
              <a:rPr lang="en-US" sz="2000" dirty="0"/>
              <a:t>UF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6ADBD9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4020202020204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Planilha1!$A$2:$A$27</c:f>
              <c:strCache>
                <c:ptCount val="26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ES</c:v>
                </c:pt>
                <c:pt idx="7">
                  <c:v>GO</c:v>
                </c:pt>
                <c:pt idx="8">
                  <c:v>MA</c:v>
                </c:pt>
                <c:pt idx="9">
                  <c:v>MG</c:v>
                </c:pt>
                <c:pt idx="10">
                  <c:v>MS</c:v>
                </c:pt>
                <c:pt idx="11">
                  <c:v>MT</c:v>
                </c:pt>
                <c:pt idx="12">
                  <c:v>PA</c:v>
                </c:pt>
                <c:pt idx="13">
                  <c:v>PB</c:v>
                </c:pt>
                <c:pt idx="14">
                  <c:v>PE</c:v>
                </c:pt>
                <c:pt idx="15">
                  <c:v>PI</c:v>
                </c:pt>
                <c:pt idx="16">
                  <c:v>PR</c:v>
                </c:pt>
                <c:pt idx="17">
                  <c:v>RJ</c:v>
                </c:pt>
                <c:pt idx="18">
                  <c:v>RN</c:v>
                </c:pt>
                <c:pt idx="19">
                  <c:v>RO</c:v>
                </c:pt>
                <c:pt idx="20">
                  <c:v>RR</c:v>
                </c:pt>
                <c:pt idx="21">
                  <c:v>RS</c:v>
                </c:pt>
                <c:pt idx="22">
                  <c:v>SC</c:v>
                </c:pt>
                <c:pt idx="23">
                  <c:v>SE</c:v>
                </c:pt>
                <c:pt idx="24">
                  <c:v>SP</c:v>
                </c:pt>
                <c:pt idx="25">
                  <c:v>TO</c:v>
                </c:pt>
              </c:strCache>
            </c:strRef>
          </c:cat>
          <c:val>
            <c:numRef>
              <c:f>Planilha1!$B$2:$B$27</c:f>
              <c:numCache>
                <c:formatCode>0%</c:formatCode>
                <c:ptCount val="26"/>
                <c:pt idx="0">
                  <c:v>5.6116722783389446E-3</c:v>
                </c:pt>
                <c:pt idx="1">
                  <c:v>2.1324354657687991E-2</c:v>
                </c:pt>
                <c:pt idx="2">
                  <c:v>1.7957351290684626E-2</c:v>
                </c:pt>
                <c:pt idx="3">
                  <c:v>3.3670033670033669E-3</c:v>
                </c:pt>
                <c:pt idx="4">
                  <c:v>0.12121212121212122</c:v>
                </c:pt>
                <c:pt idx="5">
                  <c:v>4.8260381593714929E-2</c:v>
                </c:pt>
                <c:pt idx="6">
                  <c:v>1.7957351290684626E-2</c:v>
                </c:pt>
                <c:pt idx="7">
                  <c:v>3.0303030303030304E-2</c:v>
                </c:pt>
                <c:pt idx="8">
                  <c:v>4.3771043771043773E-2</c:v>
                </c:pt>
                <c:pt idx="9">
                  <c:v>0.1526374859708193</c:v>
                </c:pt>
                <c:pt idx="10">
                  <c:v>2.0202020202020204E-2</c:v>
                </c:pt>
                <c:pt idx="11">
                  <c:v>2.8058361391694726E-2</c:v>
                </c:pt>
                <c:pt idx="12">
                  <c:v>1.7957351290684626E-2</c:v>
                </c:pt>
                <c:pt idx="13">
                  <c:v>4.0404040404040407E-2</c:v>
                </c:pt>
                <c:pt idx="14">
                  <c:v>2.9180695847362513E-2</c:v>
                </c:pt>
                <c:pt idx="15">
                  <c:v>3.3670033670033669E-2</c:v>
                </c:pt>
                <c:pt idx="16">
                  <c:v>6.3973063973063973E-2</c:v>
                </c:pt>
                <c:pt idx="17">
                  <c:v>1.5712682379349047E-2</c:v>
                </c:pt>
                <c:pt idx="18">
                  <c:v>2.6936026936026935E-2</c:v>
                </c:pt>
                <c:pt idx="19">
                  <c:v>1.9079685746352413E-2</c:v>
                </c:pt>
                <c:pt idx="20">
                  <c:v>7.8563411896745237E-3</c:v>
                </c:pt>
                <c:pt idx="21">
                  <c:v>4.8260381593714929E-2</c:v>
                </c:pt>
                <c:pt idx="22">
                  <c:v>5.8361391694725026E-2</c:v>
                </c:pt>
                <c:pt idx="23">
                  <c:v>2.0202020202020204E-2</c:v>
                </c:pt>
                <c:pt idx="24">
                  <c:v>8.6419753086419748E-2</c:v>
                </c:pt>
                <c:pt idx="25">
                  <c:v>2.1324354657687991E-2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FA6-45F0-9024-EACDC0600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562368"/>
        <c:axId val="133563904"/>
      </c:barChart>
      <c:catAx>
        <c:axId val="13356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/>
                <a:ea typeface="+mn-ea"/>
                <a:cs typeface="+mn-cs"/>
              </a:defRPr>
            </a:pPr>
            <a:endParaRPr lang="pt-BR"/>
          </a:p>
        </c:txPr>
        <c:crossAx val="133563904"/>
        <c:crosses val="autoZero"/>
        <c:auto val="1"/>
        <c:lblAlgn val="ctr"/>
        <c:lblOffset val="100"/>
        <c:noMultiLvlLbl val="0"/>
      </c:catAx>
      <c:valAx>
        <c:axId val="13356390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356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4020202020204"/>
        </a:defRPr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434343"/>
                </a:solidFill>
                <a:latin typeface="Open Sans" panose="020B0604020202020204"/>
                <a:ea typeface="+mn-ea"/>
                <a:cs typeface="+mn-cs"/>
              </a:defRPr>
            </a:pPr>
            <a:r>
              <a:rPr lang="pt-BR" sz="1400" dirty="0">
                <a:solidFill>
                  <a:srgbClr val="434343"/>
                </a:solidFill>
              </a:rPr>
              <a:t>Sexo x Target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Target = 0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4020202020204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Mulher</c:v>
                </c:pt>
                <c:pt idx="1">
                  <c:v>Homem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0.81</c:v>
                </c:pt>
                <c:pt idx="1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7A8-46CD-9BC1-CA69CDBC24B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Target = 1</c:v>
                </c:pt>
              </c:strCache>
            </c:strRef>
          </c:tx>
          <c:spPr>
            <a:solidFill>
              <a:srgbClr val="6ADB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4020202020204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Mulher</c:v>
                </c:pt>
                <c:pt idx="1">
                  <c:v>Homem</c:v>
                </c:pt>
              </c:strCache>
            </c:strRef>
          </c:cat>
          <c:val>
            <c:numRef>
              <c:f>Planilha1!$C$2:$C$3</c:f>
              <c:numCache>
                <c:formatCode>0%</c:formatCode>
                <c:ptCount val="2"/>
                <c:pt idx="0">
                  <c:v>0.19</c:v>
                </c:pt>
                <c:pt idx="1">
                  <c:v>0.74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7A8-46CD-9BC1-CA69CDBC2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198016"/>
        <c:axId val="134199552"/>
      </c:barChart>
      <c:catAx>
        <c:axId val="13419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/>
                <a:ea typeface="+mn-ea"/>
                <a:cs typeface="+mn-cs"/>
              </a:defRPr>
            </a:pPr>
            <a:endParaRPr lang="pt-BR"/>
          </a:p>
        </c:txPr>
        <c:crossAx val="134199552"/>
        <c:crosses val="autoZero"/>
        <c:auto val="1"/>
        <c:lblAlgn val="ctr"/>
        <c:lblOffset val="100"/>
        <c:noMultiLvlLbl val="0"/>
      </c:catAx>
      <c:valAx>
        <c:axId val="1341995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419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4020202020204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4020202020204"/>
        </a:defRPr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1400" b="0">
                <a:solidFill>
                  <a:srgbClr val="434343"/>
                </a:solidFill>
              </a:defRPr>
            </a:pPr>
            <a:r>
              <a:rPr lang="pt-BR" sz="1400" b="0" dirty="0">
                <a:solidFill>
                  <a:srgbClr val="434343"/>
                </a:solidFill>
              </a:rPr>
              <a:t>UF Agrupada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Quantidade</c:v>
                </c:pt>
              </c:strCache>
            </c:strRef>
          </c:tx>
          <c:spPr>
            <a:solidFill>
              <a:srgbClr val="6ADBD9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1.SC + outros</c:v>
                </c:pt>
                <c:pt idx="1">
                  <c:v>2.BA + SP + CE + outros</c:v>
                </c:pt>
                <c:pt idx="2">
                  <c:v>3.MG + PR + outros</c:v>
                </c:pt>
                <c:pt idx="3">
                  <c:v>4.RS + outros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143</c:v>
                </c:pt>
                <c:pt idx="1">
                  <c:v>288</c:v>
                </c:pt>
                <c:pt idx="2">
                  <c:v>263</c:v>
                </c:pt>
                <c:pt idx="3">
                  <c:v>155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668-467F-A5CA-88CCF9DC5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4126592"/>
        <c:axId val="134128384"/>
      </c:barChart>
      <c:lineChart>
        <c:grouping val="standar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% Atrasados</c:v>
                </c:pt>
              </c:strCache>
            </c:strRef>
          </c:tx>
          <c:spPr>
            <a:ln w="28575" cap="rnd">
              <a:solidFill>
                <a:srgbClr val="43434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rgbClr val="434343"/>
                    </a:solidFill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1.SC + outros</c:v>
                </c:pt>
                <c:pt idx="1">
                  <c:v>2.BA + SP + CE + outros</c:v>
                </c:pt>
                <c:pt idx="2">
                  <c:v>3.MG + PR + outros</c:v>
                </c:pt>
                <c:pt idx="3">
                  <c:v>4.RS + outros</c:v>
                </c:pt>
              </c:strCache>
            </c:strRef>
          </c:cat>
          <c:val>
            <c:numRef>
              <c:f>Planilha1!$C$2:$C$5</c:f>
              <c:numCache>
                <c:formatCode>0%</c:formatCode>
                <c:ptCount val="4"/>
                <c:pt idx="0">
                  <c:v>0.29370629999999998</c:v>
                </c:pt>
                <c:pt idx="1">
                  <c:v>0.34722219999999998</c:v>
                </c:pt>
                <c:pt idx="2">
                  <c:v>0.41064640000000002</c:v>
                </c:pt>
                <c:pt idx="3">
                  <c:v>0.50967739999999995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668-467F-A5CA-88CCF9DC5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135808"/>
        <c:axId val="134129920"/>
      </c:lineChart>
      <c:catAx>
        <c:axId val="13412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900">
                <a:solidFill>
                  <a:srgbClr val="434343"/>
                </a:solidFill>
              </a:defRPr>
            </a:pPr>
            <a:endParaRPr lang="pt-BR"/>
          </a:p>
        </c:txPr>
        <c:crossAx val="134128384"/>
        <c:crosses val="autoZero"/>
        <c:auto val="1"/>
        <c:lblAlgn val="ctr"/>
        <c:lblOffset val="100"/>
        <c:noMultiLvlLbl val="0"/>
      </c:catAx>
      <c:valAx>
        <c:axId val="134128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>
                <a:solidFill>
                  <a:srgbClr val="434343"/>
                </a:solidFill>
              </a:defRPr>
            </a:pPr>
            <a:endParaRPr lang="pt-BR"/>
          </a:p>
        </c:txPr>
        <c:crossAx val="134126592"/>
        <c:crosses val="autoZero"/>
        <c:crossBetween val="between"/>
      </c:valAx>
      <c:valAx>
        <c:axId val="1341299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>
                <a:solidFill>
                  <a:srgbClr val="434343"/>
                </a:solidFill>
              </a:defRPr>
            </a:pPr>
            <a:endParaRPr lang="pt-BR"/>
          </a:p>
        </c:txPr>
        <c:crossAx val="134135808"/>
        <c:crosses val="max"/>
        <c:crossBetween val="between"/>
      </c:valAx>
      <c:catAx>
        <c:axId val="134135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41299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200">
              <a:solidFill>
                <a:srgbClr val="434343"/>
              </a:solidFill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4020202020204"/>
        </a:defRPr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/>
                <a:ea typeface="+mn-ea"/>
                <a:cs typeface="+mn-cs"/>
              </a:defRPr>
            </a:pPr>
            <a:r>
              <a:rPr lang="pt-BR" sz="1400"/>
              <a:t>Região x Target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Target = 0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4020202020204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Região Centro-Oeste</c:v>
                </c:pt>
                <c:pt idx="1">
                  <c:v>Região Nordeste</c:v>
                </c:pt>
                <c:pt idx="2">
                  <c:v>Região Norte</c:v>
                </c:pt>
                <c:pt idx="3">
                  <c:v>Região Sudeste</c:v>
                </c:pt>
                <c:pt idx="4">
                  <c:v>Região Sul</c:v>
                </c:pt>
              </c:strCache>
            </c:strRef>
          </c:cat>
          <c:val>
            <c:numRef>
              <c:f>Planilha1!$B$2:$B$6</c:f>
              <c:numCache>
                <c:formatCode>0%</c:formatCode>
                <c:ptCount val="5"/>
                <c:pt idx="0">
                  <c:v>0.65</c:v>
                </c:pt>
                <c:pt idx="1">
                  <c:v>0.61</c:v>
                </c:pt>
                <c:pt idx="2">
                  <c:v>0.64</c:v>
                </c:pt>
                <c:pt idx="3">
                  <c:v>0.61</c:v>
                </c:pt>
                <c:pt idx="4">
                  <c:v>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A3-4A6B-A253-95960EFE264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Target = 1</c:v>
                </c:pt>
              </c:strCache>
            </c:strRef>
          </c:tx>
          <c:spPr>
            <a:solidFill>
              <a:srgbClr val="6ADB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4020202020204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Região Centro-Oeste</c:v>
                </c:pt>
                <c:pt idx="1">
                  <c:v>Região Nordeste</c:v>
                </c:pt>
                <c:pt idx="2">
                  <c:v>Região Norte</c:v>
                </c:pt>
                <c:pt idx="3">
                  <c:v>Região Sudeste</c:v>
                </c:pt>
                <c:pt idx="4">
                  <c:v>Região Sul</c:v>
                </c:pt>
              </c:strCache>
            </c:strRef>
          </c:cat>
          <c:val>
            <c:numRef>
              <c:f>Planilha1!$C$2:$C$6</c:f>
              <c:numCache>
                <c:formatCode>0%</c:formatCode>
                <c:ptCount val="5"/>
                <c:pt idx="0">
                  <c:v>0.35</c:v>
                </c:pt>
                <c:pt idx="1">
                  <c:v>0.39</c:v>
                </c:pt>
                <c:pt idx="2">
                  <c:v>0.36</c:v>
                </c:pt>
                <c:pt idx="3">
                  <c:v>0.39</c:v>
                </c:pt>
                <c:pt idx="4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A3-4A6B-A253-95960EFE2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314624"/>
        <c:axId val="134320512"/>
      </c:barChart>
      <c:catAx>
        <c:axId val="13431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/>
                <a:ea typeface="+mn-ea"/>
                <a:cs typeface="+mn-cs"/>
              </a:defRPr>
            </a:pPr>
            <a:endParaRPr lang="pt-BR"/>
          </a:p>
        </c:txPr>
        <c:crossAx val="134320512"/>
        <c:crosses val="autoZero"/>
        <c:auto val="1"/>
        <c:lblAlgn val="ctr"/>
        <c:lblOffset val="100"/>
        <c:noMultiLvlLbl val="0"/>
      </c:catAx>
      <c:valAx>
        <c:axId val="1343205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431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4020202020204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4020202020204"/>
        </a:defRPr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chemeClr val="bg1">
            <a:lumMod val="65000"/>
            <a:alpha val="89804"/>
          </a:scheme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</a:t>
          </a:r>
          <a:r>
            <a:rPr lang="pt-BR" sz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Machine</a:t>
          </a:r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Learning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  <dgm:t>
        <a:bodyPr/>
        <a:lstStyle/>
        <a:p>
          <a:endParaRPr lang="pt-BR"/>
        </a:p>
      </dgm:t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</a:t>
          </a:r>
          <a:r>
            <a:rPr lang="pt-BR" sz="1200" dirty="0" err="1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Machine</a:t>
          </a:r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Learning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  <dgm:t>
        <a:bodyPr/>
        <a:lstStyle/>
        <a:p>
          <a:endParaRPr lang="pt-BR"/>
        </a:p>
      </dgm:t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</a:t>
          </a:r>
          <a:r>
            <a:rPr lang="pt-BR" sz="1200" dirty="0" err="1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Machine</a:t>
          </a:r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Learning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  <dgm:t>
        <a:bodyPr/>
        <a:lstStyle/>
        <a:p>
          <a:endParaRPr lang="pt-BR"/>
        </a:p>
      </dgm:t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</a:t>
          </a:r>
          <a:r>
            <a:rPr lang="pt-BR" sz="1200" dirty="0" err="1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Machine</a:t>
          </a:r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Learning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  <dgm:t>
        <a:bodyPr/>
        <a:lstStyle/>
        <a:p>
          <a:endParaRPr lang="pt-BR"/>
        </a:p>
      </dgm:t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chemeClr val="bg1">
            <a:lumMod val="65000"/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</a:t>
          </a:r>
          <a:r>
            <a:rPr lang="pt-BR" sz="1200" kern="1200" dirty="0" err="1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Machine</a:t>
          </a: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Learning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</a:t>
          </a:r>
          <a:r>
            <a:rPr lang="pt-BR" sz="1200" kern="1200" dirty="0" err="1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Machine</a:t>
          </a: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Learning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</a:t>
          </a:r>
          <a:r>
            <a:rPr lang="pt-BR" sz="1200" kern="1200" dirty="0" err="1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Machine</a:t>
          </a: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Learning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</a:t>
          </a:r>
          <a:r>
            <a:rPr lang="pt-BR" sz="1200" kern="1200" dirty="0" err="1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Machine</a:t>
          </a: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 Learning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08/05/2020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1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chart" Target="../charts/char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slide" Target="slid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slide" Target="slid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slide" Target="slide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image" Target="../media/image31.svg"/><Relationship Id="rId12" Type="http://schemas.openxmlformats.org/officeDocument/2006/relationships/image" Target="../media/image36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chart" Target="../charts/chart7.xml"/><Relationship Id="rId10" Type="http://schemas.openxmlformats.org/officeDocument/2006/relationships/image" Target="../media/image34.svg"/><Relationship Id="rId4" Type="http://schemas.openxmlformats.org/officeDocument/2006/relationships/image" Target="../media/image7.jpeg"/><Relationship Id="rId9" Type="http://schemas.openxmlformats.org/officeDocument/2006/relationships/image" Target="../media/image33.svg"/><Relationship Id="rId1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slide" Target="slide16.xml"/><Relationship Id="rId3" Type="http://schemas.openxmlformats.org/officeDocument/2006/relationships/image" Target="../media/image7.jpeg"/><Relationship Id="rId7" Type="http://schemas.openxmlformats.org/officeDocument/2006/relationships/image" Target="../media/image34.svg"/><Relationship Id="rId12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hart" Target="../charts/chart9.xml"/><Relationship Id="rId5" Type="http://schemas.openxmlformats.org/officeDocument/2006/relationships/image" Target="../media/image31.svg"/><Relationship Id="rId10" Type="http://schemas.openxmlformats.org/officeDocument/2006/relationships/chart" Target="../charts/chart8.xml"/><Relationship Id="rId4" Type="http://schemas.openxmlformats.org/officeDocument/2006/relationships/image" Target="../media/image30.png"/><Relationship Id="rId9" Type="http://schemas.openxmlformats.org/officeDocument/2006/relationships/image" Target="../media/image36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7.jpeg"/><Relationship Id="rId7" Type="http://schemas.openxmlformats.org/officeDocument/2006/relationships/image" Target="../media/image31.png"/><Relationship Id="rId12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chart" Target="../charts/chart11.xml"/><Relationship Id="rId5" Type="http://schemas.openxmlformats.org/officeDocument/2006/relationships/image" Target="../media/image30.png"/><Relationship Id="rId10" Type="http://schemas.openxmlformats.org/officeDocument/2006/relationships/image" Target="../media/image36.svg"/><Relationship Id="rId4" Type="http://schemas.openxmlformats.org/officeDocument/2006/relationships/chart" Target="../charts/chart10.xml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jpeg"/><Relationship Id="rId7" Type="http://schemas.openxmlformats.org/officeDocument/2006/relationships/image" Target="../media/image34.svg"/><Relationship Id="rId12" Type="http://schemas.openxmlformats.org/officeDocument/2006/relationships/image" Target="../media/image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slide" Target="slide16.xml"/><Relationship Id="rId5" Type="http://schemas.openxmlformats.org/officeDocument/2006/relationships/image" Target="../media/image31.svg"/><Relationship Id="rId10" Type="http://schemas.openxmlformats.org/officeDocument/2006/relationships/image" Target="../media/image33.svg"/><Relationship Id="rId4" Type="http://schemas.openxmlformats.org/officeDocument/2006/relationships/image" Target="../media/image30.png"/><Relationship Id="rId9" Type="http://schemas.openxmlformats.org/officeDocument/2006/relationships/image" Target="../media/image3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Credit Card">
            <a:extLst>
              <a:ext uri="{FF2B5EF4-FFF2-40B4-BE49-F238E27FC236}">
                <a16:creationId xmlns:a16="http://schemas.microsoft.com/office/drawing/2014/main" xmlns="" id="{85BA7435-7E18-4D59-84FE-475E51F45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r="14609"/>
          <a:stretch/>
        </p:blipFill>
        <p:spPr bwMode="auto">
          <a:xfrm>
            <a:off x="4495701" y="0"/>
            <a:ext cx="7784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08/05/2020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xmlns="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xmlns="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xmlns="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590499"/>
            <a:ext cx="5456681" cy="118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 Preditivo de Inadimplência</a:t>
            </a:r>
          </a:p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Clientes Pessoa Física</a:t>
            </a:r>
          </a:p>
          <a:p>
            <a:r>
              <a:rPr lang="pt-BR" sz="1600" b="0" dirty="0">
                <a:solidFill>
                  <a:schemeClr val="bg1"/>
                </a:solidFill>
              </a:rPr>
              <a:t>Produto financeiro: Cartão de Crédito</a:t>
            </a:r>
          </a:p>
          <a:p>
            <a:endParaRPr lang="pt-BR" sz="1600" b="0" dirty="0">
              <a:solidFill>
                <a:schemeClr val="bg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501769EF-65A4-4F74-B1EF-798FE8C2D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06" y="2312456"/>
            <a:ext cx="1065600" cy="1065600"/>
          </a:xfrm>
          <a:prstGeom prst="ellipse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xmlns="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xmlns="" id="{2538C97B-0BB6-4456-BA86-57BF8C2A9849}"/>
              </a:ext>
            </a:extLst>
          </p:cNvPr>
          <p:cNvSpPr txBox="1"/>
          <p:nvPr/>
        </p:nvSpPr>
        <p:spPr>
          <a:xfrm>
            <a:off x="360000" y="3697998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cadastrais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Cidade de Residência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Região do Pais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Grupo Econômico</a:t>
            </a:r>
            <a:endParaRPr lang="en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xmlns="" id="{D76D1B44-E9E6-4C74-BCB4-B19C6FED7A36}"/>
              </a:ext>
            </a:extLst>
          </p:cNvPr>
          <p:cNvSpPr txBox="1"/>
          <p:nvPr/>
        </p:nvSpPr>
        <p:spPr>
          <a:xfrm>
            <a:off x="3031220" y="3697998"/>
            <a:ext cx="170536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cartão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Valor Compra Anual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 Máximo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 Médio</a:t>
            </a:r>
          </a:p>
        </p:txBody>
      </p:sp>
      <p:sp>
        <p:nvSpPr>
          <p:cNvPr id="16" name="Google Shape;115;p18">
            <a:extLst>
              <a:ext uri="{FF2B5EF4-FFF2-40B4-BE49-F238E27FC236}">
                <a16:creationId xmlns:a16="http://schemas.microsoft.com/office/drawing/2014/main" xmlns="" id="{5ED8E2F2-F616-403F-938A-18A3B3834172}"/>
              </a:ext>
            </a:extLst>
          </p:cNvPr>
          <p:cNvSpPr txBox="1"/>
          <p:nvPr/>
        </p:nvSpPr>
        <p:spPr>
          <a:xfrm>
            <a:off x="5608104" y="3697998"/>
            <a:ext cx="1503895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de risco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Grupo de Risco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B52E60FA-522B-484D-A6A6-DB815B0024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04" y="2312456"/>
            <a:ext cx="1066800" cy="1066800"/>
          </a:xfrm>
          <a:prstGeom prst="ellipse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322E5FC8-7CE8-4253-AD64-152888696E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47" y="2312456"/>
            <a:ext cx="1119809" cy="1119809"/>
          </a:xfrm>
          <a:prstGeom prst="ellipse">
            <a:avLst/>
          </a:prstGeom>
        </p:spPr>
      </p:pic>
      <p:sp>
        <p:nvSpPr>
          <p:cNvPr id="28" name="Google Shape;115;p18">
            <a:extLst>
              <a:ext uri="{FF2B5EF4-FFF2-40B4-BE49-F238E27FC236}">
                <a16:creationId xmlns:a16="http://schemas.microsoft.com/office/drawing/2014/main" xmlns="" id="{90B220F3-7788-4E67-AEFB-DA2A847DAAC7}"/>
              </a:ext>
            </a:extLst>
          </p:cNvPr>
          <p:cNvSpPr txBox="1"/>
          <p:nvPr/>
        </p:nvSpPr>
        <p:spPr>
          <a:xfrm>
            <a:off x="7932133" y="3697998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Target: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atrasou o pagamento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 atrasou</a:t>
            </a:r>
            <a:endParaRPr dirty="0">
              <a:solidFill>
                <a:schemeClr val="dk1"/>
              </a:solidFill>
              <a:latin typeface="Open Sans" panose="020B060402020202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xmlns="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10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0B22257D-86E1-4F5F-8C60-11DD798BF8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02" y="2312456"/>
            <a:ext cx="1065600" cy="1065600"/>
          </a:xfrm>
          <a:prstGeom prst="ellipse">
            <a:avLst/>
          </a:prstGeom>
        </p:spPr>
      </p:pic>
      <p:sp>
        <p:nvSpPr>
          <p:cNvPr id="11" name="Botão de Ação: Obter Informações 10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xmlns="" id="{EC2DD1A6-628A-4910-AB9A-10907ECC40EA}"/>
              </a:ext>
            </a:extLst>
          </p:cNvPr>
          <p:cNvSpPr/>
          <p:nvPr/>
        </p:nvSpPr>
        <p:spPr>
          <a:xfrm>
            <a:off x="9519083" y="1177849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346839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xmlns="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DDDDD"/>
                </a:solidFill>
                <a:latin typeface="Open Sans"/>
              </a:rPr>
              <a:t>Layout de </a:t>
            </a:r>
            <a:r>
              <a:rPr lang="en-US" sz="1200" dirty="0" err="1">
                <a:solidFill>
                  <a:srgbClr val="DDDDDD"/>
                </a:solidFill>
                <a:latin typeface="Open Sans"/>
              </a:rPr>
              <a:t>extração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xmlns="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xmlns="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xmlns="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xmlns="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xmlns="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606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xmlns="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xmlns="" id="{38DEEDB9-C4BA-47BE-A803-F1C6A2AA0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42945"/>
              </p:ext>
            </p:extLst>
          </p:nvPr>
        </p:nvGraphicFramePr>
        <p:xfrm>
          <a:off x="526472" y="2286000"/>
          <a:ext cx="4697916" cy="3097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4099F761-597C-4CB9-8554-D45C023DFE2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C90FFE8E-C58F-4ECD-9C25-F4E332BD0138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46BFBDE8-409D-4B21-AF90-F14333021A29}"/>
              </a:ext>
            </a:extLst>
          </p:cNvPr>
          <p:cNvSpPr txBox="1"/>
          <p:nvPr/>
        </p:nvSpPr>
        <p:spPr>
          <a:xfrm>
            <a:off x="360000" y="1194072"/>
            <a:ext cx="72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Dos 891 clientes da base, 39% atrasaram o pagamento nos próximos 60 dias.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34A6BBA8-21F4-432E-8D7D-17B0C891EFC7}"/>
              </a:ext>
            </a:extLst>
          </p:cNvPr>
          <p:cNvSpPr/>
          <p:nvPr/>
        </p:nvSpPr>
        <p:spPr>
          <a:xfrm>
            <a:off x="5989170" y="3154370"/>
            <a:ext cx="35258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taxa real de inadimplência na base de dados é de 2%, porém para o estudo foi construída uma base amostral em que 39% dos clientes são inadimplentes.</a:t>
            </a:r>
          </a:p>
        </p:txBody>
      </p:sp>
    </p:spTree>
    <p:extLst>
      <p:ext uri="{BB962C8B-B14F-4D97-AF65-F5344CB8AC3E}">
        <p14:creationId xmlns:p14="http://schemas.microsoft.com/office/powerpoint/2010/main" val="419527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xmlns="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cadastrais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Cidade de Residência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Região do Pais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Grupo Econômico</a:t>
            </a:r>
            <a:endParaRPr lang="en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xmlns="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503994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FF743BB4-87B9-4616-9FA5-AB6B13C5F0FD}"/>
              </a:ext>
            </a:extLst>
          </p:cNvPr>
          <p:cNvSpPr txBox="1"/>
          <p:nvPr/>
        </p:nvSpPr>
        <p:spPr>
          <a:xfrm>
            <a:off x="2966305" y="1596110"/>
            <a:ext cx="856308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clientes são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mulheres (65%)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um base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jovens,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dos clientes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abaixo de 26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deles está concentrada nas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regiões SE (38%)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 NE(27%)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MG (15%)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BA (12%)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os estados que possuem o maior número de clientes, seguido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SP (9%)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PR (6%)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100" dirty="0">
                <a:solidFill>
                  <a:schemeClr val="bg1"/>
                </a:solidFill>
                <a:latin typeface="Open Sans" panose="020B0604020202020204"/>
              </a:rPr>
              <a:t>A variável cidade não será analisada por conter muitas categorias e baixa representatividade dentro delas.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558BDDAD-3053-446B-852B-A0B07F71AFAB}"/>
              </a:ext>
            </a:extLst>
          </p:cNvPr>
          <p:cNvSpPr/>
          <p:nvPr/>
        </p:nvSpPr>
        <p:spPr>
          <a:xfrm>
            <a:off x="2916195" y="3581823"/>
            <a:ext cx="9269236" cy="64175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9AB360EE-2CF9-47F8-A1D4-86DF2132BA14}"/>
              </a:ext>
            </a:extLst>
          </p:cNvPr>
          <p:cNvSpPr txBox="1"/>
          <p:nvPr/>
        </p:nvSpPr>
        <p:spPr>
          <a:xfrm>
            <a:off x="2966305" y="3652523"/>
            <a:ext cx="890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Grupo Econômico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76%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possuem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alto índice de atividade financeira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, sendo 56 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p.p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. canais digitais e 20 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p.p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. canais físicos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 </a:t>
            </a: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xmlns="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</p:spTree>
    <p:extLst>
      <p:ext uri="{BB962C8B-B14F-4D97-AF65-F5344CB8AC3E}">
        <p14:creationId xmlns:p14="http://schemas.microsoft.com/office/powerpoint/2010/main" val="165378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 E BIVARIADA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xmlns="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283EE7C1-7DAD-4683-8C9E-880DF6A12DE3}"/>
              </a:ext>
            </a:extLst>
          </p:cNvPr>
          <p:cNvSpPr/>
          <p:nvPr/>
        </p:nvSpPr>
        <p:spPr>
          <a:xfrm>
            <a:off x="2922764" y="1577095"/>
            <a:ext cx="9269236" cy="1015663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FF743BB4-87B9-4616-9FA5-AB6B13C5F0FD}"/>
              </a:ext>
            </a:extLst>
          </p:cNvPr>
          <p:cNvSpPr txBox="1"/>
          <p:nvPr/>
        </p:nvSpPr>
        <p:spPr>
          <a:xfrm>
            <a:off x="2952449" y="1638341"/>
            <a:ext cx="903099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Gasto no cartão</a:t>
            </a:r>
          </a:p>
          <a:p>
            <a:endParaRPr lang="pt-BR" sz="500" b="1" dirty="0">
              <a:solidFill>
                <a:srgbClr val="434343"/>
              </a:solidFill>
              <a:latin typeface="Open Sans" panose="020B0604020202020204"/>
            </a:endParaRPr>
          </a:p>
          <a:p>
            <a:pPr algn="just"/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As informações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gastos no cartão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, tanto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anual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como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máximo e médio,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possuem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distribuições assimétricas acentuadas à direita,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 a presença de vários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outliers superiores.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Para o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gasto médio (mensal)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, metade dos clientes gastaram por mês um valor inferior a ~R$220, sendo que os 25% dos clientes que mais gastaram, o valor foi acima de ~R$6,6k. </a:t>
            </a:r>
            <a:endParaRPr lang="pt-BR" sz="1100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1BAD417B-21A3-4BDB-9632-91B355D521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0" y="1587600"/>
            <a:ext cx="1065600" cy="1065600"/>
          </a:xfrm>
          <a:prstGeom prst="ellipse">
            <a:avLst/>
          </a:prstGeom>
        </p:spPr>
      </p:pic>
      <p:sp>
        <p:nvSpPr>
          <p:cNvPr id="18" name="Google Shape;115;p18">
            <a:extLst>
              <a:ext uri="{FF2B5EF4-FFF2-40B4-BE49-F238E27FC236}">
                <a16:creationId xmlns:a16="http://schemas.microsoft.com/office/drawing/2014/main" xmlns="" id="{6A5382BB-C7BC-457B-AD21-0D351A912833}"/>
              </a:ext>
            </a:extLst>
          </p:cNvPr>
          <p:cNvSpPr txBox="1"/>
          <p:nvPr/>
        </p:nvSpPr>
        <p:spPr>
          <a:xfrm>
            <a:off x="400059" y="2870106"/>
            <a:ext cx="170536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cartão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Valor Compra Anual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 Máximo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 Médio</a:t>
            </a:r>
          </a:p>
        </p:txBody>
      </p:sp>
      <p:sp>
        <p:nvSpPr>
          <p:cNvPr id="23" name="Botão de Ação: Obter Informações 2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A02908F5-2E69-47E0-A2B4-653D82BBACBF}"/>
              </a:ext>
            </a:extLst>
          </p:cNvPr>
          <p:cNvSpPr/>
          <p:nvPr/>
        </p:nvSpPr>
        <p:spPr>
          <a:xfrm>
            <a:off x="2938595" y="3032717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172E060D-6DF4-4987-BC38-A621EF110F8E}"/>
              </a:ext>
            </a:extLst>
          </p:cNvPr>
          <p:cNvSpPr/>
          <p:nvPr/>
        </p:nvSpPr>
        <p:spPr>
          <a:xfrm>
            <a:off x="3289231" y="3053851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xmlns="" id="{C18988C0-5A09-44DE-B367-13EC0F63F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44024"/>
              </p:ext>
            </p:extLst>
          </p:nvPr>
        </p:nvGraphicFramePr>
        <p:xfrm>
          <a:off x="2922764" y="3897066"/>
          <a:ext cx="5013924" cy="1190783"/>
        </p:xfrm>
        <a:graphic>
          <a:graphicData uri="http://schemas.openxmlformats.org/drawingml/2006/table">
            <a:tbl>
              <a:tblPr/>
              <a:tblGrid>
                <a:gridCol w="1363541">
                  <a:extLst>
                    <a:ext uri="{9D8B030D-6E8A-4147-A177-3AD203B41FA5}">
                      <a16:colId xmlns:a16="http://schemas.microsoft.com/office/drawing/2014/main" xmlns="" val="14696119"/>
                    </a:ext>
                  </a:extLst>
                </a:gridCol>
                <a:gridCol w="1068810">
                  <a:extLst>
                    <a:ext uri="{9D8B030D-6E8A-4147-A177-3AD203B41FA5}">
                      <a16:colId xmlns:a16="http://schemas.microsoft.com/office/drawing/2014/main" xmlns="" val="17076993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794860283"/>
                    </a:ext>
                  </a:extLst>
                </a:gridCol>
                <a:gridCol w="1362373">
                  <a:extLst>
                    <a:ext uri="{9D8B030D-6E8A-4147-A177-3AD203B41FA5}">
                      <a16:colId xmlns:a16="http://schemas.microsoft.com/office/drawing/2014/main" xmlns="" val="3196271066"/>
                    </a:ext>
                  </a:extLst>
                </a:gridCol>
              </a:tblGrid>
              <a:tr h="252021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pt-BR" sz="1200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Gasto Máximo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pt-BR" sz="1200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Gasto Médio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pt-BR" sz="1200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Valor Compra Anual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1216042"/>
                  </a:ext>
                </a:extLst>
              </a:tr>
              <a:tr h="19801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pt-BR" sz="1200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Gasto Máximo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Open Sans" panose="020B0604020202020204"/>
                        </a:rPr>
                        <a:t>0.9999999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Open Sans" panose="020B0604020202020204"/>
                        </a:rPr>
                        <a:t>0.9999996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247927"/>
                  </a:ext>
                </a:extLst>
              </a:tr>
              <a:tr h="242197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pt-BR" sz="1200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Gasto Médio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9C0006"/>
                        </a:solidFill>
                        <a:effectLst/>
                        <a:latin typeface="Open Sans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Open Sans" panose="020B0604020202020204"/>
                        </a:rPr>
                        <a:t>0.9999994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5356990"/>
                  </a:ext>
                </a:extLst>
              </a:tr>
              <a:tr h="15386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pt-BR" sz="1200" dirty="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Valor Compra Anual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9C0006"/>
                        </a:solidFill>
                        <a:effectLst/>
                        <a:latin typeface="Open Sans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9C0006"/>
                        </a:solidFill>
                        <a:effectLst/>
                        <a:latin typeface="Open Sans" panose="020B060402020202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2978639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8C7EBE92-0561-44DD-9BF6-7F3F4DB7E7E2}"/>
              </a:ext>
            </a:extLst>
          </p:cNvPr>
          <p:cNvSpPr/>
          <p:nvPr/>
        </p:nvSpPr>
        <p:spPr>
          <a:xfrm>
            <a:off x="8113871" y="3694422"/>
            <a:ext cx="3869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Nota-se que há fortíssima correlação entre as 3 variáveis de gasto.  Pela Correlação de Pearson da tabela ao lado, podemos utilizar apenas uma informações, uma vez que a correlação entre elas é de 0.99 (altíssima correlação). Seguiremos daqui em diante  com a variável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Gasto Médio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para efeitos de análise.</a:t>
            </a:r>
          </a:p>
        </p:txBody>
      </p:sp>
    </p:spTree>
    <p:extLst>
      <p:ext uri="{BB962C8B-B14F-4D97-AF65-F5344CB8AC3E}">
        <p14:creationId xmlns:p14="http://schemas.microsoft.com/office/powerpoint/2010/main" val="120118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xmlns="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283EE7C1-7DAD-4683-8C9E-880DF6A12DE3}"/>
              </a:ext>
            </a:extLst>
          </p:cNvPr>
          <p:cNvSpPr/>
          <p:nvPr/>
        </p:nvSpPr>
        <p:spPr>
          <a:xfrm>
            <a:off x="2922764" y="1577095"/>
            <a:ext cx="9269236" cy="112151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FF743BB4-87B9-4616-9FA5-AB6B13C5F0FD}"/>
              </a:ext>
            </a:extLst>
          </p:cNvPr>
          <p:cNvSpPr txBox="1"/>
          <p:nvPr/>
        </p:nvSpPr>
        <p:spPr>
          <a:xfrm>
            <a:off x="2952450" y="1651528"/>
            <a:ext cx="8563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Risco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Dos 7 grupos de risco,  91% dos clientes se concentram nos grupos 0 (Score de crédito ruim) e 1 (score de crédito baixo).</a:t>
            </a:r>
          </a:p>
          <a:p>
            <a:endParaRPr lang="pt-BR" sz="1200" dirty="0">
              <a:latin typeface="Open Sans" panose="020B0604020202020204"/>
            </a:endParaRPr>
          </a:p>
          <a:p>
            <a:r>
              <a:rPr lang="pt-BR" sz="1100" dirty="0">
                <a:solidFill>
                  <a:schemeClr val="bg1"/>
                </a:solidFill>
                <a:latin typeface="Open Sans" panose="020B0604020202020204"/>
              </a:rPr>
              <a:t>Os grupos 5 e 8 são categorias sem descrição. Foi checado com a área de negócios e são grupos específicos de clientes bons que existiam no passado que deveriam ser agrupados com o grupo 4.</a:t>
            </a:r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xmlns="" id="{EBF01E73-088D-4E0B-934D-B6C6D0E90CC5}"/>
              </a:ext>
            </a:extLst>
          </p:cNvPr>
          <p:cNvSpPr txBox="1"/>
          <p:nvPr/>
        </p:nvSpPr>
        <p:spPr>
          <a:xfrm>
            <a:off x="463938" y="3106345"/>
            <a:ext cx="1503895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de risco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Grupo de Risco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3B6817F7-5771-4A73-A5DC-91C373D38A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1" y="1720803"/>
            <a:ext cx="1119809" cy="1119809"/>
          </a:xfrm>
          <a:prstGeom prst="ellipse">
            <a:avLst/>
          </a:prstGeom>
        </p:spPr>
      </p:pic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xmlns="" id="{74DDDBC3-AEBC-4DA3-AC47-C1D45D17A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078244"/>
              </p:ext>
            </p:extLst>
          </p:nvPr>
        </p:nvGraphicFramePr>
        <p:xfrm>
          <a:off x="2952450" y="3106345"/>
          <a:ext cx="6719442" cy="160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1578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x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Inadimplencia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5849DE20-DBC5-47A5-9871-C7FD8BD3A3A5}"/>
              </a:ext>
            </a:extLst>
          </p:cNvPr>
          <p:cNvSpPr/>
          <p:nvPr/>
        </p:nvSpPr>
        <p:spPr>
          <a:xfrm>
            <a:off x="359999" y="1114012"/>
            <a:ext cx="111693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análise bidimensional (variáveis explicativas x resposta) tem como objetivo investigar quais variáveis explicam o evento resposta.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60A53A5D-4339-426F-8DFA-6727F37CE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2" y="1838139"/>
            <a:ext cx="2355490" cy="235549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4FAF0F12-8EE2-48B7-94AA-2B2207624768}"/>
              </a:ext>
            </a:extLst>
          </p:cNvPr>
          <p:cNvSpPr/>
          <p:nvPr/>
        </p:nvSpPr>
        <p:spPr>
          <a:xfrm>
            <a:off x="3172691" y="1797580"/>
            <a:ext cx="694112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seguir interpretamos as variáveis explicativas que apresentaram alguma relação com o evento de inadimplência: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8900" indent="-88900" algn="just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Sexo: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homens parecem ser mais inadimplentes do que as mulheres;</a:t>
            </a:r>
          </a:p>
          <a:p>
            <a:pPr marL="88900" indent="-88900" algn="just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UF: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 acordo com a UF, o percentual de inadimplência muda, sendo as regiões com maior inadimplência RS, MG e PR;</a:t>
            </a:r>
          </a:p>
          <a:p>
            <a:pPr marL="88900" indent="-88900" algn="just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Grupo Econômico: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grupo com baixa atividade financeira é o que apresenta maior percentual de inadimplentes, seguidos pelos de alta atividade de canais físicos;</a:t>
            </a:r>
          </a:p>
          <a:p>
            <a:pPr marL="88900" indent="-88900" algn="just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Grupo de risco: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os piores scores possuem percentual de inadimplência maior do que os melhores escores.</a:t>
            </a: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idade, região do Brasil e gasto no cartão apresentaram pouca relação com a inadimplência.</a:t>
            </a:r>
          </a:p>
        </p:txBody>
      </p:sp>
      <p:sp>
        <p:nvSpPr>
          <p:cNvPr id="22" name="Botão de Ação: Obter Informações 2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E6BC50D7-EF83-44C3-B848-332E7F530556}"/>
              </a:ext>
            </a:extLst>
          </p:cNvPr>
          <p:cNvSpPr/>
          <p:nvPr/>
        </p:nvSpPr>
        <p:spPr>
          <a:xfrm>
            <a:off x="498547" y="4356322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AADFC4BD-D8C9-4C24-B372-A41F14AE936D}"/>
              </a:ext>
            </a:extLst>
          </p:cNvPr>
          <p:cNvSpPr/>
          <p:nvPr/>
        </p:nvSpPr>
        <p:spPr>
          <a:xfrm>
            <a:off x="867206" y="4390139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F83A8888-8B8F-4DF8-A0E8-7E85E5A9BAB4}"/>
              </a:ext>
            </a:extLst>
          </p:cNvPr>
          <p:cNvSpPr/>
          <p:nvPr/>
        </p:nvSpPr>
        <p:spPr>
          <a:xfrm>
            <a:off x="359999" y="5346898"/>
            <a:ext cx="10644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 as informações foram validadas pela área de negócio e fazem sentido para o comportamento de inadimplência.</a:t>
            </a:r>
          </a:p>
        </p:txBody>
      </p:sp>
    </p:spTree>
    <p:extLst>
      <p:ext uri="{BB962C8B-B14F-4D97-AF65-F5344CB8AC3E}">
        <p14:creationId xmlns:p14="http://schemas.microsoft.com/office/powerpoint/2010/main" val="237174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608844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xmlns="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DDDDD"/>
                </a:solidFill>
                <a:latin typeface="Open Sans"/>
              </a:rPr>
              <a:t>Layout de </a:t>
            </a:r>
            <a:r>
              <a:rPr lang="en-US" sz="1200" dirty="0" err="1">
                <a:solidFill>
                  <a:srgbClr val="DDDDDD"/>
                </a:solidFill>
                <a:latin typeface="Open Sans"/>
              </a:rPr>
              <a:t>extração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xmlns="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xmlns="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xmlns="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xmlns="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xmlns="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xmlns="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xmlns="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xmlns="" id="{D0344037-3C7F-4A99-ACBD-4633CC85829D}"/>
              </a:ext>
            </a:extLst>
          </p:cNvPr>
          <p:cNvGrpSpPr/>
          <p:nvPr/>
        </p:nvGrpSpPr>
        <p:grpSpPr>
          <a:xfrm>
            <a:off x="4100945" y="1948289"/>
            <a:ext cx="8091055" cy="2736498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xmlns="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endParaRPr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xmlns="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193016"/>
              <a:ext cx="1028361" cy="2228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xmlns="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0725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xmlns="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A0048961-CD76-49B1-8FA0-47C86D7D8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" t="20485" r="70666" b="70204"/>
          <a:stretch/>
        </p:blipFill>
        <p:spPr>
          <a:xfrm>
            <a:off x="10606907" y="6397119"/>
            <a:ext cx="1197466" cy="28358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9AF75BDE-2DA8-42CE-8B19-0AC78647E4C2}"/>
              </a:ext>
            </a:extLst>
          </p:cNvPr>
          <p:cNvSpPr/>
          <p:nvPr/>
        </p:nvSpPr>
        <p:spPr>
          <a:xfrm>
            <a:off x="4254634" y="2262611"/>
            <a:ext cx="64206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Tratamento das base de dados para modelagem</a:t>
            </a:r>
          </a:p>
          <a:p>
            <a:pPr marL="228600" indent="-228600">
              <a:buFont typeface="+mj-lt"/>
              <a:buAutoNum type="arabicPeriod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da resposta: amostra aleatória do grupo 0 e total de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329 clientes inadimplentes (target =1)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329 clientes inadimplentes (target =0)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70% aleatório para treino e 30% para teste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460 clientes para treino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198 clientes para teste</a:t>
            </a:r>
          </a:p>
        </p:txBody>
      </p:sp>
      <p:pic>
        <p:nvPicPr>
          <p:cNvPr id="13" name="Picture 6" descr="Black and Gray Mining Rig">
            <a:extLst>
              <a:ext uri="{FF2B5EF4-FFF2-40B4-BE49-F238E27FC236}">
                <a16:creationId xmlns:a16="http://schemas.microsoft.com/office/drawing/2014/main" xmlns="" id="{C6C69585-8FF6-4739-8755-E6BAE9C5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1948289"/>
            <a:ext cx="4100945" cy="273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959083A9-F22A-4E5C-A958-DFA82D6457E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Estatística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Tradicional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DE TREINO E TESTE</a:t>
            </a:r>
          </a:p>
        </p:txBody>
      </p:sp>
    </p:spTree>
    <p:extLst>
      <p:ext uri="{BB962C8B-B14F-4D97-AF65-F5344CB8AC3E}">
        <p14:creationId xmlns:p14="http://schemas.microsoft.com/office/powerpoint/2010/main" val="338681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2E3084BB-CDAD-4497-A3B6-5B3302CE7D64}"/>
              </a:ext>
            </a:extLst>
          </p:cNvPr>
          <p:cNvSpPr/>
          <p:nvPr/>
        </p:nvSpPr>
        <p:spPr>
          <a:xfrm>
            <a:off x="0" y="1462576"/>
            <a:ext cx="10082143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xmlns="" id="{D704344D-754A-43E6-8FA4-948AD56A9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87299"/>
              </p:ext>
            </p:extLst>
          </p:nvPr>
        </p:nvGraphicFramePr>
        <p:xfrm>
          <a:off x="508001" y="2839258"/>
          <a:ext cx="9574141" cy="2826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85">
                  <a:extLst>
                    <a:ext uri="{9D8B030D-6E8A-4147-A177-3AD203B41FA5}">
                      <a16:colId xmlns:a16="http://schemas.microsoft.com/office/drawing/2014/main" xmlns="" val="2169752033"/>
                    </a:ext>
                  </a:extLst>
                </a:gridCol>
                <a:gridCol w="2190083">
                  <a:extLst>
                    <a:ext uri="{9D8B030D-6E8A-4147-A177-3AD203B41FA5}">
                      <a16:colId xmlns:a16="http://schemas.microsoft.com/office/drawing/2014/main" xmlns="" val="806538095"/>
                    </a:ext>
                  </a:extLst>
                </a:gridCol>
                <a:gridCol w="1372831">
                  <a:extLst>
                    <a:ext uri="{9D8B030D-6E8A-4147-A177-3AD203B41FA5}">
                      <a16:colId xmlns:a16="http://schemas.microsoft.com/office/drawing/2014/main" xmlns="" val="1922228160"/>
                    </a:ext>
                  </a:extLst>
                </a:gridCol>
                <a:gridCol w="3871842">
                  <a:extLst>
                    <a:ext uri="{9D8B030D-6E8A-4147-A177-3AD203B41FA5}">
                      <a16:colId xmlns:a16="http://schemas.microsoft.com/office/drawing/2014/main" xmlns="" val="1658780969"/>
                    </a:ext>
                  </a:extLst>
                </a:gridCol>
              </a:tblGrid>
              <a:tr h="274048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Open Sans" panose="020B0604020202020204"/>
                        </a:rPr>
                        <a:t>Variável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Open Sans" panose="020B0604020202020204"/>
                        </a:rPr>
                        <a:t>Categoria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Open Sans" panose="020B0604020202020204"/>
                        </a:rPr>
                        <a:t>Coeficiente (</a:t>
                      </a:r>
                      <a:r>
                        <a:rPr lang="pt-BR" sz="1400" dirty="0">
                          <a:latin typeface="Symbol" panose="05050102010706020507" pitchFamily="18" charset="2"/>
                        </a:rPr>
                        <a:t>b</a:t>
                      </a:r>
                      <a:r>
                        <a:rPr lang="pt-BR" sz="1400" dirty="0">
                          <a:latin typeface="Open Sans" panose="020B0604020202020204"/>
                        </a:rPr>
                        <a:t>)</a:t>
                      </a:r>
                    </a:p>
                  </a:txBody>
                  <a:tcPr anchor="ctr"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Open Sans" panose="020B0604020202020204"/>
                        </a:rPr>
                        <a:t>Interpretação em relação à inadimplência</a:t>
                      </a:r>
                    </a:p>
                  </a:txBody>
                  <a:tcPr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9349640"/>
                  </a:ext>
                </a:extLst>
              </a:tr>
              <a:tr h="27404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Intercepto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0.5660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0848513"/>
                  </a:ext>
                </a:extLst>
              </a:tr>
              <a:tr h="48005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Grupo econômico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dirty="0">
                          <a:latin typeface="Open Sans" panose="020B0604020202020204"/>
                        </a:rPr>
                        <a:t>Alto índice de atividade financeira, que usam canais físicos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0.9639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r>
                        <a:rPr lang="pt-BR" sz="1200" dirty="0">
                          <a:latin typeface="Open Sans" panose="020B0604020202020204"/>
                        </a:rPr>
                        <a:t>Baixo índice de atividade financeira é o grupo que possui maior propensão, seguido do grupo alta atividade financeira de canais físicos e sendo o menos propenso os de canais digitais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2495381"/>
                  </a:ext>
                </a:extLst>
              </a:tr>
              <a:tr h="322381">
                <a:tc vMerge="1">
                  <a:txBody>
                    <a:bodyPr/>
                    <a:lstStyle/>
                    <a:p>
                      <a:pPr algn="l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Open Sans" panose="020B0604020202020204"/>
                        </a:rPr>
                        <a:t>Baixo índice de atividade financeira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1.8603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 sz="1200" dirty="0">
                        <a:latin typeface="Open Sans" panose="020B0604020202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8157993"/>
                  </a:ext>
                </a:extLst>
              </a:tr>
              <a:tr h="38291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Sexo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Mulher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-2.6652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Open Sans" panose="020B0604020202020204"/>
                        </a:rPr>
                        <a:t>Mulher possui menor propensão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316008"/>
                  </a:ext>
                </a:extLst>
              </a:tr>
              <a:tr h="38291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Grupo de Risco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Scores bons e ótimos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-1.2341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Scores bons e ótimos possuem </a:t>
                      </a:r>
                      <a:r>
                        <a:rPr lang="pt-BR" sz="1200" dirty="0">
                          <a:latin typeface="Open Sans" panose="020B0604020202020204"/>
                        </a:rPr>
                        <a:t>menor propensão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4346711"/>
                  </a:ext>
                </a:extLst>
              </a:tr>
              <a:tr h="27404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UF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Grupo MG e PR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0.6327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Open Sans" panose="020B0604020202020204"/>
                        </a:rPr>
                        <a:t>O grupo RS é o de maior propensão, seguido do grupo MG e PR, e por fim as demais regiões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8318561"/>
                  </a:ext>
                </a:extLst>
              </a:tr>
              <a:tr h="274048">
                <a:tc vMerge="1">
                  <a:txBody>
                    <a:bodyPr/>
                    <a:lstStyle/>
                    <a:p>
                      <a:pPr algn="l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0.9303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 sz="1200" dirty="0">
                        <a:latin typeface="Open Sans" panose="020B0604020202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954970"/>
                  </a:ext>
                </a:extLst>
              </a:tr>
            </a:tbl>
          </a:graphicData>
        </a:graphic>
      </p:graphicFrame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C5BA779B-71F7-4F9E-9601-5EE09AEA125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xmlns="" id="{ED14F48B-1AAF-420F-85D4-B929861D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1" y="1500676"/>
            <a:ext cx="5613400" cy="68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	Por meio de um processo iterativo, o modelo seleciona as variáveis mais relevantes e estima um peso para cada uma de suas categorias, atribuindo para cada cliente a probabilidade de se tornar inadimplente no futuro: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083CDBC2-65FC-43B9-8ED3-AE3D90615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28" t="-12170" b="1"/>
          <a:stretch/>
        </p:blipFill>
        <p:spPr>
          <a:xfrm>
            <a:off x="7404100" y="1500676"/>
            <a:ext cx="2627242" cy="68576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C1AAB662-7ED0-48ED-999D-4F13FFCB0A4C}"/>
              </a:ext>
            </a:extLst>
          </p:cNvPr>
          <p:cNvSpPr/>
          <p:nvPr/>
        </p:nvSpPr>
        <p:spPr>
          <a:xfrm>
            <a:off x="6974174" y="1708954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xmlns="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xmlns="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 smtClean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Daniel OTERO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Profª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Dr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Profª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xmlns="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Pós-graduação Análise de Dados, Data Mining e Inteligência Artificial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050" name="Picture 2" descr="Photo Of People Near Wooden Table">
            <a:extLst>
              <a:ext uri="{FF2B5EF4-FFF2-40B4-BE49-F238E27FC236}">
                <a16:creationId xmlns:a16="http://schemas.microsoft.com/office/drawing/2014/main" xmlns="" id="{1FA243AB-D387-43BF-858B-256C06F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5547"/>
            <a:ext cx="3438939" cy="22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1B4D3651-9CFD-4206-BA8E-32EF9787A86F}"/>
              </a:ext>
            </a:extLst>
          </p:cNvPr>
          <p:cNvSpPr/>
          <p:nvPr/>
        </p:nvSpPr>
        <p:spPr>
          <a:xfrm>
            <a:off x="0" y="1002669"/>
            <a:ext cx="6842440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A6136B8B-1C89-4BD0-AA5E-DC4478A5E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96" y="2088190"/>
            <a:ext cx="6455356" cy="3573646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119A2CB7-B11C-4B81-8A8A-CC1F0A49AC96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decisão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35F47299-7615-4100-B6B3-DD08E74F009D}"/>
              </a:ext>
            </a:extLst>
          </p:cNvPr>
          <p:cNvSpPr/>
          <p:nvPr/>
        </p:nvSpPr>
        <p:spPr>
          <a:xfrm>
            <a:off x="185143" y="1136758"/>
            <a:ext cx="6758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Tem o objetivo de predizer uma variável resposta, classificando as observações pela combinação de características, por meio de uma árvore de classificação, que explique a variável resposta.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F6EC44CE-DCEF-4E56-A036-E963AC3A4E7B}"/>
              </a:ext>
            </a:extLst>
          </p:cNvPr>
          <p:cNvSpPr/>
          <p:nvPr/>
        </p:nvSpPr>
        <p:spPr>
          <a:xfrm>
            <a:off x="6842440" y="2326843"/>
            <a:ext cx="4004180" cy="33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Intepretação: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variável mais importante é a variável Sexo, seguidas pelo Gasto Máximo, Grupo Econômico e Estado</a:t>
            </a: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O perfil menos inadimplente são as mulheres que gastam mais que R$34.000 no ano, do Grupo Econômico de baixa atividade financeira do RS.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O perfil mais inadimplentes são os homens.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pPr algn="just"/>
            <a:r>
              <a:rPr lang="pt-BR" sz="1050" dirty="0">
                <a:solidFill>
                  <a:srgbClr val="434343"/>
                </a:solidFill>
                <a:latin typeface="Open Sans" panose="020B0604020202020204"/>
              </a:rPr>
              <a:t>Obs.: É importante destacar que na Árvore de Decisão, não temos problemas de </a:t>
            </a:r>
            <a:r>
              <a:rPr lang="pt-BR" sz="1050" dirty="0" err="1">
                <a:solidFill>
                  <a:srgbClr val="434343"/>
                </a:solidFill>
                <a:latin typeface="Open Sans" panose="020B0604020202020204"/>
              </a:rPr>
              <a:t>multicolinearidade</a:t>
            </a:r>
            <a:r>
              <a:rPr lang="pt-BR" sz="1050" dirty="0">
                <a:solidFill>
                  <a:srgbClr val="434343"/>
                </a:solidFill>
                <a:latin typeface="Open Sans" panose="020B0604020202020204"/>
              </a:rPr>
              <a:t>, portanto todas as variáveis de gasto foram testadas.</a:t>
            </a: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339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xmlns="" id="{D704344D-754A-43E6-8FA4-948AD56A9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16928"/>
              </p:ext>
            </p:extLst>
          </p:nvPr>
        </p:nvGraphicFramePr>
        <p:xfrm>
          <a:off x="2763691" y="2687320"/>
          <a:ext cx="72886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1738">
                  <a:extLst>
                    <a:ext uri="{9D8B030D-6E8A-4147-A177-3AD203B41FA5}">
                      <a16:colId xmlns:a16="http://schemas.microsoft.com/office/drawing/2014/main" xmlns="" val="2169752033"/>
                    </a:ext>
                  </a:extLst>
                </a:gridCol>
                <a:gridCol w="2160104">
                  <a:extLst>
                    <a:ext uri="{9D8B030D-6E8A-4147-A177-3AD203B41FA5}">
                      <a16:colId xmlns:a16="http://schemas.microsoft.com/office/drawing/2014/main" xmlns="" val="806538095"/>
                    </a:ext>
                  </a:extLst>
                </a:gridCol>
                <a:gridCol w="2146854">
                  <a:extLst>
                    <a:ext uri="{9D8B030D-6E8A-4147-A177-3AD203B41FA5}">
                      <a16:colId xmlns:a16="http://schemas.microsoft.com/office/drawing/2014/main" xmlns="" val="1922228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Open Sans" panose="020B0604020202020204"/>
                        </a:rPr>
                        <a:t>Indicador – Base de Teste</a:t>
                      </a:r>
                    </a:p>
                  </a:txBody>
                  <a:tcPr anchor="ctr"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Open Sans" panose="020B0604020202020204"/>
                        </a:rPr>
                        <a:t>Regressão Logística</a:t>
                      </a:r>
                    </a:p>
                  </a:txBody>
                  <a:tcPr anchor="ctr"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Open Sans" panose="020B0604020202020204"/>
                        </a:rPr>
                        <a:t>Árvore de Decisão</a:t>
                      </a:r>
                    </a:p>
                  </a:txBody>
                  <a:tcPr anchor="ctr"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934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Percentual de classificação Correta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2BAB1"/>
                          </a:solidFill>
                          <a:effectLst/>
                          <a:latin typeface="Open Sans" panose="020B0604020202020204"/>
                        </a:rPr>
                        <a:t>0.7726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0.7273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2084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Sensibilidade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2BAB1"/>
                          </a:solidFill>
                          <a:effectLst/>
                          <a:latin typeface="Open Sans" panose="020B0604020202020204"/>
                        </a:rPr>
                        <a:t>0.8173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0.7981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4249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Especificidade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2BAB1"/>
                          </a:solidFill>
                          <a:effectLst/>
                          <a:latin typeface="Open Sans" panose="020B0604020202020204"/>
                        </a:rPr>
                        <a:t>0.7621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0.7089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58157993"/>
                  </a:ext>
                </a:extLst>
              </a:tr>
            </a:tbl>
          </a:graphicData>
        </a:graphic>
      </p:graphicFrame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D01F0A18-9385-466E-BA40-5D539B381D52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COMPARAÇÃO ENTRE TÉCNICAS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AE456669-CA43-4D09-90E9-85A8865CE744}"/>
              </a:ext>
            </a:extLst>
          </p:cNvPr>
          <p:cNvSpPr/>
          <p:nvPr/>
        </p:nvSpPr>
        <p:spPr>
          <a:xfrm>
            <a:off x="0" y="1462576"/>
            <a:ext cx="10082143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xmlns="" id="{E7B4FBFC-8624-418F-B800-6F6867DC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0" y="1501978"/>
            <a:ext cx="9520600" cy="68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Ambas as técnicas apresentaram ótimo acerto preditivo. A Regressão Logística apresentou melhor desempenho em todos os indicadores analisados em comparação com a Árvore de Decisão, apresentando acerto geral de 77%, e 81% de acerto de todos casos que de fato eram inadimplentes. Além disso, apresentou mais estabilidade quando comparamos os desempenhos das bases de treino e teste.</a:t>
            </a:r>
          </a:p>
        </p:txBody>
      </p:sp>
      <p:sp>
        <p:nvSpPr>
          <p:cNvPr id="16" name="Botão de Ação: Obter Informações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84676F84-E16C-46CD-9ED4-0030ECECF3A9}"/>
              </a:ext>
            </a:extLst>
          </p:cNvPr>
          <p:cNvSpPr/>
          <p:nvPr/>
        </p:nvSpPr>
        <p:spPr>
          <a:xfrm>
            <a:off x="2763691" y="4280353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8F1FE6FA-6181-4535-96A9-E82A412E3D80}"/>
              </a:ext>
            </a:extLst>
          </p:cNvPr>
          <p:cNvSpPr/>
          <p:nvPr/>
        </p:nvSpPr>
        <p:spPr>
          <a:xfrm>
            <a:off x="3114327" y="4301487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do desempenho: Treino x Teste</a:t>
            </a:r>
          </a:p>
        </p:txBody>
      </p:sp>
    </p:spTree>
    <p:extLst>
      <p:ext uri="{BB962C8B-B14F-4D97-AF65-F5344CB8AC3E}">
        <p14:creationId xmlns:p14="http://schemas.microsoft.com/office/powerpoint/2010/main" val="197255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D902E99D-1B43-474C-AC5E-3E8665E2FA1E}"/>
              </a:ext>
            </a:extLst>
          </p:cNvPr>
          <p:cNvSpPr/>
          <p:nvPr/>
        </p:nvSpPr>
        <p:spPr>
          <a:xfrm>
            <a:off x="4839286" y="1494090"/>
            <a:ext cx="7352714" cy="4397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xmlns="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396870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xmlns="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19" name="Picture 4" descr="Photo of Three People Smiling While Having a Meeting">
            <a:extLst>
              <a:ext uri="{FF2B5EF4-FFF2-40B4-BE49-F238E27FC236}">
                <a16:creationId xmlns:a16="http://schemas.microsoft.com/office/drawing/2014/main" xmlns="" id="{CF4E4D17-9CB2-4824-99F6-5164D5832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0" t="-218" r="40040" b="-855"/>
          <a:stretch/>
        </p:blipFill>
        <p:spPr bwMode="auto">
          <a:xfrm>
            <a:off x="-20461" y="-38804"/>
            <a:ext cx="3804670" cy="698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4483471" y="274949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7.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Preliminares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A6A3A2D8-6A84-408C-9312-C49BC22CB3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432739" y="6314406"/>
            <a:ext cx="1705361" cy="32794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256AB113-9BE5-49A4-8452-60AEE132ACF3}"/>
              </a:ext>
            </a:extLst>
          </p:cNvPr>
          <p:cNvSpPr/>
          <p:nvPr/>
        </p:nvSpPr>
        <p:spPr>
          <a:xfrm>
            <a:off x="4861962" y="1585128"/>
            <a:ext cx="66674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Dentre as duas técnicas testadas na modelagem com Estatística Tradicional,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pois apresentou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melhor desempenho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preditivo e mostrou-se ser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mais robusta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que a Árvore de Decisão, comparando os resultados das Bases de Treino e Teste.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Das 10 variáveis disponíveis, apenas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</a:t>
            </a:r>
            <a:r>
              <a:rPr lang="pt-BR" sz="1400" b="1" baseline="30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*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foram testadas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modelo, sendo elas: Sexo, Idade, UF, Região, G. Econômico, G. Risco e Gasto Médio.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 variáveis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compõe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 explicam a inadimplência: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Sexo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Grupo Econômico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Grupo de Risco</a:t>
            </a:r>
          </a:p>
          <a:p>
            <a:pPr marL="266700" lvl="1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66700" lvl="1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acerto geral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78%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dos clientes, um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ótimo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resultado preditivo.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1"/>
            <a:r>
              <a:rPr lang="pt-BR" sz="1200" baseline="30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*</a:t>
            </a:r>
            <a:r>
              <a:rPr lang="pt-BR" sz="900" baseline="300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9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As variáveis excluídas do teste do modelo foram devido à alta granularidade de indivíduos dentro de uma categoria ou por apresentarem  altíssima correlação com outras variáveis a serem testadas no modelo.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41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xmlns="" id="{D0344037-3C7F-4A99-ACBD-4633CC85829D}"/>
              </a:ext>
            </a:extLst>
          </p:cNvPr>
          <p:cNvGrpSpPr/>
          <p:nvPr/>
        </p:nvGrpSpPr>
        <p:grpSpPr>
          <a:xfrm>
            <a:off x="4128402" y="1887722"/>
            <a:ext cx="8063598" cy="3682612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xmlns="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xmlns="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Black and Gray Laptop Computer · Free Stock Photo">
            <a:extLst>
              <a:ext uri="{FF2B5EF4-FFF2-40B4-BE49-F238E27FC236}">
                <a16:creationId xmlns:a16="http://schemas.microsoft.com/office/drawing/2014/main" xmlns="" id="{1ECB4985-6C66-4E0C-9269-B7678746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-145" r="42382" b="145"/>
          <a:stretch/>
        </p:blipFill>
        <p:spPr bwMode="auto">
          <a:xfrm>
            <a:off x="0" y="0"/>
            <a:ext cx="3231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FA03F0F7-20F8-47BD-8DE3-851E72EBA622}"/>
              </a:ext>
            </a:extLst>
          </p:cNvPr>
          <p:cNvSpPr txBox="1">
            <a:spLocks/>
          </p:cNvSpPr>
          <p:nvPr/>
        </p:nvSpPr>
        <p:spPr>
          <a:xfrm>
            <a:off x="3721471" y="216017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8.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Trabalhos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Futuros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Espaço Reservado para Número de Slide 4">
            <a:extLst>
              <a:ext uri="{FF2B5EF4-FFF2-40B4-BE49-F238E27FC236}">
                <a16:creationId xmlns:a16="http://schemas.microsoft.com/office/drawing/2014/main" xmlns="" id="{A1FEC95F-B795-469B-854D-5D7F0DCD7978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8" name="Pentágono 17">
            <a:extLst>
              <a:ext uri="{FF2B5EF4-FFF2-40B4-BE49-F238E27FC236}">
                <a16:creationId xmlns:a16="http://schemas.microsoft.com/office/drawing/2014/main" xmlns="" id="{59AB2B00-8657-4B12-91C0-9E110375C6F8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46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12" name="Espaço Reservado para Número de Slide 4">
            <a:extLst>
              <a:ext uri="{FF2B5EF4-FFF2-40B4-BE49-F238E27FC236}">
                <a16:creationId xmlns:a16="http://schemas.microsoft.com/office/drawing/2014/main" xmlns="" id="{7FF0DDD2-5705-47C2-AF11-D2A2EAA4AC78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3" name="Pentágono 12">
            <a:extLst>
              <a:ext uri="{FF2B5EF4-FFF2-40B4-BE49-F238E27FC236}">
                <a16:creationId xmlns:a16="http://schemas.microsoft.com/office/drawing/2014/main" xmlns="" id="{E29AE53B-B13D-4826-84ED-3AB2AB615FC3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BB495081-32FC-40AE-BA18-85FA6B9F17D5}"/>
              </a:ext>
            </a:extLst>
          </p:cNvPr>
          <p:cNvSpPr txBox="1">
            <a:spLocks/>
          </p:cNvSpPr>
          <p:nvPr/>
        </p:nvSpPr>
        <p:spPr>
          <a:xfrm>
            <a:off x="3740150" y="3072383"/>
            <a:ext cx="4711700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</a:t>
            </a:r>
            <a:r>
              <a:rPr lang="en-US" sz="28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r>
              <a:rPr lang="en-US" sz="28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8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Complementares</a:t>
            </a:r>
            <a:r>
              <a:rPr lang="en-US" sz="28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402941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42770" y="4722639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xmlns="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graphicFrame>
        <p:nvGraphicFramePr>
          <p:cNvPr id="19" name="Tabela 2">
            <a:extLst>
              <a:ext uri="{FF2B5EF4-FFF2-40B4-BE49-F238E27FC236}">
                <a16:creationId xmlns:a16="http://schemas.microsoft.com/office/drawing/2014/main" xmlns="" id="{3A39B0FB-67F7-4B5C-9224-C7C49D7B4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34350"/>
              </p:ext>
            </p:extLst>
          </p:nvPr>
        </p:nvGraphicFramePr>
        <p:xfrm>
          <a:off x="415420" y="918973"/>
          <a:ext cx="6359455" cy="51758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0795">
                  <a:extLst>
                    <a:ext uri="{9D8B030D-6E8A-4147-A177-3AD203B41FA5}">
                      <a16:colId xmlns:a16="http://schemas.microsoft.com/office/drawing/2014/main" xmlns="" val="369389674"/>
                    </a:ext>
                  </a:extLst>
                </a:gridCol>
                <a:gridCol w="4538660">
                  <a:extLst>
                    <a:ext uri="{9D8B030D-6E8A-4147-A177-3AD203B41FA5}">
                      <a16:colId xmlns:a16="http://schemas.microsoft.com/office/drawing/2014/main" xmlns="" val="2428667924"/>
                    </a:ext>
                  </a:extLst>
                </a:gridCol>
              </a:tblGrid>
              <a:tr h="331752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Open Sans" panose="020B0604020202020204"/>
                        </a:rPr>
                        <a:t>Variável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Descrição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4978259"/>
                  </a:ext>
                </a:extLst>
              </a:tr>
              <a:tr h="331752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Open Sans" panose="020B0604020202020204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Identificação do cliente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9970944"/>
                  </a:ext>
                </a:extLst>
              </a:tr>
              <a:tr h="331752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Open Sans" panose="020B0604020202020204"/>
                        </a:rPr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Open Sans" panose="020B0604020202020204"/>
                        </a:rPr>
                        <a:t>0 – Não atrasou a fatura no cartão</a:t>
                      </a:r>
                    </a:p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1 – Atrasou a fatura no cartão (inadimplente)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2490234"/>
                  </a:ext>
                </a:extLst>
              </a:tr>
              <a:tr h="761079"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Open Sans" panose="020B0604020202020204"/>
                        </a:rPr>
                        <a:t>GrupoEconomico</a:t>
                      </a:r>
                      <a:endParaRPr lang="pt-BR" sz="1200" dirty="0">
                        <a:latin typeface="Open Sans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1 – Alto índice de atividade financeira, que usam canais digitais</a:t>
                      </a:r>
                    </a:p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2 – Alto índice de atividade financeira, que usam canais físicos</a:t>
                      </a:r>
                    </a:p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3 – Baixo índice de atividade financeira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7739700"/>
                  </a:ext>
                </a:extLst>
              </a:tr>
              <a:tr h="331752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Mulher ou homem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0237203"/>
                  </a:ext>
                </a:extLst>
              </a:tr>
              <a:tr h="331752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Idade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Idade do cliente (anos)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1376513"/>
                  </a:ext>
                </a:extLst>
              </a:tr>
              <a:tr h="546416"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>
                          <a:latin typeface="Open Sans" panose="020B0604020202020204"/>
                        </a:rPr>
                        <a:t>GrupoRisco</a:t>
                      </a:r>
                      <a:endParaRPr lang="pt-BR" sz="1200" dirty="0">
                        <a:latin typeface="Open Sans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0 – Score de crédito ruim; 1- score de crédito baixo; 2 – Score de crédito médio; 3 – Score de crédito bom; 4 – Score de crédito ótimo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2630740"/>
                  </a:ext>
                </a:extLst>
              </a:tr>
              <a:tr h="331752"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>
                          <a:latin typeface="Open Sans" panose="020B0604020202020204"/>
                        </a:rPr>
                        <a:t>ValorCompraAnual</a:t>
                      </a:r>
                      <a:endParaRPr lang="pt-BR" sz="1200" dirty="0">
                        <a:latin typeface="Open Sans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Valor de compra anual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1108676"/>
                  </a:ext>
                </a:extLst>
              </a:tr>
              <a:tr h="331752"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>
                          <a:latin typeface="Open Sans" panose="020B0604020202020204"/>
                        </a:rPr>
                        <a:t>GastoMax</a:t>
                      </a:r>
                      <a:endParaRPr lang="pt-BR" sz="1200" dirty="0">
                        <a:latin typeface="Open Sans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Valor de gasto máximo em uma compra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0473621"/>
                  </a:ext>
                </a:extLst>
              </a:tr>
              <a:tr h="331752"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>
                          <a:latin typeface="Open Sans" panose="020B0604020202020204"/>
                        </a:rPr>
                        <a:t>GastoMedio</a:t>
                      </a:r>
                      <a:endParaRPr lang="pt-BR" sz="1200" dirty="0">
                        <a:latin typeface="Open Sans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Valor gasto médio (mensal)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932915"/>
                  </a:ext>
                </a:extLst>
              </a:tr>
              <a:tr h="331752"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UF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Estado de origem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59055842"/>
                  </a:ext>
                </a:extLst>
              </a:tr>
              <a:tr h="331752"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>
                          <a:latin typeface="Open Sans" panose="020B0604020202020204"/>
                        </a:rPr>
                        <a:t>CidadeResidencia</a:t>
                      </a:r>
                      <a:endParaRPr lang="pt-BR" sz="1200" dirty="0">
                        <a:latin typeface="Open Sans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Cidade de residência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0021703"/>
                  </a:ext>
                </a:extLst>
              </a:tr>
              <a:tr h="331752"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>
                          <a:latin typeface="Open Sans" panose="020B0604020202020204"/>
                        </a:rPr>
                        <a:t>RegiaodoPais</a:t>
                      </a:r>
                      <a:endParaRPr lang="pt-BR" sz="1200" dirty="0">
                        <a:latin typeface="Open Sans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Open Sans" panose="020B0604020202020204"/>
                        </a:rPr>
                        <a:t>Região do país que mora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8189445"/>
                  </a:ext>
                </a:extLst>
              </a:tr>
            </a:tbl>
          </a:graphicData>
        </a:graphic>
      </p:graphicFrame>
      <p:sp>
        <p:nvSpPr>
          <p:cNvPr id="10" name="Botão de ação: Retornar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59CC4574-6D4A-4405-B388-BFF2F2383730}"/>
              </a:ext>
            </a:extLst>
          </p:cNvPr>
          <p:cNvSpPr/>
          <p:nvPr/>
        </p:nvSpPr>
        <p:spPr>
          <a:xfrm>
            <a:off x="6957026" y="5787164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Descrição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8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xmlns="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cadastrais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xmlns="" id="{C155A00D-A20E-431A-A1AC-44F6C7548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057962"/>
              </p:ext>
            </p:extLst>
          </p:nvPr>
        </p:nvGraphicFramePr>
        <p:xfrm>
          <a:off x="7683360" y="724880"/>
          <a:ext cx="3124390" cy="2584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xmlns="" id="{41502700-6238-4807-AA6F-445F4B202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004948"/>
              </p:ext>
            </p:extLst>
          </p:nvPr>
        </p:nvGraphicFramePr>
        <p:xfrm>
          <a:off x="600357" y="3438294"/>
          <a:ext cx="4712492" cy="2747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xmlns="" id="{D6D3D7A7-1DD2-4A3B-A941-97FF1BEC8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567637"/>
              </p:ext>
            </p:extLst>
          </p:nvPr>
        </p:nvGraphicFramePr>
        <p:xfrm>
          <a:off x="504402" y="1088932"/>
          <a:ext cx="4712492" cy="2330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BE6D7AAC-FB70-4685-830B-211863D2423D}"/>
              </a:ext>
            </a:extLst>
          </p:cNvPr>
          <p:cNvSpPr/>
          <p:nvPr/>
        </p:nvSpPr>
        <p:spPr>
          <a:xfrm>
            <a:off x="6265887" y="3472244"/>
            <a:ext cx="5926113" cy="774539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E4CDB0E-DE03-4703-9450-CA4CAF25D7A7}"/>
              </a:ext>
            </a:extLst>
          </p:cNvPr>
          <p:cNvSpPr/>
          <p:nvPr/>
        </p:nvSpPr>
        <p:spPr>
          <a:xfrm>
            <a:off x="6265888" y="3531178"/>
            <a:ext cx="5496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clientes possui alto índice de atividade financeira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Mulheres são a maioria da base de dados (65%)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clientes é da região Sudeste e Nordeste</a:t>
            </a:r>
          </a:p>
        </p:txBody>
      </p:sp>
      <p:sp>
        <p:nvSpPr>
          <p:cNvPr id="15" name="Botão de ação: Retornar 1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xmlns="" id="{7CF7BB66-95FB-4F50-ABCA-65B87C510392}"/>
              </a:ext>
            </a:extLst>
          </p:cNvPr>
          <p:cNvSpPr/>
          <p:nvPr/>
        </p:nvSpPr>
        <p:spPr>
          <a:xfrm>
            <a:off x="11667930" y="369285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0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xmlns="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xmlns="" id="{90D415FF-E78F-4A29-99DE-2F14CB3E4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077697"/>
              </p:ext>
            </p:extLst>
          </p:nvPr>
        </p:nvGraphicFramePr>
        <p:xfrm>
          <a:off x="358895" y="1088931"/>
          <a:ext cx="9644087" cy="377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E3736A4C-EEC1-4F3B-829B-FFD34CDE99DC}"/>
              </a:ext>
            </a:extLst>
          </p:cNvPr>
          <p:cNvSpPr/>
          <p:nvPr/>
        </p:nvSpPr>
        <p:spPr>
          <a:xfrm>
            <a:off x="1646" y="5359399"/>
            <a:ext cx="10195299" cy="774539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AD26D684-7514-4CB2-A141-4D9654AE9F24}"/>
              </a:ext>
            </a:extLst>
          </p:cNvPr>
          <p:cNvSpPr/>
          <p:nvPr/>
        </p:nvSpPr>
        <p:spPr>
          <a:xfrm>
            <a:off x="32996" y="5418333"/>
            <a:ext cx="10163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MG e BA são os estados que possuem o maior número de clientes, seguido por SP e PR.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Existem muitas UF com baixa representatividade, sendo 11 das 27 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UFs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com frequência menor ou igual a 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variável cidade estava muito granular com poucos clientes por categorias e por isso não foi analisa.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xmlns="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cadastrais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F2A00F4B-FCD2-4727-9DA7-98AB72C00625}"/>
              </a:ext>
            </a:extLst>
          </p:cNvPr>
          <p:cNvSpPr/>
          <p:nvPr/>
        </p:nvSpPr>
        <p:spPr>
          <a:xfrm>
            <a:off x="9598489" y="5573194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0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xmlns="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graphicFrame>
        <p:nvGraphicFramePr>
          <p:cNvPr id="15" name="Tabela 2">
            <a:extLst>
              <a:ext uri="{FF2B5EF4-FFF2-40B4-BE49-F238E27FC236}">
                <a16:creationId xmlns:a16="http://schemas.microsoft.com/office/drawing/2014/main" xmlns="" id="{D215A7CB-0844-441E-975E-BFCCB236B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83196"/>
              </p:ext>
            </p:extLst>
          </p:nvPr>
        </p:nvGraphicFramePr>
        <p:xfrm>
          <a:off x="7369511" y="1604975"/>
          <a:ext cx="219931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562">
                  <a:extLst>
                    <a:ext uri="{9D8B030D-6E8A-4147-A177-3AD203B41FA5}">
                      <a16:colId xmlns:a16="http://schemas.microsoft.com/office/drawing/2014/main" xmlns="" val="369389674"/>
                    </a:ext>
                  </a:extLst>
                </a:gridCol>
                <a:gridCol w="1303754">
                  <a:extLst>
                    <a:ext uri="{9D8B030D-6E8A-4147-A177-3AD203B41FA5}">
                      <a16:colId xmlns:a16="http://schemas.microsoft.com/office/drawing/2014/main" xmlns="" val="2428667924"/>
                    </a:ext>
                  </a:extLst>
                </a:gridCol>
              </a:tblGrid>
              <a:tr h="27144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Medida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Valor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4978259"/>
                  </a:ext>
                </a:extLst>
              </a:tr>
              <a:tr h="27144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Mínimo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9970944"/>
                  </a:ext>
                </a:extLst>
              </a:tr>
              <a:tr h="27144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1º Quartil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2490234"/>
                  </a:ext>
                </a:extLst>
              </a:tr>
              <a:tr h="27144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Mediana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8421908"/>
                  </a:ext>
                </a:extLst>
              </a:tr>
              <a:tr h="27144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Média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30,36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178896"/>
                  </a:ext>
                </a:extLst>
              </a:tr>
              <a:tr h="271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Open Sans" panose="020B0604020202020204"/>
                        </a:rPr>
                        <a:t>3º Quartil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2975061"/>
                  </a:ext>
                </a:extLst>
              </a:tr>
              <a:tr h="27144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Máximo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5661456"/>
                  </a:ext>
                </a:extLst>
              </a:tr>
            </a:tbl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211A82E0-605F-46BB-912F-125C3623BB6B}"/>
              </a:ext>
            </a:extLst>
          </p:cNvPr>
          <p:cNvSpPr/>
          <p:nvPr/>
        </p:nvSpPr>
        <p:spPr>
          <a:xfrm>
            <a:off x="0" y="4355033"/>
            <a:ext cx="10195299" cy="98744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DBA298BA-FABE-4DB6-85DF-95052DADD01F}"/>
              </a:ext>
            </a:extLst>
          </p:cNvPr>
          <p:cNvSpPr/>
          <p:nvPr/>
        </p:nvSpPr>
        <p:spPr>
          <a:xfrm>
            <a:off x="318365" y="4428145"/>
            <a:ext cx="9236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de dados é de clientes jovens, sendo metade dos clientes com menos de 26 anos e 75% dos clientes abaixo de 36.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Verificamos uma distribuição assimétrica à direita indicando poucos clientes com idades maiores.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idade mínima é 10 anos. Foi verificado com área de negócios e a data de nascimento foi digitada incorretamente, sendo a idade verdadeira 18 anos. </a:t>
            </a:r>
          </a:p>
        </p:txBody>
      </p:sp>
      <p:sp>
        <p:nvSpPr>
          <p:cNvPr id="18" name="Botão de ação: Retornar 1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CD5ECBB9-37ED-45BC-9F6E-EE3D2ED03247}"/>
              </a:ext>
            </a:extLst>
          </p:cNvPr>
          <p:cNvSpPr/>
          <p:nvPr/>
        </p:nvSpPr>
        <p:spPr>
          <a:xfrm>
            <a:off x="9596843" y="465704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xmlns="" id="{7C27332C-10E0-43E8-A8A6-F3AC81BF1F76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cadastrais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BC19AB23-50DF-4874-BF89-2ED988588351}"/>
              </a:ext>
            </a:extLst>
          </p:cNvPr>
          <p:cNvGrpSpPr/>
          <p:nvPr/>
        </p:nvGrpSpPr>
        <p:grpSpPr>
          <a:xfrm>
            <a:off x="499778" y="1230564"/>
            <a:ext cx="5760000" cy="2776643"/>
            <a:chOff x="499778" y="1230564"/>
            <a:chExt cx="5760000" cy="2776643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xmlns="" id="{78CAB772-156B-450D-9140-B162DF798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9778" y="1230564"/>
              <a:ext cx="5760000" cy="2776643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xmlns="" id="{05A29D0F-9FDD-486F-A100-DB94A4DDDF44}"/>
                </a:ext>
              </a:extLst>
            </p:cNvPr>
            <p:cNvSpPr/>
            <p:nvPr/>
          </p:nvSpPr>
          <p:spPr>
            <a:xfrm>
              <a:off x="4381500" y="3771900"/>
              <a:ext cx="1092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2897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xmlns="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graphicFrame>
        <p:nvGraphicFramePr>
          <p:cNvPr id="15" name="Tabela 2">
            <a:extLst>
              <a:ext uri="{FF2B5EF4-FFF2-40B4-BE49-F238E27FC236}">
                <a16:creationId xmlns:a16="http://schemas.microsoft.com/office/drawing/2014/main" xmlns="" id="{D215A7CB-0844-441E-975E-BFCCB236B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70580"/>
              </p:ext>
            </p:extLst>
          </p:nvPr>
        </p:nvGraphicFramePr>
        <p:xfrm>
          <a:off x="7468005" y="1580385"/>
          <a:ext cx="2414282" cy="2104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129">
                  <a:extLst>
                    <a:ext uri="{9D8B030D-6E8A-4147-A177-3AD203B41FA5}">
                      <a16:colId xmlns:a16="http://schemas.microsoft.com/office/drawing/2014/main" xmlns="" val="369389674"/>
                    </a:ext>
                  </a:extLst>
                </a:gridCol>
                <a:gridCol w="1309153">
                  <a:extLst>
                    <a:ext uri="{9D8B030D-6E8A-4147-A177-3AD203B41FA5}">
                      <a16:colId xmlns:a16="http://schemas.microsoft.com/office/drawing/2014/main" xmlns="" val="2428667924"/>
                    </a:ext>
                  </a:extLst>
                </a:gridCol>
              </a:tblGrid>
              <a:tr h="300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Medida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Valor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4978259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Mínimo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0,4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9970944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1º Quartil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68,9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2490234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Mediana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221,2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8421908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Média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9.683,4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178896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Open Sans" panose="020B0604020202020204"/>
                        </a:rPr>
                        <a:t>3º Quartil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6.579,8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2975061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Máximo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427.021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5661456"/>
                  </a:ext>
                </a:extLst>
              </a:tr>
            </a:tbl>
          </a:graphicData>
        </a:graphic>
      </p:graphicFrame>
      <p:sp>
        <p:nvSpPr>
          <p:cNvPr id="19" name="Title Placeholder 1">
            <a:extLst>
              <a:ext uri="{FF2B5EF4-FFF2-40B4-BE49-F238E27FC236}">
                <a16:creationId xmlns:a16="http://schemas.microsoft.com/office/drawing/2014/main" xmlns="" id="{82B0C788-CF96-4F1D-BC12-3C109912C5E3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cartão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4EA9540A-DEFE-4E8A-860F-2011C69238A8}"/>
              </a:ext>
            </a:extLst>
          </p:cNvPr>
          <p:cNvSpPr/>
          <p:nvPr/>
        </p:nvSpPr>
        <p:spPr>
          <a:xfrm>
            <a:off x="0" y="4355033"/>
            <a:ext cx="10195299" cy="98744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BBC4A334-321E-4A24-8D78-EB0C238ADE5B}"/>
              </a:ext>
            </a:extLst>
          </p:cNvPr>
          <p:cNvSpPr/>
          <p:nvPr/>
        </p:nvSpPr>
        <p:spPr>
          <a:xfrm>
            <a:off x="318365" y="4518200"/>
            <a:ext cx="9236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gasto médio mensal possui distribuição assimétrica acentuada á direita, com a presença de vários outliers superiores, sendo metade dos clientes com gasto menor do que R$221,2, sendo que dos 25% dos clientes que mais gastaram, o valor foi acima de ~R$6,57k. A média fica totalmente distorcida devido a um único cliente que gastou em média quase R$427 mil reais por mês.</a:t>
            </a:r>
          </a:p>
        </p:txBody>
      </p:sp>
      <p:sp>
        <p:nvSpPr>
          <p:cNvPr id="21" name="Botão de ação: Retornar 2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DD6328C6-DE92-44BB-A9A3-F71BB121C558}"/>
              </a:ext>
            </a:extLst>
          </p:cNvPr>
          <p:cNvSpPr/>
          <p:nvPr/>
        </p:nvSpPr>
        <p:spPr>
          <a:xfrm>
            <a:off x="9596843" y="465704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14A01752-6332-44BC-828B-EB91B4BEE190}"/>
              </a:ext>
            </a:extLst>
          </p:cNvPr>
          <p:cNvGrpSpPr/>
          <p:nvPr/>
        </p:nvGrpSpPr>
        <p:grpSpPr>
          <a:xfrm>
            <a:off x="389728" y="1411215"/>
            <a:ext cx="5760000" cy="2776644"/>
            <a:chOff x="389728" y="1411215"/>
            <a:chExt cx="5760000" cy="277664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xmlns="" id="{6B2FECFE-29A3-4F9A-918E-272CA9BA0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728" y="1411215"/>
              <a:ext cx="5760000" cy="2776644"/>
            </a:xfrm>
            <a:prstGeom prst="rect">
              <a:avLst/>
            </a:prstGeom>
          </p:spPr>
        </p:pic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xmlns="" id="{0BEA4EC6-DAEB-4C67-97C5-CD129051E278}"/>
                </a:ext>
              </a:extLst>
            </p:cNvPr>
            <p:cNvSpPr/>
            <p:nvPr/>
          </p:nvSpPr>
          <p:spPr>
            <a:xfrm>
              <a:off x="4356100" y="3937000"/>
              <a:ext cx="1092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4965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47650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originais 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Inteligência Artificial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Sugestão para Trabalhos Futuros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F7930CF3-BFC0-49B5-B624-FCF47341D5DC}"/>
              </a:ext>
            </a:extLst>
          </p:cNvPr>
          <p:cNvCxnSpPr>
            <a:cxnSpLocks/>
          </p:cNvCxnSpPr>
          <p:nvPr/>
        </p:nvCxnSpPr>
        <p:spPr>
          <a:xfrm flipH="1">
            <a:off x="4637989" y="1094509"/>
            <a:ext cx="1" cy="4253346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3FAE197E-B230-43A7-BFD6-755E781038C3}"/>
              </a:ext>
            </a:extLst>
          </p:cNvPr>
          <p:cNvSpPr/>
          <p:nvPr/>
        </p:nvSpPr>
        <p:spPr>
          <a:xfrm>
            <a:off x="4565133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DB6EB9D9-7F35-4C56-9960-B08A84F9FE06}"/>
              </a:ext>
            </a:extLst>
          </p:cNvPr>
          <p:cNvSpPr/>
          <p:nvPr/>
        </p:nvSpPr>
        <p:spPr>
          <a:xfrm>
            <a:off x="4565133" y="1913670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A1FD3738-3BA8-43DD-BDEA-43513556BCB3}"/>
              </a:ext>
            </a:extLst>
          </p:cNvPr>
          <p:cNvSpPr/>
          <p:nvPr/>
        </p:nvSpPr>
        <p:spPr>
          <a:xfrm>
            <a:off x="4565133" y="231928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E8FD2CCA-FA6C-4142-9B0D-E4E25F50DDB7}"/>
              </a:ext>
            </a:extLst>
          </p:cNvPr>
          <p:cNvSpPr/>
          <p:nvPr/>
        </p:nvSpPr>
        <p:spPr>
          <a:xfrm>
            <a:off x="4565133" y="2739136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xmlns="" id="{20F007FE-3C45-4C50-96EF-E95FF61957B6}"/>
              </a:ext>
            </a:extLst>
          </p:cNvPr>
          <p:cNvSpPr/>
          <p:nvPr/>
        </p:nvSpPr>
        <p:spPr>
          <a:xfrm>
            <a:off x="4565133" y="3529403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xmlns="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xmlns="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xmlns="" id="{43901B07-45B4-4E86-84D2-99A00E832B84}"/>
              </a:ext>
            </a:extLst>
          </p:cNvPr>
          <p:cNvSpPr/>
          <p:nvPr/>
        </p:nvSpPr>
        <p:spPr>
          <a:xfrm>
            <a:off x="4565133" y="1486382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539B0DFA-8F15-49B6-BFF8-08611FB7392C}"/>
              </a:ext>
            </a:extLst>
          </p:cNvPr>
          <p:cNvSpPr/>
          <p:nvPr/>
        </p:nvSpPr>
        <p:spPr>
          <a:xfrm>
            <a:off x="4565133" y="3950477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720E669F-5389-4DCE-864B-761AF2A4B25A}"/>
              </a:ext>
            </a:extLst>
          </p:cNvPr>
          <p:cNvSpPr/>
          <p:nvPr/>
        </p:nvSpPr>
        <p:spPr>
          <a:xfrm>
            <a:off x="4565133" y="437155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6E71B8F3-6326-4C0C-A58D-B01B7517A5E8}"/>
              </a:ext>
            </a:extLst>
          </p:cNvPr>
          <p:cNvSpPr/>
          <p:nvPr/>
        </p:nvSpPr>
        <p:spPr>
          <a:xfrm>
            <a:off x="4565133" y="481545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53784E7B-AFD7-4F97-B13C-E9B157E9F7A4}"/>
              </a:ext>
            </a:extLst>
          </p:cNvPr>
          <p:cNvSpPr/>
          <p:nvPr/>
        </p:nvSpPr>
        <p:spPr>
          <a:xfrm>
            <a:off x="4565133" y="523529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xmlns="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2EE0D525-50CE-4B3D-BC3E-71E1F4D68F65}"/>
              </a:ext>
            </a:extLst>
          </p:cNvPr>
          <p:cNvSpPr/>
          <p:nvPr/>
        </p:nvSpPr>
        <p:spPr>
          <a:xfrm>
            <a:off x="4565133" y="3113211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2;p13">
            <a:extLst>
              <a:ext uri="{FF2B5EF4-FFF2-40B4-BE49-F238E27FC236}">
                <a16:creationId xmlns:a16="http://schemas.microsoft.com/office/drawing/2014/main" xmlns="" id="{D4B1EBF9-E70C-43A8-A5AE-429D12AAB0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xmlns="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graphicFrame>
        <p:nvGraphicFramePr>
          <p:cNvPr id="15" name="Tabela 2">
            <a:extLst>
              <a:ext uri="{FF2B5EF4-FFF2-40B4-BE49-F238E27FC236}">
                <a16:creationId xmlns:a16="http://schemas.microsoft.com/office/drawing/2014/main" xmlns="" id="{D215A7CB-0844-441E-975E-BFCCB236B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45371"/>
              </p:ext>
            </p:extLst>
          </p:nvPr>
        </p:nvGraphicFramePr>
        <p:xfrm>
          <a:off x="7468005" y="1515522"/>
          <a:ext cx="2414282" cy="2128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129">
                  <a:extLst>
                    <a:ext uri="{9D8B030D-6E8A-4147-A177-3AD203B41FA5}">
                      <a16:colId xmlns:a16="http://schemas.microsoft.com/office/drawing/2014/main" xmlns="" val="369389674"/>
                    </a:ext>
                  </a:extLst>
                </a:gridCol>
                <a:gridCol w="1309153">
                  <a:extLst>
                    <a:ext uri="{9D8B030D-6E8A-4147-A177-3AD203B41FA5}">
                      <a16:colId xmlns:a16="http://schemas.microsoft.com/office/drawing/2014/main" xmlns="" val="2428667924"/>
                    </a:ext>
                  </a:extLst>
                </a:gridCol>
              </a:tblGrid>
              <a:tr h="3040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Medida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Valor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4978259"/>
                  </a:ext>
                </a:extLst>
              </a:tr>
              <a:tr h="3040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Mínimo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9970944"/>
                  </a:ext>
                </a:extLst>
              </a:tr>
              <a:tr h="3040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1º Quartil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301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2490234"/>
                  </a:ext>
                </a:extLst>
              </a:tr>
              <a:tr h="3040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Mediana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2.682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8421908"/>
                  </a:ext>
                </a:extLst>
              </a:tr>
              <a:tr h="3040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115.811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178896"/>
                  </a:ext>
                </a:extLst>
              </a:tr>
              <a:tr h="304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3º Quartil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78.971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2975061"/>
                  </a:ext>
                </a:extLst>
              </a:tr>
              <a:tr h="3040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Máximo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5.123.372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5661456"/>
                  </a:ext>
                </a:extLst>
              </a:tr>
            </a:tbl>
          </a:graphicData>
        </a:graphic>
      </p:graphicFrame>
      <p:sp>
        <p:nvSpPr>
          <p:cNvPr id="18" name="Title Placeholder 1">
            <a:extLst>
              <a:ext uri="{FF2B5EF4-FFF2-40B4-BE49-F238E27FC236}">
                <a16:creationId xmlns:a16="http://schemas.microsoft.com/office/drawing/2014/main" xmlns="" id="{B2BA7F68-8214-4C95-A8AD-7FF329774A1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cartão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1" name="Espaço Reservado para Número de Slide 4">
            <a:extLst>
              <a:ext uri="{FF2B5EF4-FFF2-40B4-BE49-F238E27FC236}">
                <a16:creationId xmlns:a16="http://schemas.microsoft.com/office/drawing/2014/main" xmlns="" id="{DE5D6F26-2554-4F54-B85A-E2F43219C378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Pentágono 21">
            <a:extLst>
              <a:ext uri="{FF2B5EF4-FFF2-40B4-BE49-F238E27FC236}">
                <a16:creationId xmlns:a16="http://schemas.microsoft.com/office/drawing/2014/main" xmlns="" id="{33AA5A16-B560-4D52-8E18-ADF75F31C5AF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050C65C0-513B-447E-A163-42B414FF4F61}"/>
              </a:ext>
            </a:extLst>
          </p:cNvPr>
          <p:cNvSpPr/>
          <p:nvPr/>
        </p:nvSpPr>
        <p:spPr>
          <a:xfrm>
            <a:off x="0" y="4720241"/>
            <a:ext cx="10195299" cy="557374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C4D1E28-0079-4676-914D-6B36EF062736}"/>
              </a:ext>
            </a:extLst>
          </p:cNvPr>
          <p:cNvSpPr/>
          <p:nvPr/>
        </p:nvSpPr>
        <p:spPr>
          <a:xfrm>
            <a:off x="318365" y="4857640"/>
            <a:ext cx="9236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Open Sans" panose="020B0604020202020204"/>
              </a:rPr>
              <a:t>Note que esta variável é função do gasto médio (mensal). Portanto, as interpretação desta variável é equivalente à Gasto Mensal.</a:t>
            </a:r>
          </a:p>
        </p:txBody>
      </p:sp>
      <p:sp>
        <p:nvSpPr>
          <p:cNvPr id="20" name="Botão de ação: Retornar 1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41E7F63E-989C-4DCC-8087-1BA0D29A3B48}"/>
              </a:ext>
            </a:extLst>
          </p:cNvPr>
          <p:cNvSpPr/>
          <p:nvPr/>
        </p:nvSpPr>
        <p:spPr>
          <a:xfrm>
            <a:off x="9596843" y="48510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20EDA466-F555-4CFB-905B-9319E8616FAE}"/>
              </a:ext>
            </a:extLst>
          </p:cNvPr>
          <p:cNvGrpSpPr/>
          <p:nvPr/>
        </p:nvGrpSpPr>
        <p:grpSpPr>
          <a:xfrm>
            <a:off x="755840" y="1375528"/>
            <a:ext cx="5760000" cy="2776643"/>
            <a:chOff x="755840" y="1375528"/>
            <a:chExt cx="5760000" cy="277664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xmlns="" id="{B0C14CB2-ABDE-4A6E-A1AB-DA0CD1DC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840" y="1375528"/>
              <a:ext cx="5760000" cy="2776643"/>
            </a:xfrm>
            <a:prstGeom prst="rect">
              <a:avLst/>
            </a:prstGeom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xmlns="" id="{3E1A55D7-AB6F-4298-9CE5-BAC3758744F3}"/>
                </a:ext>
              </a:extLst>
            </p:cNvPr>
            <p:cNvSpPr/>
            <p:nvPr/>
          </p:nvSpPr>
          <p:spPr>
            <a:xfrm>
              <a:off x="4635500" y="3898900"/>
              <a:ext cx="1092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446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22638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xmlns="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graphicFrame>
        <p:nvGraphicFramePr>
          <p:cNvPr id="15" name="Tabela 2">
            <a:extLst>
              <a:ext uri="{FF2B5EF4-FFF2-40B4-BE49-F238E27FC236}">
                <a16:creationId xmlns:a16="http://schemas.microsoft.com/office/drawing/2014/main" xmlns="" id="{D215A7CB-0844-441E-975E-BFCCB236B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0743"/>
              </p:ext>
            </p:extLst>
          </p:nvPr>
        </p:nvGraphicFramePr>
        <p:xfrm>
          <a:off x="7468005" y="1580385"/>
          <a:ext cx="2414282" cy="2104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129">
                  <a:extLst>
                    <a:ext uri="{9D8B030D-6E8A-4147-A177-3AD203B41FA5}">
                      <a16:colId xmlns:a16="http://schemas.microsoft.com/office/drawing/2014/main" xmlns="" val="369389674"/>
                    </a:ext>
                  </a:extLst>
                </a:gridCol>
                <a:gridCol w="1309153">
                  <a:extLst>
                    <a:ext uri="{9D8B030D-6E8A-4147-A177-3AD203B41FA5}">
                      <a16:colId xmlns:a16="http://schemas.microsoft.com/office/drawing/2014/main" xmlns="" val="2428667924"/>
                    </a:ext>
                  </a:extLst>
                </a:gridCol>
              </a:tblGrid>
              <a:tr h="300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Medida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Valor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4978259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Mínimo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9970944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1º Quartil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2490234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Mediana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224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8421908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Média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8.318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178896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Open Sans" panose="020B0604020202020204"/>
                        </a:rPr>
                        <a:t>3º Quartil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5.673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2975061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Open Sans" panose="020B0604020202020204"/>
                        </a:rPr>
                        <a:t>Máximo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Open Sans" panose="020B0604020202020204"/>
                          <a:ea typeface="+mn-ea"/>
                          <a:cs typeface="+mn-cs"/>
                        </a:rPr>
                        <a:t>366.029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5661456"/>
                  </a:ext>
                </a:extLst>
              </a:tr>
            </a:tbl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C9001D87-C319-41A1-9F0E-3C25BD0A22D8}"/>
              </a:ext>
            </a:extLst>
          </p:cNvPr>
          <p:cNvSpPr/>
          <p:nvPr/>
        </p:nvSpPr>
        <p:spPr>
          <a:xfrm>
            <a:off x="0" y="4720241"/>
            <a:ext cx="10195299" cy="557374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023C9E9F-8F3D-402B-BCEF-17A87A001E7C}"/>
              </a:ext>
            </a:extLst>
          </p:cNvPr>
          <p:cNvSpPr/>
          <p:nvPr/>
        </p:nvSpPr>
        <p:spPr>
          <a:xfrm>
            <a:off x="318365" y="4857640"/>
            <a:ext cx="9236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Open Sans" panose="020B0604020202020204"/>
              </a:rPr>
              <a:t>Note que esta variável é função do gasto médio (mensal). Portanto, as interpretação desta variável é equivalente à Gasto Mensal.</a:t>
            </a:r>
          </a:p>
        </p:txBody>
      </p:sp>
      <p:sp>
        <p:nvSpPr>
          <p:cNvPr id="21" name="Botão de ação: Retornar 2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D746F666-F9F1-407A-9A6F-E53C3CAE08B2}"/>
              </a:ext>
            </a:extLst>
          </p:cNvPr>
          <p:cNvSpPr/>
          <p:nvPr/>
        </p:nvSpPr>
        <p:spPr>
          <a:xfrm>
            <a:off x="9596843" y="48510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6EC826DF-B631-4E7A-A759-A4A601D85B55}"/>
              </a:ext>
            </a:extLst>
          </p:cNvPr>
          <p:cNvGrpSpPr/>
          <p:nvPr/>
        </p:nvGrpSpPr>
        <p:grpSpPr>
          <a:xfrm>
            <a:off x="643547" y="1319711"/>
            <a:ext cx="5760000" cy="2776644"/>
            <a:chOff x="643547" y="1319711"/>
            <a:chExt cx="5760000" cy="277664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xmlns="" id="{D3CD033A-2A0F-4F17-B98F-CEB83429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547" y="1319711"/>
              <a:ext cx="5760000" cy="2776644"/>
            </a:xfrm>
            <a:prstGeom prst="rect">
              <a:avLst/>
            </a:prstGeom>
          </p:spPr>
        </p:pic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xmlns="" id="{2B539828-22F5-4B1A-9659-A75E9D2ECCFD}"/>
                </a:ext>
              </a:extLst>
            </p:cNvPr>
            <p:cNvSpPr/>
            <p:nvPr/>
          </p:nvSpPr>
          <p:spPr>
            <a:xfrm>
              <a:off x="4635500" y="3898900"/>
              <a:ext cx="1092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3A505F44-C726-4823-B762-0DF316E61452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cartão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4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xmlns="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xmlns="" id="{E438A851-77FD-4512-AD30-B372B076A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321698"/>
              </p:ext>
            </p:extLst>
          </p:nvPr>
        </p:nvGraphicFramePr>
        <p:xfrm>
          <a:off x="48134" y="1498175"/>
          <a:ext cx="4781737" cy="3280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EBCD683-711A-44C6-8028-2AD74CDE9699}"/>
              </a:ext>
            </a:extLst>
          </p:cNvPr>
          <p:cNvSpPr/>
          <p:nvPr/>
        </p:nvSpPr>
        <p:spPr>
          <a:xfrm>
            <a:off x="832591" y="5276494"/>
            <a:ext cx="38778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Homens são mais inadimplentes do que as mulheres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xmlns="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xmlns="" id="{383366AC-C135-43D6-B3AA-A7D4452DBBB6}"/>
              </a:ext>
            </a:extLst>
          </p:cNvPr>
          <p:cNvSpPr/>
          <p:nvPr/>
        </p:nvSpPr>
        <p:spPr>
          <a:xfrm>
            <a:off x="5718679" y="5084904"/>
            <a:ext cx="4041586" cy="6769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distribuição da Idade para o grupo inadimplente é ligeiramente maior, ou seja, os que atrasam tendem a ser um ligeiramente mais velhos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D3786AFD-4E82-4F6A-892C-650DE475D600}"/>
              </a:ext>
            </a:extLst>
          </p:cNvPr>
          <p:cNvSpPr/>
          <p:nvPr/>
        </p:nvSpPr>
        <p:spPr>
          <a:xfrm>
            <a:off x="6799159" y="1631979"/>
            <a:ext cx="1319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Idade x Target</a:t>
            </a:r>
            <a:endParaRPr lang="pt-BR" sz="1400" dirty="0">
              <a:solidFill>
                <a:srgbClr val="434343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3D2E5783-D069-414C-B784-4553F1D9D946}"/>
              </a:ext>
            </a:extLst>
          </p:cNvPr>
          <p:cNvSpPr/>
          <p:nvPr/>
        </p:nvSpPr>
        <p:spPr>
          <a:xfrm>
            <a:off x="7129149" y="4126245"/>
            <a:ext cx="580572" cy="34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 descr="Polegar apontando para cima">
            <a:extLst>
              <a:ext uri="{FF2B5EF4-FFF2-40B4-BE49-F238E27FC236}">
                <a16:creationId xmlns:a16="http://schemas.microsoft.com/office/drawing/2014/main" xmlns="" id="{1FE210AC-C1BA-4DC7-8C56-8E50254567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10808" y="5276493"/>
            <a:ext cx="277000" cy="277000"/>
          </a:xfrm>
          <a:prstGeom prst="rect">
            <a:avLst/>
          </a:prstGeom>
        </p:spPr>
      </p:pic>
      <p:pic>
        <p:nvPicPr>
          <p:cNvPr id="25" name="Gráfico 24" descr="Polegar apontando para cima">
            <a:extLst>
              <a:ext uri="{FF2B5EF4-FFF2-40B4-BE49-F238E27FC236}">
                <a16:creationId xmlns:a16="http://schemas.microsoft.com/office/drawing/2014/main" xmlns="" id="{379072C8-53F2-4B13-A704-70AA27DF30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464393" y="5284869"/>
            <a:ext cx="277000" cy="277000"/>
          </a:xfrm>
          <a:prstGeom prst="rect">
            <a:avLst/>
          </a:prstGeom>
        </p:spPr>
      </p:pic>
      <p:pic>
        <p:nvPicPr>
          <p:cNvPr id="26" name="Gráfico 25" descr="Polegar apontando para cima">
            <a:extLst>
              <a:ext uri="{FF2B5EF4-FFF2-40B4-BE49-F238E27FC236}">
                <a16:creationId xmlns:a16="http://schemas.microsoft.com/office/drawing/2014/main" xmlns="" id="{4B41782F-5A5C-428C-B075-9073FA38AC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83492" y="2603999"/>
            <a:ext cx="277000" cy="277000"/>
          </a:xfrm>
          <a:prstGeom prst="rect">
            <a:avLst/>
          </a:prstGeom>
        </p:spPr>
      </p:pic>
      <p:pic>
        <p:nvPicPr>
          <p:cNvPr id="27" name="Gráfico 26" descr="Polegar apontando para cima">
            <a:extLst>
              <a:ext uri="{FF2B5EF4-FFF2-40B4-BE49-F238E27FC236}">
                <a16:creationId xmlns:a16="http://schemas.microsoft.com/office/drawing/2014/main" xmlns="" id="{04F5AB95-49E1-43E4-BC22-4BCCE111F7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483492" y="2947709"/>
            <a:ext cx="277000" cy="277000"/>
          </a:xfrm>
          <a:prstGeom prst="rect">
            <a:avLst/>
          </a:prstGeom>
        </p:spPr>
      </p:pic>
      <p:pic>
        <p:nvPicPr>
          <p:cNvPr id="28" name="Gráfico 27" descr="Polegar apontando para cima">
            <a:extLst>
              <a:ext uri="{FF2B5EF4-FFF2-40B4-BE49-F238E27FC236}">
                <a16:creationId xmlns:a16="http://schemas.microsoft.com/office/drawing/2014/main" xmlns="" id="{CEAF1DD9-FA7C-4802-BE01-A8385D95D9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483492" y="3259633"/>
            <a:ext cx="277000" cy="277000"/>
          </a:xfrm>
          <a:prstGeom prst="rect">
            <a:avLst/>
          </a:prstGeom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xmlns="" id="{F7D22D64-DC85-41E2-9679-8856292DB6EA}"/>
              </a:ext>
            </a:extLst>
          </p:cNvPr>
          <p:cNvSpPr/>
          <p:nvPr/>
        </p:nvSpPr>
        <p:spPr>
          <a:xfrm>
            <a:off x="10761159" y="2616489"/>
            <a:ext cx="1562822" cy="96626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rgbClr val="92D050"/>
                </a:solidFill>
                <a:latin typeface="Open Sans" panose="020B0604020202020204"/>
              </a:rPr>
              <a:t>Covariável parece explicar bem a resposta</a:t>
            </a:r>
          </a:p>
          <a:p>
            <a:r>
              <a:rPr lang="pt-BR" sz="900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r>
              <a:rPr lang="pt-BR" sz="900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xmlns="" id="{283CEEAF-DA50-48C4-A568-CA8AABD80946}"/>
              </a:ext>
            </a:extLst>
          </p:cNvPr>
          <p:cNvSpPr/>
          <p:nvPr/>
        </p:nvSpPr>
        <p:spPr>
          <a:xfrm>
            <a:off x="10365063" y="2274585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sp>
        <p:nvSpPr>
          <p:cNvPr id="31" name="Botão de ação: Retornar 30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xmlns="" id="{759EE52E-B6B2-4674-9C10-F9FCF477CED4}"/>
              </a:ext>
            </a:extLst>
          </p:cNvPr>
          <p:cNvSpPr/>
          <p:nvPr/>
        </p:nvSpPr>
        <p:spPr>
          <a:xfrm>
            <a:off x="11743404" y="3757144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7CDF9F20-10CF-4200-9247-74B8E4914743}"/>
              </a:ext>
            </a:extLst>
          </p:cNvPr>
          <p:cNvGrpSpPr/>
          <p:nvPr/>
        </p:nvGrpSpPr>
        <p:grpSpPr>
          <a:xfrm>
            <a:off x="5155207" y="1701375"/>
            <a:ext cx="4314108" cy="2784941"/>
            <a:chOff x="5155207" y="1701375"/>
            <a:chExt cx="4314108" cy="2784941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xmlns="" id="{6275E968-069F-4821-B374-7A9D4E89D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55207" y="1701375"/>
              <a:ext cx="4314108" cy="278494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xmlns="" id="{FE461357-043E-4DC3-B786-C1F4A2F9687F}"/>
                </a:ext>
              </a:extLst>
            </p:cNvPr>
            <p:cNvSpPr txBox="1"/>
            <p:nvPr/>
          </p:nvSpPr>
          <p:spPr>
            <a:xfrm>
              <a:off x="6892385" y="4203722"/>
              <a:ext cx="10541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Target</a:t>
              </a:r>
            </a:p>
          </p:txBody>
        </p:sp>
      </p:grp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76B95AE6-F1DC-4094-A7DD-7B4AA720CDDD}"/>
              </a:ext>
            </a:extLst>
          </p:cNvPr>
          <p:cNvSpPr/>
          <p:nvPr/>
        </p:nvSpPr>
        <p:spPr>
          <a:xfrm>
            <a:off x="6712242" y="1631979"/>
            <a:ext cx="1299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rgbClr val="434343"/>
                </a:solidFill>
                <a:latin typeface="Open Sans" panose="020B0604020202020204"/>
                <a:ea typeface="+mn-ea"/>
                <a:cs typeface="+mn-cs"/>
              </a:defRPr>
            </a:pPr>
            <a:r>
              <a:rPr lang="pt-BR" dirty="0">
                <a:solidFill>
                  <a:srgbClr val="434343"/>
                </a:solidFill>
              </a:rPr>
              <a:t>Idade x Target</a:t>
            </a:r>
          </a:p>
        </p:txBody>
      </p:sp>
    </p:spTree>
    <p:extLst>
      <p:ext uri="{BB962C8B-B14F-4D97-AF65-F5344CB8AC3E}">
        <p14:creationId xmlns:p14="http://schemas.microsoft.com/office/powerpoint/2010/main" val="325270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xmlns="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464802" y="6393527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xmlns="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pic>
        <p:nvPicPr>
          <p:cNvPr id="13" name="Gráfico 12" descr="Polegar apontando para cima">
            <a:extLst>
              <a:ext uri="{FF2B5EF4-FFF2-40B4-BE49-F238E27FC236}">
                <a16:creationId xmlns:a16="http://schemas.microsoft.com/office/drawing/2014/main" xmlns="" id="{0DE653E3-66D9-48F2-A7FE-40A70EB433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483492" y="2645564"/>
            <a:ext cx="277000" cy="277000"/>
          </a:xfrm>
          <a:prstGeom prst="rect">
            <a:avLst/>
          </a:prstGeom>
        </p:spPr>
      </p:pic>
      <p:pic>
        <p:nvPicPr>
          <p:cNvPr id="14" name="Gráfico 13" descr="Polegar apontando para cima">
            <a:extLst>
              <a:ext uri="{FF2B5EF4-FFF2-40B4-BE49-F238E27FC236}">
                <a16:creationId xmlns:a16="http://schemas.microsoft.com/office/drawing/2014/main" xmlns="" id="{99D332CA-470B-4B0B-AC70-99C7C319B1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83492" y="2947709"/>
            <a:ext cx="277000" cy="277000"/>
          </a:xfrm>
          <a:prstGeom prst="rect">
            <a:avLst/>
          </a:prstGeom>
        </p:spPr>
      </p:pic>
      <p:pic>
        <p:nvPicPr>
          <p:cNvPr id="17" name="Gráfico 16" descr="Polegar apontando para cima">
            <a:extLst>
              <a:ext uri="{FF2B5EF4-FFF2-40B4-BE49-F238E27FC236}">
                <a16:creationId xmlns:a16="http://schemas.microsoft.com/office/drawing/2014/main" xmlns="" id="{28F483CF-65BC-4E46-B239-32EF759FE5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483492" y="3259633"/>
            <a:ext cx="277000" cy="277000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xmlns="" id="{5E174FB1-6B62-4C7A-936C-73E90C3B3390}"/>
              </a:ext>
            </a:extLst>
          </p:cNvPr>
          <p:cNvSpPr/>
          <p:nvPr/>
        </p:nvSpPr>
        <p:spPr>
          <a:xfrm>
            <a:off x="10761159" y="2616489"/>
            <a:ext cx="1562822" cy="96626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rgbClr val="92D050"/>
                </a:solidFill>
                <a:latin typeface="Open Sans" panose="020B0604020202020204"/>
              </a:rPr>
              <a:t>Covariável parece explicar bem a resposta</a:t>
            </a:r>
          </a:p>
          <a:p>
            <a:r>
              <a:rPr lang="pt-BR" sz="900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r>
              <a:rPr lang="pt-BR" sz="900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xmlns="" id="{4E85AF8E-073B-4B08-8041-AC0852F7D702}"/>
              </a:ext>
            </a:extLst>
          </p:cNvPr>
          <p:cNvSpPr/>
          <p:nvPr/>
        </p:nvSpPr>
        <p:spPr>
          <a:xfrm>
            <a:off x="10365063" y="2274585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xmlns="" id="{644F04EF-FEA3-48E3-92D9-88506E1D6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318186"/>
              </p:ext>
            </p:extLst>
          </p:nvPr>
        </p:nvGraphicFramePr>
        <p:xfrm>
          <a:off x="5520680" y="1575845"/>
          <a:ext cx="4630487" cy="343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E3357E60-7218-440D-B392-66F7C6D024A8}"/>
              </a:ext>
            </a:extLst>
          </p:cNvPr>
          <p:cNvSpPr/>
          <p:nvPr/>
        </p:nvSpPr>
        <p:spPr>
          <a:xfrm>
            <a:off x="5888868" y="5324123"/>
            <a:ext cx="4630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Open Sans" panose="020B0604020202020204"/>
              </a:rPr>
              <a:t>As </a:t>
            </a:r>
            <a:r>
              <a:rPr lang="pt-BR" sz="1200" dirty="0" err="1">
                <a:latin typeface="Open Sans" panose="020B0604020202020204"/>
              </a:rPr>
              <a:t>Ufs</a:t>
            </a:r>
            <a:r>
              <a:rPr lang="pt-BR" sz="1200" dirty="0">
                <a:latin typeface="Open Sans" panose="020B0604020202020204"/>
              </a:rPr>
              <a:t> foram agrupadas de acordo com a o percentual de inadimplência, demonstrando o percentual de inadimplência tem relação com o fator regional</a:t>
            </a:r>
          </a:p>
        </p:txBody>
      </p:sp>
      <p:pic>
        <p:nvPicPr>
          <p:cNvPr id="24" name="Gráfico 23" descr="Polegar apontando para cima">
            <a:extLst>
              <a:ext uri="{FF2B5EF4-FFF2-40B4-BE49-F238E27FC236}">
                <a16:creationId xmlns:a16="http://schemas.microsoft.com/office/drawing/2014/main" xmlns="" id="{5AAAFA6C-FF9B-47E6-AE4E-8EC89811B8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11868" y="5508788"/>
            <a:ext cx="277000" cy="277000"/>
          </a:xfrm>
          <a:prstGeom prst="rect">
            <a:avLst/>
          </a:prstGeom>
        </p:spPr>
      </p:pic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xmlns="" id="{B8B56F7F-AC51-43EB-8535-17EB38AE12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180353"/>
              </p:ext>
            </p:extLst>
          </p:nvPr>
        </p:nvGraphicFramePr>
        <p:xfrm>
          <a:off x="316837" y="1676683"/>
          <a:ext cx="4630487" cy="343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ED16498C-CF8E-4DE2-A040-4FC29C769CF6}"/>
              </a:ext>
            </a:extLst>
          </p:cNvPr>
          <p:cNvSpPr/>
          <p:nvPr/>
        </p:nvSpPr>
        <p:spPr>
          <a:xfrm>
            <a:off x="767618" y="5324123"/>
            <a:ext cx="4630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região parece discriminar muito pouco, pois todas suas categorias possuem percentual de inadimplência próximo à média da base de 39% de inadimplência, com exceção da Centro Oeste</a:t>
            </a:r>
          </a:p>
        </p:txBody>
      </p:sp>
      <p:pic>
        <p:nvPicPr>
          <p:cNvPr id="27" name="Gráfico 26" descr="Polegar apontando para cima">
            <a:extLst>
              <a:ext uri="{FF2B5EF4-FFF2-40B4-BE49-F238E27FC236}">
                <a16:creationId xmlns:a16="http://schemas.microsoft.com/office/drawing/2014/main" xmlns="" id="{3A0D67CE-E3D0-48AF-93FF-CCBB727B1A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46226" y="5508788"/>
            <a:ext cx="277000" cy="277000"/>
          </a:xfrm>
          <a:prstGeom prst="rect">
            <a:avLst/>
          </a:prstGeom>
        </p:spPr>
      </p:pic>
      <p:sp>
        <p:nvSpPr>
          <p:cNvPr id="28" name="Botão de ação: Retornar 2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xmlns="" id="{76552453-B938-4599-B1E1-74AE36ABE1E7}"/>
              </a:ext>
            </a:extLst>
          </p:cNvPr>
          <p:cNvSpPr/>
          <p:nvPr/>
        </p:nvSpPr>
        <p:spPr>
          <a:xfrm>
            <a:off x="11743404" y="3757144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995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xmlns="" id="{70F6620C-E52E-4141-AC04-2B97C6350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776128"/>
              </p:ext>
            </p:extLst>
          </p:nvPr>
        </p:nvGraphicFramePr>
        <p:xfrm>
          <a:off x="5714553" y="1656632"/>
          <a:ext cx="4649842" cy="312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8E9F1654-F03D-4E6C-BE27-4C6939B5FC8C}"/>
              </a:ext>
            </a:extLst>
          </p:cNvPr>
          <p:cNvSpPr/>
          <p:nvPr/>
        </p:nvSpPr>
        <p:spPr>
          <a:xfrm>
            <a:off x="5947546" y="5324400"/>
            <a:ext cx="4496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As categorias de escore foram agrupadas segundo o percentual de inadimplência, sendo os escores ruins baixos é médios aqueles que possuem maior percentual de inadimplência</a:t>
            </a:r>
          </a:p>
        </p:txBody>
      </p:sp>
      <p:pic>
        <p:nvPicPr>
          <p:cNvPr id="16" name="Gráfico 15" descr="Polegar apontando para cima">
            <a:extLst>
              <a:ext uri="{FF2B5EF4-FFF2-40B4-BE49-F238E27FC236}">
                <a16:creationId xmlns:a16="http://schemas.microsoft.com/office/drawing/2014/main" xmlns="" id="{7C9F60CE-65CC-4D44-8DE4-D01DF98AC1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51283" y="5513343"/>
            <a:ext cx="277000" cy="277000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xmlns="" id="{46A9CDB7-61A1-4845-8CDB-D6812D8255D5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pic>
        <p:nvPicPr>
          <p:cNvPr id="26" name="Gráfico 25" descr="Polegar apontando para cima">
            <a:extLst>
              <a:ext uri="{FF2B5EF4-FFF2-40B4-BE49-F238E27FC236}">
                <a16:creationId xmlns:a16="http://schemas.microsoft.com/office/drawing/2014/main" xmlns="" id="{D66216DE-7F47-4A20-9013-92D915E576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83492" y="2645564"/>
            <a:ext cx="277000" cy="277000"/>
          </a:xfrm>
          <a:prstGeom prst="rect">
            <a:avLst/>
          </a:prstGeom>
        </p:spPr>
      </p:pic>
      <p:pic>
        <p:nvPicPr>
          <p:cNvPr id="29" name="Gráfico 28" descr="Polegar apontando para cima">
            <a:extLst>
              <a:ext uri="{FF2B5EF4-FFF2-40B4-BE49-F238E27FC236}">
                <a16:creationId xmlns:a16="http://schemas.microsoft.com/office/drawing/2014/main" xmlns="" id="{F2B97917-C960-4399-9A1D-80260BBE30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83492" y="2947709"/>
            <a:ext cx="277000" cy="277000"/>
          </a:xfrm>
          <a:prstGeom prst="rect">
            <a:avLst/>
          </a:prstGeom>
        </p:spPr>
      </p:pic>
      <p:pic>
        <p:nvPicPr>
          <p:cNvPr id="30" name="Gráfico 29" descr="Polegar apontando para cima">
            <a:extLst>
              <a:ext uri="{FF2B5EF4-FFF2-40B4-BE49-F238E27FC236}">
                <a16:creationId xmlns:a16="http://schemas.microsoft.com/office/drawing/2014/main" xmlns="" id="{5A1FF4B6-4D62-4384-A65D-A25CCBCC4E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483492" y="3259633"/>
            <a:ext cx="277000" cy="277000"/>
          </a:xfrm>
          <a:prstGeom prst="rect">
            <a:avLst/>
          </a:prstGeom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xmlns="" id="{577D05F6-E200-40AA-BB06-DD4F8D92CDDA}"/>
              </a:ext>
            </a:extLst>
          </p:cNvPr>
          <p:cNvSpPr/>
          <p:nvPr/>
        </p:nvSpPr>
        <p:spPr>
          <a:xfrm>
            <a:off x="10761159" y="2616489"/>
            <a:ext cx="1562822" cy="96626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rgbClr val="92D050"/>
                </a:solidFill>
                <a:latin typeface="Open Sans" panose="020B0604020202020204"/>
              </a:rPr>
              <a:t>Covariável parece explicar bem a resposta</a:t>
            </a:r>
          </a:p>
          <a:p>
            <a:r>
              <a:rPr lang="pt-BR" sz="900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r>
              <a:rPr lang="pt-BR" sz="900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xmlns="" id="{16A39A88-D7FF-42B4-9438-67DF609D55A9}"/>
              </a:ext>
            </a:extLst>
          </p:cNvPr>
          <p:cNvSpPr/>
          <p:nvPr/>
        </p:nvSpPr>
        <p:spPr>
          <a:xfrm>
            <a:off x="10365063" y="2274585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graphicFrame>
        <p:nvGraphicFramePr>
          <p:cNvPr id="34" name="Gráfico 33">
            <a:extLst>
              <a:ext uri="{FF2B5EF4-FFF2-40B4-BE49-F238E27FC236}">
                <a16:creationId xmlns:a16="http://schemas.microsoft.com/office/drawing/2014/main" xmlns="" id="{F588B906-9266-4795-9CC4-3802F90A1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732162"/>
              </p:ext>
            </p:extLst>
          </p:nvPr>
        </p:nvGraphicFramePr>
        <p:xfrm>
          <a:off x="360000" y="1656632"/>
          <a:ext cx="4642451" cy="344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A2CCFA68-F5B7-4907-871F-AC3859D6E272}"/>
              </a:ext>
            </a:extLst>
          </p:cNvPr>
          <p:cNvSpPr/>
          <p:nvPr/>
        </p:nvSpPr>
        <p:spPr>
          <a:xfrm>
            <a:off x="754544" y="5513344"/>
            <a:ext cx="4630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Grupo com menor índice de atividade são mais inadimplentes</a:t>
            </a:r>
          </a:p>
        </p:txBody>
      </p:sp>
      <p:pic>
        <p:nvPicPr>
          <p:cNvPr id="36" name="Gráfico 35" descr="Polegar apontando para cima">
            <a:extLst>
              <a:ext uri="{FF2B5EF4-FFF2-40B4-BE49-F238E27FC236}">
                <a16:creationId xmlns:a16="http://schemas.microsoft.com/office/drawing/2014/main" xmlns="" id="{0A391473-6563-42B8-BDD0-98C7F179BB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714553" y="5509065"/>
            <a:ext cx="277000" cy="277000"/>
          </a:xfrm>
          <a:prstGeom prst="rect">
            <a:avLst/>
          </a:prstGeom>
        </p:spPr>
      </p:pic>
      <p:sp>
        <p:nvSpPr>
          <p:cNvPr id="37" name="Botão de ação: Retornar 36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xmlns="" id="{7B81944F-E1D6-42BC-9072-BE85C60B5EA7}"/>
              </a:ext>
            </a:extLst>
          </p:cNvPr>
          <p:cNvSpPr/>
          <p:nvPr/>
        </p:nvSpPr>
        <p:spPr>
          <a:xfrm>
            <a:off x="11743404" y="3757144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99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xmlns="" id="{46A9CDB7-61A1-4845-8CDB-D6812D8255D5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pic>
        <p:nvPicPr>
          <p:cNvPr id="26" name="Gráfico 25" descr="Polegar apontando para cima">
            <a:extLst>
              <a:ext uri="{FF2B5EF4-FFF2-40B4-BE49-F238E27FC236}">
                <a16:creationId xmlns:a16="http://schemas.microsoft.com/office/drawing/2014/main" xmlns="" id="{D66216DE-7F47-4A20-9013-92D915E576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483492" y="2645564"/>
            <a:ext cx="277000" cy="277000"/>
          </a:xfrm>
          <a:prstGeom prst="rect">
            <a:avLst/>
          </a:prstGeom>
        </p:spPr>
      </p:pic>
      <p:pic>
        <p:nvPicPr>
          <p:cNvPr id="29" name="Gráfico 28" descr="Polegar apontando para cima">
            <a:extLst>
              <a:ext uri="{FF2B5EF4-FFF2-40B4-BE49-F238E27FC236}">
                <a16:creationId xmlns:a16="http://schemas.microsoft.com/office/drawing/2014/main" xmlns="" id="{F2B97917-C960-4399-9A1D-80260BBE30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83492" y="2947709"/>
            <a:ext cx="277000" cy="277000"/>
          </a:xfrm>
          <a:prstGeom prst="rect">
            <a:avLst/>
          </a:prstGeom>
        </p:spPr>
      </p:pic>
      <p:pic>
        <p:nvPicPr>
          <p:cNvPr id="30" name="Gráfico 29" descr="Polegar apontando para cima">
            <a:extLst>
              <a:ext uri="{FF2B5EF4-FFF2-40B4-BE49-F238E27FC236}">
                <a16:creationId xmlns:a16="http://schemas.microsoft.com/office/drawing/2014/main" xmlns="" id="{5A1FF4B6-4D62-4384-A65D-A25CCBCC4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483492" y="3259633"/>
            <a:ext cx="277000" cy="277000"/>
          </a:xfrm>
          <a:prstGeom prst="rect">
            <a:avLst/>
          </a:prstGeom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xmlns="" id="{577D05F6-E200-40AA-BB06-DD4F8D92CDDA}"/>
              </a:ext>
            </a:extLst>
          </p:cNvPr>
          <p:cNvSpPr/>
          <p:nvPr/>
        </p:nvSpPr>
        <p:spPr>
          <a:xfrm>
            <a:off x="10761159" y="2616489"/>
            <a:ext cx="1562822" cy="96626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rgbClr val="92D050"/>
                </a:solidFill>
                <a:latin typeface="Open Sans" panose="020B0604020202020204"/>
              </a:rPr>
              <a:t>Covariável parece explicar bem a resposta</a:t>
            </a:r>
          </a:p>
          <a:p>
            <a:r>
              <a:rPr lang="pt-BR" sz="900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r>
              <a:rPr lang="pt-BR" sz="900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xmlns="" id="{16A39A88-D7FF-42B4-9438-67DF609D55A9}"/>
              </a:ext>
            </a:extLst>
          </p:cNvPr>
          <p:cNvSpPr/>
          <p:nvPr/>
        </p:nvSpPr>
        <p:spPr>
          <a:xfrm>
            <a:off x="10365063" y="2274585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36" name="Gráfico 35" descr="Polegar apontando para cima">
            <a:extLst>
              <a:ext uri="{FF2B5EF4-FFF2-40B4-BE49-F238E27FC236}">
                <a16:creationId xmlns:a16="http://schemas.microsoft.com/office/drawing/2014/main" xmlns="" id="{0A391473-6563-42B8-BDD0-98C7F179BB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93439" y="5509065"/>
            <a:ext cx="277000" cy="277000"/>
          </a:xfrm>
          <a:prstGeom prst="rect">
            <a:avLst/>
          </a:prstGeom>
        </p:spPr>
      </p:pic>
      <p:sp>
        <p:nvSpPr>
          <p:cNvPr id="24" name="Botão de ação: Retornar 23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xmlns="" id="{D1E7A2A8-7EEE-46C5-B72B-C107E60765BA}"/>
              </a:ext>
            </a:extLst>
          </p:cNvPr>
          <p:cNvSpPr/>
          <p:nvPr/>
        </p:nvSpPr>
        <p:spPr>
          <a:xfrm>
            <a:off x="11743404" y="3757144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77D37B04-7DB5-4808-A3D2-F78F9AFD5E61}"/>
              </a:ext>
            </a:extLst>
          </p:cNvPr>
          <p:cNvSpPr/>
          <p:nvPr/>
        </p:nvSpPr>
        <p:spPr>
          <a:xfrm>
            <a:off x="966621" y="5324400"/>
            <a:ext cx="8937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Clientes que inadimplentes parecem gastar (média mensal) um pouco mais em relação aos não inadimplentes, indicando muitas vezes o uso do cartão acima de suas possibilidades de pagamento.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Para melhor visualização do gráfico, foi mostrado os gasto médio mensal de até R$100.000.</a:t>
            </a:r>
            <a:r>
              <a:rPr lang="pt-BR" sz="12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E2316AF6-9406-4286-81DF-CE5BE3A8E197}"/>
              </a:ext>
            </a:extLst>
          </p:cNvPr>
          <p:cNvGrpSpPr/>
          <p:nvPr/>
        </p:nvGrpSpPr>
        <p:grpSpPr>
          <a:xfrm>
            <a:off x="2880163" y="1634403"/>
            <a:ext cx="5110866" cy="3275708"/>
            <a:chOff x="2880163" y="1634403"/>
            <a:chExt cx="5110866" cy="3275708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xmlns="" id="{BD7720F5-F8D7-456E-8DA9-E50B913CDC89}"/>
                </a:ext>
              </a:extLst>
            </p:cNvPr>
            <p:cNvSpPr/>
            <p:nvPr/>
          </p:nvSpPr>
          <p:spPr>
            <a:xfrm>
              <a:off x="4499474" y="1634403"/>
              <a:ext cx="18722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400" b="0" i="0" u="none" strike="noStrike" kern="1200" spc="0" baseline="0">
                  <a:solidFill>
                    <a:srgbClr val="434343"/>
                  </a:solidFill>
                  <a:latin typeface="Open Sans" panose="020B0604020202020204"/>
                  <a:ea typeface="+mn-ea"/>
                  <a:cs typeface="+mn-cs"/>
                </a:defRPr>
              </a:pPr>
              <a:r>
                <a:rPr lang="pt-BR" dirty="0">
                  <a:solidFill>
                    <a:srgbClr val="434343"/>
                  </a:solidFill>
                </a:rPr>
                <a:t>Gasto Médio x Target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xmlns="" id="{EF419EA2-4C2F-4B46-820F-D937CB2C5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80163" y="1875273"/>
              <a:ext cx="5110866" cy="3034838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xmlns="" id="{3BBBC198-3ACA-4997-B0E4-DBEEA5E5886E}"/>
                </a:ext>
              </a:extLst>
            </p:cNvPr>
            <p:cNvSpPr txBox="1"/>
            <p:nvPr/>
          </p:nvSpPr>
          <p:spPr>
            <a:xfrm>
              <a:off x="5150739" y="4510650"/>
              <a:ext cx="10541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75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xmlns="" id="{D704344D-754A-43E6-8FA4-948AD56A9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40690"/>
              </p:ext>
            </p:extLst>
          </p:nvPr>
        </p:nvGraphicFramePr>
        <p:xfrm>
          <a:off x="2793447" y="2788047"/>
          <a:ext cx="72886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1738">
                  <a:extLst>
                    <a:ext uri="{9D8B030D-6E8A-4147-A177-3AD203B41FA5}">
                      <a16:colId xmlns:a16="http://schemas.microsoft.com/office/drawing/2014/main" xmlns="" val="2169752033"/>
                    </a:ext>
                  </a:extLst>
                </a:gridCol>
                <a:gridCol w="2160104">
                  <a:extLst>
                    <a:ext uri="{9D8B030D-6E8A-4147-A177-3AD203B41FA5}">
                      <a16:colId xmlns:a16="http://schemas.microsoft.com/office/drawing/2014/main" xmlns="" val="806538095"/>
                    </a:ext>
                  </a:extLst>
                </a:gridCol>
                <a:gridCol w="2146854">
                  <a:extLst>
                    <a:ext uri="{9D8B030D-6E8A-4147-A177-3AD203B41FA5}">
                      <a16:colId xmlns:a16="http://schemas.microsoft.com/office/drawing/2014/main" xmlns="" val="1922228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Open Sans" panose="020B0604020202020204"/>
                        </a:rPr>
                        <a:t>Indicador</a:t>
                      </a:r>
                    </a:p>
                  </a:txBody>
                  <a:tcPr anchor="ctr"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Open Sans" panose="020B0604020202020204"/>
                        </a:rPr>
                        <a:t>Base de Treino</a:t>
                      </a:r>
                    </a:p>
                  </a:txBody>
                  <a:tcPr anchor="ctr"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Open Sans" panose="020B0604020202020204"/>
                        </a:rPr>
                        <a:t>Base de Teste</a:t>
                      </a:r>
                    </a:p>
                  </a:txBody>
                  <a:tcPr anchor="ctr"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934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Percentual de classificação Correta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0.7891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0.7726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2084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Sensibilidade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0.7956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0.8173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4249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Especificidade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Open Sans" panose="020B0604020202020204"/>
                        </a:rPr>
                        <a:t>0.7830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0.7621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58157993"/>
                  </a:ext>
                </a:extLst>
              </a:tr>
            </a:tbl>
          </a:graphicData>
        </a:graphic>
      </p:graphicFrame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7C4D1B07-7812-4664-80F0-CB062AFE1ED1}"/>
              </a:ext>
            </a:extLst>
          </p:cNvPr>
          <p:cNvSpPr/>
          <p:nvPr/>
        </p:nvSpPr>
        <p:spPr>
          <a:xfrm>
            <a:off x="0" y="1462576"/>
            <a:ext cx="10082143" cy="113143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xmlns="" id="{523D8FFE-2EED-4F24-BE83-083D6A242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65478"/>
            <a:ext cx="9520600" cy="88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77% no percentual geral de classificação correta. O percentual de acerto do evento de inadimplência ficou em torno de 80% e 77% para o evento de não inadimplência. As base de treino e validação apresentaram resultados similares, com um pequena variação no acerto na base de teste, dentro do esperado para este tipo de análise.</a:t>
            </a:r>
          </a:p>
        </p:txBody>
      </p:sp>
      <p:sp>
        <p:nvSpPr>
          <p:cNvPr id="17" name="Botão de ação: Retornar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69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xmlns="" id="{D704344D-754A-43E6-8FA4-948AD56A9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56852"/>
              </p:ext>
            </p:extLst>
          </p:nvPr>
        </p:nvGraphicFramePr>
        <p:xfrm>
          <a:off x="2793447" y="2658445"/>
          <a:ext cx="72886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1738">
                  <a:extLst>
                    <a:ext uri="{9D8B030D-6E8A-4147-A177-3AD203B41FA5}">
                      <a16:colId xmlns:a16="http://schemas.microsoft.com/office/drawing/2014/main" xmlns="" val="2169752033"/>
                    </a:ext>
                  </a:extLst>
                </a:gridCol>
                <a:gridCol w="2160104">
                  <a:extLst>
                    <a:ext uri="{9D8B030D-6E8A-4147-A177-3AD203B41FA5}">
                      <a16:colId xmlns:a16="http://schemas.microsoft.com/office/drawing/2014/main" xmlns="" val="806538095"/>
                    </a:ext>
                  </a:extLst>
                </a:gridCol>
                <a:gridCol w="2146854">
                  <a:extLst>
                    <a:ext uri="{9D8B030D-6E8A-4147-A177-3AD203B41FA5}">
                      <a16:colId xmlns:a16="http://schemas.microsoft.com/office/drawing/2014/main" xmlns="" val="1922228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Open Sans" panose="020B0604020202020204"/>
                        </a:rPr>
                        <a:t>Indicador</a:t>
                      </a:r>
                    </a:p>
                  </a:txBody>
                  <a:tcPr anchor="ctr"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Open Sans" panose="020B0604020202020204"/>
                        </a:rPr>
                        <a:t>Base de Treino</a:t>
                      </a:r>
                    </a:p>
                  </a:txBody>
                  <a:tcPr anchor="ctr">
                    <a:solidFill>
                      <a:srgbClr val="6AD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Open Sans" panose="020B0604020202020204"/>
                        </a:rPr>
                        <a:t>Base de Teste</a:t>
                      </a:r>
                    </a:p>
                  </a:txBody>
                  <a:tcPr anchor="ctr">
                    <a:solidFill>
                      <a:srgbClr val="6AD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934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Percentual de classificação Correta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0.7978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0.7273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2084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Sensibilidade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0.8089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0.7981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4249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Especificidade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Open Sans" panose="020B0604020202020204"/>
                        </a:rPr>
                        <a:t>0.7872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4020202020204"/>
                        </a:rPr>
                        <a:t>0.7089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58157993"/>
                  </a:ext>
                </a:extLst>
              </a:tr>
            </a:tbl>
          </a:graphicData>
        </a:graphic>
      </p:graphicFrame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F71260F1-6BB7-42F0-BD90-00B6F15AB7EB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Decisão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C9CF05B7-54B6-4CFD-B46B-6775C8FFFCCA}"/>
              </a:ext>
            </a:extLst>
          </p:cNvPr>
          <p:cNvSpPr/>
          <p:nvPr/>
        </p:nvSpPr>
        <p:spPr>
          <a:xfrm>
            <a:off x="0" y="1462576"/>
            <a:ext cx="10082143" cy="960964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xmlns="" id="{33D5CA79-7524-4B6F-88BA-898A367C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0" y="1501978"/>
            <a:ext cx="9520600" cy="88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 apresentou ótimo acerto preditivo, próximo a 75% no percentual geral de classificação correta. O percentual de acerto do evento de inadimplência ficou em torno de 80% e 75% para o evento de não inadimplência. Nota-se que uma </a:t>
            </a:r>
            <a:r>
              <a:rPr lang="pt-BR" altLang="pt-BR" sz="1200" dirty="0">
                <a:solidFill>
                  <a:srgbClr val="434343"/>
                </a:solidFill>
                <a:latin typeface="Open sans" panose="020B0604020202020204"/>
              </a:rPr>
              <a:t>queda muito expressiva da especificidade na base de teste</a:t>
            </a: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, que deve ser investigada no sentido de tentar utilizar outras técnicas que contornem este problema.</a:t>
            </a:r>
          </a:p>
        </p:txBody>
      </p:sp>
      <p:sp>
        <p:nvSpPr>
          <p:cNvPr id="18" name="Botão de ação: Retornar 1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FA1B4CD2-B072-46F6-8051-7E952368D8FA}"/>
              </a:ext>
            </a:extLst>
          </p:cNvPr>
          <p:cNvSpPr/>
          <p:nvPr/>
        </p:nvSpPr>
        <p:spPr>
          <a:xfrm>
            <a:off x="9770843" y="42495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40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A7B230-17CC-4DFD-ABF6-59D001CA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8" y="336635"/>
            <a:ext cx="11360800" cy="1122400"/>
          </a:xfrm>
        </p:spPr>
        <p:txBody>
          <a:bodyPr/>
          <a:lstStyle/>
          <a:p>
            <a:pPr algn="l"/>
            <a:r>
              <a:rPr lang="pt-BR" sz="2400" dirty="0">
                <a:solidFill>
                  <a:srgbClr val="6ADBD9"/>
                </a:solidFill>
                <a:latin typeface="Open Sans" panose="020B0604020202020204"/>
              </a:rPr>
              <a:t>Leia-me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B987FB77-D8CF-4235-8096-B55D09ECCC58}"/>
              </a:ext>
            </a:extLst>
          </p:cNvPr>
          <p:cNvSpPr/>
          <p:nvPr/>
        </p:nvSpPr>
        <p:spPr>
          <a:xfrm>
            <a:off x="283078" y="1459035"/>
            <a:ext cx="1112460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solidFill>
                  <a:srgbClr val="434343"/>
                </a:solidFill>
                <a:latin typeface="Open Sans" panose="020B0604020202020204"/>
              </a:rPr>
              <a:t>Com o intuito de garantir a identidade visual em todos os materiais do LABDATA FIA, solicitamos que os alunos sigam o template disponibilizado neste documento, podendo fazer algumas modificações a seu critério, desde que sigam minimamente as seguintes recomendações:</a:t>
            </a:r>
          </a:p>
          <a:p>
            <a:endParaRPr lang="da-DK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a-DK" sz="1400" dirty="0">
                <a:solidFill>
                  <a:srgbClr val="434343"/>
                </a:solidFill>
                <a:latin typeface="Open Sans" panose="020B0604020202020204"/>
              </a:rPr>
              <a:t>Fonte: Open Sans;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a-DK" sz="1400" dirty="0">
                <a:solidFill>
                  <a:srgbClr val="434343"/>
                </a:solidFill>
                <a:latin typeface="Open Sans" panose="020B0604020202020204"/>
              </a:rPr>
              <a:t>Tamanho fonte: 12 ou 14 no corpo do texto e 24 no título – primeira linha;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a-DK" sz="1400" dirty="0">
                <a:solidFill>
                  <a:srgbClr val="434343"/>
                </a:solidFill>
                <a:latin typeface="Open Sans" panose="020B0604020202020204"/>
              </a:rPr>
              <a:t>Utilizar a cores guia do LABDATA FIA (ou tons similares, quando forem necessários os uso de 3 cores ou mais):</a:t>
            </a:r>
          </a:p>
          <a:p>
            <a:r>
              <a:rPr lang="da-DK" sz="1400" dirty="0">
                <a:solidFill>
                  <a:srgbClr val="6ADBD9"/>
                </a:solidFill>
                <a:latin typeface="Open Sans" panose="020B0604020202020204"/>
              </a:rPr>
              <a:t>	VERDE ÁGUA: R=106, G=219, B=217;</a:t>
            </a:r>
          </a:p>
          <a:p>
            <a:r>
              <a:rPr lang="da-DK" sz="1400" dirty="0">
                <a:solidFill>
                  <a:schemeClr val="accent4"/>
                </a:solidFill>
                <a:latin typeface="Open Sans" panose="020B0604020202020204"/>
              </a:rPr>
              <a:t>	</a:t>
            </a:r>
            <a:r>
              <a:rPr lang="da-DK" sz="1400" dirty="0">
                <a:solidFill>
                  <a:srgbClr val="434343"/>
                </a:solidFill>
                <a:latin typeface="Open Sans" panose="020B0604020202020204"/>
              </a:rPr>
              <a:t>CINZA: R=67, G=67, B=67;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a-DK" sz="1400" dirty="0">
                <a:solidFill>
                  <a:srgbClr val="434343"/>
                </a:solidFill>
                <a:latin typeface="Open Sans" panose="020B0604020202020204"/>
              </a:rPr>
              <a:t>Caso use imagens ou fotos, certifique-se de que a fonte da imagem (sendo pública) permita o uso sem direitos autorais. Todas as imagens poderão ser modificadas a gosto do aluno/professor ou até mesmo removidas;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a-DK" sz="1400" dirty="0">
                <a:solidFill>
                  <a:srgbClr val="434343"/>
                </a:solidFill>
                <a:latin typeface="Open Sans" panose="020B0604020202020204"/>
              </a:rPr>
              <a:t>Sugerimos as imagens do site: </a:t>
            </a:r>
            <a:r>
              <a:rPr lang="pt-BR" sz="1400" dirty="0">
                <a:latin typeface="Open Sans" panose="020B0604020202020204"/>
                <a:hlinkClick r:id="rId2"/>
              </a:rPr>
              <a:t>https://www.pexels.com/</a:t>
            </a:r>
            <a:r>
              <a:rPr lang="pt-BR" sz="1400" dirty="0">
                <a:latin typeface="Open Sans" panose="020B0604020202020204"/>
              </a:rPr>
              <a:t>.</a:t>
            </a:r>
            <a:endParaRPr lang="da-DK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a-DK" sz="1400" dirty="0">
                <a:solidFill>
                  <a:srgbClr val="434343"/>
                </a:solidFill>
                <a:latin typeface="Open Sans" panose="020B0604020202020204"/>
              </a:rPr>
              <a:t>Manter o cabeçalho e rodapé conforme os slides guia.</a:t>
            </a:r>
          </a:p>
          <a:p>
            <a:pPr lvl="1"/>
            <a:endParaRPr lang="da-DK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da-DK" sz="1400" dirty="0">
                <a:solidFill>
                  <a:srgbClr val="434343"/>
                </a:solidFill>
                <a:latin typeface="Open Sans" panose="020B0604020202020204"/>
              </a:rPr>
              <a:t>Deixamos neste material vários slides de referência apenas como orientação, podendo o aluno criar novos slides desde que sigam a mesma identidade visual apresentada neste documento.</a:t>
            </a:r>
          </a:p>
          <a:p>
            <a:endParaRPr lang="da-DK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da-DK" sz="1400" dirty="0">
                <a:solidFill>
                  <a:srgbClr val="434343"/>
                </a:solidFill>
                <a:latin typeface="Open Sans" panose="020B0604020202020204"/>
              </a:rPr>
              <a:t>Contamos com sua colaboração.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dirty="0">
              <a:solidFill>
                <a:schemeClr val="accent4"/>
              </a:solidFill>
              <a:latin typeface="Open Sans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dirty="0">
              <a:solidFill>
                <a:schemeClr val="accent4"/>
              </a:solidFill>
              <a:latin typeface="Open Sans" panose="020B0604020202020204"/>
            </a:endParaRPr>
          </a:p>
          <a:p>
            <a:endParaRPr lang="da-DK" sz="1400" dirty="0">
              <a:solidFill>
                <a:schemeClr val="accent4"/>
              </a:solidFill>
              <a:latin typeface="Open Sans" panose="020B0604020202020204"/>
            </a:endParaRPr>
          </a:p>
          <a:p>
            <a:r>
              <a:rPr lang="da-DK" sz="1400" b="1" dirty="0">
                <a:solidFill>
                  <a:srgbClr val="434343"/>
                </a:solidFill>
                <a:latin typeface="Open Sans" panose="020B0604020202020204"/>
                <a:sym typeface="Wingdings" panose="05000000000000000000" pitchFamily="2" charset="2"/>
              </a:rPr>
              <a:t>Obrigado </a:t>
            </a:r>
          </a:p>
          <a:p>
            <a:r>
              <a:rPr lang="da-DK" sz="1400" b="1" dirty="0">
                <a:solidFill>
                  <a:srgbClr val="434343"/>
                </a:solidFill>
                <a:latin typeface="Open Sans" panose="020B0604020202020204"/>
                <a:sym typeface="Wingdings" panose="05000000000000000000" pitchFamily="2" charset="2"/>
              </a:rPr>
              <a:t>Equipe LABDATA FIA</a:t>
            </a:r>
            <a:endParaRPr lang="da-DK" sz="1400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6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094164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xmlns="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</a:rPr>
              <a:t>Layout de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extração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xmlns="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xmlns="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xmlns="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xmlns="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xmlns="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6490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966548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xmlns="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</a:rPr>
              <a:t>Layout de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extração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xmlns="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xmlns="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xmlns="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xmlns="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xmlns="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xmlns="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10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xmlns="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xmlns="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xmlns="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6550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ED072FB0-079E-451B-A8DE-04ADFF128F4D}"/>
              </a:ext>
            </a:extLst>
          </p:cNvPr>
          <p:cNvSpPr/>
          <p:nvPr/>
        </p:nvSpPr>
        <p:spPr>
          <a:xfrm>
            <a:off x="3702969" y="1755011"/>
            <a:ext cx="720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objetivo do trabalho é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predizer a inadimplência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pagamento das faturas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cartão de cartão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 clientes PF (Pessoa Física) de uma instituição financeira.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predição será realizada por meio da análise do banco de dados histórico e uso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modelos estatísticos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algoritmos de Inteligência Artificial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que selecionarão 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características mais relevantes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que explicam o evento de inadimplência dos clientes.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Desta forma, a empresa poderá traçar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estratégias de relacionamento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desenvolver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réguas de cobrança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ações preventivas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para minimizar de forma proativa sua taxa de inadimplência no cartão de crédito.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1030" name="Picture 6" descr="Person Holding Black Camera Lens">
            <a:extLst>
              <a:ext uri="{FF2B5EF4-FFF2-40B4-BE49-F238E27FC236}">
                <a16:creationId xmlns:a16="http://schemas.microsoft.com/office/drawing/2014/main" xmlns="" id="{BE07A035-5C75-4793-B8E3-23775B110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3" t="-459" r="14703" b="459"/>
          <a:stretch/>
        </p:blipFill>
        <p:spPr bwMode="auto">
          <a:xfrm>
            <a:off x="-1" y="-22615"/>
            <a:ext cx="3337265" cy="68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2;p13">
            <a:extLst>
              <a:ext uri="{FF2B5EF4-FFF2-40B4-BE49-F238E27FC236}">
                <a16:creationId xmlns:a16="http://schemas.microsoft.com/office/drawing/2014/main" xmlns="" id="{133F4F58-8FC1-4B43-86A6-8070512378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xmlns="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xmlns="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xmlns="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468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Problema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4928103C-AFF7-4D07-8D73-5DFDC5F7CAE9}"/>
              </a:ext>
            </a:extLst>
          </p:cNvPr>
          <p:cNvSpPr/>
          <p:nvPr/>
        </p:nvSpPr>
        <p:spPr>
          <a:xfrm>
            <a:off x="3646800" y="1452000"/>
            <a:ext cx="7200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instituição financeira acompanha periodicamente o indicador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inadimplência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todos seus produtos financeiros e tem verificado o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aumento expressivo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desta taxa para o produto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cartão de crédito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 nos últimos 12 meses. 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Por mais que não pagamento gere um valor de “empréstimo” que possa gerar receita futura (devido a taxa de juros) para a instituição, parte do dinheiro pode não ser recuperada. Portanto, traçar estratégias de relacionamento, crédito e cobrança são necessários para controlar a taxa de inadimplência.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Assim, a área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Cartões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solicitou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construção de um modelo preditivo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para o produto cartão de crédito, com o objetivo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identificar o perfil dos clientes PF inadimplentes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pelos próximos 60 dias após o vencimento da fatura. 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</a:rPr>
              <a:t>Como a </a:t>
            </a:r>
            <a:r>
              <a:rPr lang="en-US" sz="1400" b="1" dirty="0" err="1">
                <a:solidFill>
                  <a:srgbClr val="434343"/>
                </a:solidFill>
                <a:latin typeface="Open Sans" panose="020B0604020202020204" charset="0"/>
              </a:rPr>
              <a:t>quantidade</a:t>
            </a:r>
            <a:r>
              <a:rPr lang="en-US" sz="1400" b="1" dirty="0">
                <a:solidFill>
                  <a:srgbClr val="434343"/>
                </a:solidFill>
                <a:latin typeface="Open Sans" panose="020B0604020202020204" charset="0"/>
              </a:rPr>
              <a:t> de </a:t>
            </a:r>
            <a:r>
              <a:rPr lang="en-US" sz="1400" b="1" dirty="0" err="1">
                <a:solidFill>
                  <a:srgbClr val="434343"/>
                </a:solidFill>
                <a:latin typeface="Open Sans" panose="020B0604020202020204" charset="0"/>
              </a:rPr>
              <a:t>clientes</a:t>
            </a:r>
            <a:r>
              <a:rPr lang="en-US" sz="1400" b="1" dirty="0">
                <a:solidFill>
                  <a:srgbClr val="434343"/>
                </a:solidFill>
                <a:latin typeface="Open Sans" panose="020B0604020202020204" charset="0"/>
              </a:rPr>
              <a:t> é </a:t>
            </a:r>
            <a:r>
              <a:rPr lang="en-US" sz="1400" b="1" dirty="0" err="1">
                <a:solidFill>
                  <a:srgbClr val="434343"/>
                </a:solidFill>
                <a:latin typeface="Open Sans" panose="020B0604020202020204" charset="0"/>
              </a:rPr>
              <a:t>grande</a:t>
            </a:r>
            <a:r>
              <a:rPr lang="en-US" sz="1400" b="1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</a:rPr>
              <a:t>e o </a:t>
            </a:r>
            <a:r>
              <a:rPr lang="en-US" sz="1400" b="1" dirty="0" err="1">
                <a:solidFill>
                  <a:srgbClr val="434343"/>
                </a:solidFill>
                <a:latin typeface="Open Sans" panose="020B0604020202020204" charset="0"/>
              </a:rPr>
              <a:t>custo</a:t>
            </a:r>
            <a:r>
              <a:rPr lang="en-US" sz="1400" b="1" dirty="0">
                <a:solidFill>
                  <a:srgbClr val="434343"/>
                </a:solidFill>
                <a:latin typeface="Open Sans" panose="020B0604020202020204" charset="0"/>
              </a:rPr>
              <a:t> de </a:t>
            </a:r>
            <a:r>
              <a:rPr lang="en-US" sz="1400" b="1" dirty="0" err="1">
                <a:solidFill>
                  <a:srgbClr val="434343"/>
                </a:solidFill>
                <a:latin typeface="Open Sans" panose="020B0604020202020204" charset="0"/>
              </a:rPr>
              <a:t>comunicação</a:t>
            </a:r>
            <a:r>
              <a:rPr lang="en-US" sz="1400" b="1" dirty="0">
                <a:solidFill>
                  <a:srgbClr val="434343"/>
                </a:solidFill>
                <a:latin typeface="Open Sans" panose="020B0604020202020204" charset="0"/>
              </a:rPr>
              <a:t> é </a:t>
            </a:r>
            <a:r>
              <a:rPr lang="en-US" sz="1400" b="1" dirty="0" err="1">
                <a:solidFill>
                  <a:srgbClr val="434343"/>
                </a:solidFill>
                <a:latin typeface="Open Sans" panose="020B0604020202020204" charset="0"/>
              </a:rPr>
              <a:t>limitado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</a:rPr>
              <a:t>, o </a:t>
            </a:r>
            <a:r>
              <a:rPr lang="en-US" sz="1400" dirty="0" err="1">
                <a:solidFill>
                  <a:srgbClr val="434343"/>
                </a:solidFill>
                <a:latin typeface="Open Sans" panose="020B0604020202020204" charset="0"/>
              </a:rPr>
              <a:t>modelo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Open Sans" panose="020B0604020202020204" charset="0"/>
              </a:rPr>
              <a:t>auxiliará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</a:rPr>
              <a:t> a </a:t>
            </a:r>
            <a:r>
              <a:rPr lang="en-US" sz="1400" dirty="0" err="1">
                <a:solidFill>
                  <a:srgbClr val="434343"/>
                </a:solidFill>
                <a:latin typeface="Open Sans" panose="020B0604020202020204" charset="0"/>
              </a:rPr>
              <a:t>instituição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Open Sans" panose="020B0604020202020204" charset="0"/>
              </a:rPr>
              <a:t>financeira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</a:rPr>
              <a:t> a </a:t>
            </a:r>
            <a:r>
              <a:rPr lang="en-US" sz="1400" dirty="0" err="1">
                <a:solidFill>
                  <a:srgbClr val="434343"/>
                </a:solidFill>
                <a:latin typeface="Open Sans" panose="020B0604020202020204" charset="0"/>
              </a:rPr>
              <a:t>trabalhar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</a:rPr>
              <a:t> de forma </a:t>
            </a:r>
            <a:r>
              <a:rPr lang="en-US" sz="1400" dirty="0" err="1">
                <a:solidFill>
                  <a:srgbClr val="434343"/>
                </a:solidFill>
                <a:latin typeface="Open Sans" panose="020B0604020202020204" charset="0"/>
              </a:rPr>
              <a:t>otimizada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</a:rPr>
              <a:t> com </a:t>
            </a:r>
            <a:r>
              <a:rPr lang="en-US" sz="1400" dirty="0" err="1">
                <a:solidFill>
                  <a:srgbClr val="434343"/>
                </a:solidFill>
                <a:latin typeface="Open Sans" panose="020B0604020202020204" charset="0"/>
              </a:rPr>
              <a:t>seus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Open Sans" panose="020B0604020202020204" charset="0"/>
              </a:rPr>
              <a:t>clientes</a:t>
            </a:r>
            <a:r>
              <a:rPr lang="en-US" sz="1400" dirty="0">
                <a:solidFill>
                  <a:srgbClr val="434343"/>
                </a:solidFill>
                <a:latin typeface="Open Sans" panose="020B0604020202020204" charset="0"/>
              </a:rPr>
              <a:t>.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9FD0D171-BCB4-4D57-97FC-2B4C1F5B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31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xmlns="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15" name="Fluxograma: Disco magnético 1">
            <a:extLst>
              <a:ext uri="{FF2B5EF4-FFF2-40B4-BE49-F238E27FC236}">
                <a16:creationId xmlns:a16="http://schemas.microsoft.com/office/drawing/2014/main" xmlns="" id="{D0AA237C-AFE2-401C-80E9-FE29C56A541E}"/>
              </a:ext>
            </a:extLst>
          </p:cNvPr>
          <p:cNvSpPr/>
          <p:nvPr/>
        </p:nvSpPr>
        <p:spPr>
          <a:xfrm>
            <a:off x="780400" y="1435756"/>
            <a:ext cx="1786205" cy="1815882"/>
          </a:xfrm>
          <a:prstGeom prst="flowChartMagneticDisk">
            <a:avLst/>
          </a:prstGeom>
          <a:solidFill>
            <a:srgbClr val="6ADBD9"/>
          </a:solidFill>
          <a:ln>
            <a:solidFill>
              <a:srgbClr val="02BA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 dirty="0">
              <a:solidFill>
                <a:schemeClr val="bg1"/>
              </a:solidFill>
              <a:latin typeface="Open Sans" panose="020B0604020202020204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Open Sans" panose="020B0604020202020204"/>
              </a:rPr>
              <a:t>891.001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Open Sans" panose="020B0604020202020204"/>
              </a:rPr>
              <a:t>Clientes ativos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Open Sans" panose="020B0604020202020204"/>
              </a:rPr>
              <a:t>(Base Amostral)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xmlns="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Cliente (caso o cliente tenha mais de um contrato de cartão, considerar o mais antigo)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Clientes PF ativos em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Cliente com pelo menos 6 meses desde a ativação do cartão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Clientes que tenha feito pelo menos um pagamento de um fatura nos últimos 6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exclusão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Funcionários da instituição financeira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Clientes que estejam em atraso de pagamento por mais de 60 dias</a:t>
            </a:r>
          </a:p>
        </p:txBody>
      </p:sp>
      <p:graphicFrame>
        <p:nvGraphicFramePr>
          <p:cNvPr id="29" name="Object 111">
            <a:extLst>
              <a:ext uri="{FF2B5EF4-FFF2-40B4-BE49-F238E27FC236}">
                <a16:creationId xmlns:a16="http://schemas.microsoft.com/office/drawing/2014/main" xmlns="" id="{1095EE8E-9B52-46A6-AC23-323440B6A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754522"/>
              </p:ext>
            </p:extLst>
          </p:nvPr>
        </p:nvGraphicFramePr>
        <p:xfrm>
          <a:off x="3239275" y="4146952"/>
          <a:ext cx="70088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Worksheet" r:id="rId5" imgW="4886368" imgH="352494" progId="Excel.Sheet.8">
                  <p:embed/>
                </p:oleObj>
              </mc:Choice>
              <mc:Fallback>
                <p:oleObj name="Worksheet" r:id="rId5" imgW="4886368" imgH="352494" progId="Excel.Sheet.8">
                  <p:embed/>
                  <p:pic>
                    <p:nvPicPr>
                      <p:cNvPr id="1026" name="Object 111">
                        <a:extLst>
                          <a:ext uri="{FF2B5EF4-FFF2-40B4-BE49-F238E27FC236}">
                            <a16:creationId xmlns:a16="http://schemas.microsoft.com/office/drawing/2014/main" xmlns="" id="{AAC07F82-1FA8-418C-BE59-21BB871924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275" y="4146952"/>
                        <a:ext cx="700881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aixaDeTexto 18">
            <a:extLst>
              <a:ext uri="{FF2B5EF4-FFF2-40B4-BE49-F238E27FC236}">
                <a16:creationId xmlns:a16="http://schemas.microsoft.com/office/drawing/2014/main" xmlns="" id="{E907585F-8266-45CC-97E0-CAA6831565E5}"/>
              </a:ext>
            </a:extLst>
          </p:cNvPr>
          <p:cNvSpPr txBox="1"/>
          <p:nvPr/>
        </p:nvSpPr>
        <p:spPr>
          <a:xfrm>
            <a:off x="3134068" y="3709935"/>
            <a:ext cx="75339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Período de Análise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Mês de referência (T0):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Jan/2019</a:t>
            </a: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Histórico (12 meses): 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Fev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/2018 a Jan/2019</a:t>
            </a:r>
          </a:p>
          <a:p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Previsão: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Mar/2019 e 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Abr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/2019</a:t>
            </a:r>
          </a:p>
          <a:p>
            <a:r>
              <a:rPr lang="pt-BR" sz="1200" b="1" dirty="0" err="1">
                <a:solidFill>
                  <a:srgbClr val="434343"/>
                </a:solidFill>
                <a:latin typeface="Open Sans" panose="020B0604020202020204"/>
              </a:rPr>
              <a:t>Venc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: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da data vencimento da fatura do mês subsequente a T0, avaliar o pagamento 60 dias após o vencimento da fatura gerada para o período T0.</a:t>
            </a:r>
          </a:p>
        </p:txBody>
      </p:sp>
    </p:spTree>
    <p:extLst>
      <p:ext uri="{BB962C8B-B14F-4D97-AF65-F5344CB8AC3E}">
        <p14:creationId xmlns:p14="http://schemas.microsoft.com/office/powerpoint/2010/main" val="374365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xmlns="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176514" y="112935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3.ii.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           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xmlns="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xmlns="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xmlns="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xmlns="" id="{F7615716-0E2D-4473-883D-ECF83CC83869}"/>
              </a:ext>
            </a:extLst>
          </p:cNvPr>
          <p:cNvSpPr/>
          <p:nvPr/>
        </p:nvSpPr>
        <p:spPr>
          <a:xfrm>
            <a:off x="1073426" y="1126436"/>
            <a:ext cx="9410847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xmlns="" id="{2D7DF2C9-E5E2-42F5-9102-91E9C5F7E652}"/>
              </a:ext>
            </a:extLst>
          </p:cNvPr>
          <p:cNvSpPr/>
          <p:nvPr/>
        </p:nvSpPr>
        <p:spPr>
          <a:xfrm>
            <a:off x="3086135" y="1661928"/>
            <a:ext cx="7474337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xmlns="" id="{E79D9137-65DE-4DD1-BA69-D6FA8B0C6A29}"/>
              </a:ext>
            </a:extLst>
          </p:cNvPr>
          <p:cNvSpPr/>
          <p:nvPr/>
        </p:nvSpPr>
        <p:spPr>
          <a:xfrm>
            <a:off x="4969565" y="2228474"/>
            <a:ext cx="5590908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xmlns="" id="{16CCE95A-774C-4A36-B18A-E9D8B3E30EF7}"/>
              </a:ext>
            </a:extLst>
          </p:cNvPr>
          <p:cNvSpPr/>
          <p:nvPr/>
        </p:nvSpPr>
        <p:spPr>
          <a:xfrm>
            <a:off x="6801250" y="2761231"/>
            <a:ext cx="3885118" cy="12589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6" y="1446333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5ADC7EE4-1863-4C1C-8EA7-5780A0C25266}"/>
              </a:ext>
            </a:extLst>
          </p:cNvPr>
          <p:cNvSpPr/>
          <p:nvPr/>
        </p:nvSpPr>
        <p:spPr>
          <a:xfrm>
            <a:off x="1631527" y="1501885"/>
            <a:ext cx="13507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891.001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7B2D6916-06CD-4DB9-94D6-015099C6862E}"/>
              </a:ext>
            </a:extLst>
          </p:cNvPr>
          <p:cNvSpPr/>
          <p:nvPr/>
        </p:nvSpPr>
        <p:spPr>
          <a:xfrm>
            <a:off x="3655434" y="2014200"/>
            <a:ext cx="169309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Amostra aleatória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10.000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36" y="1944005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88" y="2487974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5700B7E6-9777-47C7-A160-CB202A7CF828}"/>
              </a:ext>
            </a:extLst>
          </p:cNvPr>
          <p:cNvSpPr/>
          <p:nvPr/>
        </p:nvSpPr>
        <p:spPr>
          <a:xfrm>
            <a:off x="5491208" y="2578560"/>
            <a:ext cx="13308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891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EDE40FF9-315D-41F3-A825-84A10CA75E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04" y="3103590"/>
            <a:ext cx="702774" cy="566547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B5A3BABB-9133-4EDB-B005-22DBEBC2A342}"/>
              </a:ext>
            </a:extLst>
          </p:cNvPr>
          <p:cNvSpPr/>
          <p:nvPr/>
        </p:nvSpPr>
        <p:spPr>
          <a:xfrm>
            <a:off x="7552955" y="3114052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modelagem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658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xmlns="" id="{9BF76CB2-7E2E-42E1-B9E6-9ECAE2616509}"/>
              </a:ext>
            </a:extLst>
          </p:cNvPr>
          <p:cNvSpPr txBox="1"/>
          <p:nvPr/>
        </p:nvSpPr>
        <p:spPr>
          <a:xfrm>
            <a:off x="1025240" y="2125632"/>
            <a:ext cx="197578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Passando todos os filtros, a base original contém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890.101 clientes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, sendo que destes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2%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 tornaram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inadimplentes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nos próximos 60 dias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xmlns="" id="{55710F79-C8B3-4897-ADCF-4E701F89C903}"/>
              </a:ext>
            </a:extLst>
          </p:cNvPr>
          <p:cNvSpPr txBox="1"/>
          <p:nvPr/>
        </p:nvSpPr>
        <p:spPr>
          <a:xfrm>
            <a:off x="3047819" y="2719161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Redução da base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Foi solicitado para análise uma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amostra aleatória de 10.000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casos para área de TI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xmlns="" id="{AF6AA49C-E984-4ED1-8587-CAE44EAD4ED2}"/>
              </a:ext>
            </a:extLst>
          </p:cNvPr>
          <p:cNvSpPr txBox="1"/>
          <p:nvPr/>
        </p:nvSpPr>
        <p:spPr>
          <a:xfrm>
            <a:off x="4969217" y="3289844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Amostra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Foi retirada uma amostra desbalanceada para análise de dados com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891 clientes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115;p18">
            <a:extLst>
              <a:ext uri="{FF2B5EF4-FFF2-40B4-BE49-F238E27FC236}">
                <a16:creationId xmlns:a16="http://schemas.microsoft.com/office/drawing/2014/main" xmlns="" id="{74D060CE-8BD5-43B0-BEC1-53567B90E390}"/>
              </a:ext>
            </a:extLst>
          </p:cNvPr>
          <p:cNvSpPr txBox="1"/>
          <p:nvPr/>
        </p:nvSpPr>
        <p:spPr>
          <a:xfrm>
            <a:off x="6800009" y="3793933"/>
            <a:ext cx="176376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Base final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 base foi balanceada para treino validação dos modelos, resultando em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658 clientes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Espaço Reservado para Data 5">
            <a:extLst>
              <a:ext uri="{FF2B5EF4-FFF2-40B4-BE49-F238E27FC236}">
                <a16:creationId xmlns:a16="http://schemas.microsoft.com/office/drawing/2014/main" xmlns="" id="{B04190FB-4732-4C70-A897-FFA84BA1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22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3680</Words>
  <Application>Microsoft Office PowerPoint</Application>
  <PresentationFormat>Personalizar</PresentationFormat>
  <Paragraphs>693</Paragraphs>
  <Slides>38</Slides>
  <Notes>1</Notes>
  <HiddenSlides>13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Tema do Office</vt:lpstr>
      <vt:lpstr>Simple Light</vt:lpstr>
      <vt:lpstr>1_Tema do Office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Leia-me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Alessandra Montini</cp:lastModifiedBy>
  <cp:revision>583</cp:revision>
  <dcterms:created xsi:type="dcterms:W3CDTF">2020-04-08T18:00:12Z</dcterms:created>
  <dcterms:modified xsi:type="dcterms:W3CDTF">2020-05-08T23:29:13Z</dcterms:modified>
</cp:coreProperties>
</file>