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05" r:id="rId4"/>
  </p:sldMasterIdLst>
  <p:notesMasterIdLst>
    <p:notesMasterId r:id="rId19"/>
  </p:notesMasterIdLst>
  <p:handoutMasterIdLst>
    <p:handoutMasterId r:id="rId20"/>
  </p:handoutMasterIdLst>
  <p:sldIdLst>
    <p:sldId id="278" r:id="rId5"/>
    <p:sldId id="279" r:id="rId6"/>
    <p:sldId id="280" r:id="rId7"/>
    <p:sldId id="283" r:id="rId8"/>
    <p:sldId id="281" r:id="rId9"/>
    <p:sldId id="282" r:id="rId10"/>
    <p:sldId id="284" r:id="rId11"/>
    <p:sldId id="285" r:id="rId12"/>
    <p:sldId id="286" r:id="rId13"/>
    <p:sldId id="287" r:id="rId14"/>
    <p:sldId id="288" r:id="rId15"/>
    <p:sldId id="291" r:id="rId16"/>
    <p:sldId id="289" r:id="rId17"/>
    <p:sldId id="29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19" autoAdjust="0"/>
  </p:normalViewPr>
  <p:slideViewPr>
    <p:cSldViewPr snapToGrid="0">
      <p:cViewPr varScale="1">
        <p:scale>
          <a:sx n="75" d="100"/>
          <a:sy n="75" d="100"/>
        </p:scale>
        <p:origin x="54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494" y="8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05132-4288-4164-B1CA-F5AC1CC796A7}" type="datetime1">
              <a:rPr lang="pt-BR" smtClean="0"/>
              <a:t>14/03/2022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B07BE-C169-4870-872B-F61D89F5554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0897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37FA0DA-72A3-424F-8A35-066434C5B9F1}" type="datetime1">
              <a:rPr lang="pt-BR" noProof="0" smtClean="0"/>
              <a:t>14/03/2022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1837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5570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5343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6976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7429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2457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6821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3981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9999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4482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0915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0842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4177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EF303C89-CAB1-4F37-B98A-B5EFBE823FF7}" type="datetime1">
              <a:rPr lang="pt-BR" noProof="0" smtClean="0"/>
              <a:t>14/03/2022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09689444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CF5865D-7E15-4880-8FC5-4D99AEF42C15}" type="datetime1">
              <a:rPr lang="pt-BR" noProof="0" smtClean="0"/>
              <a:t>14/03/2022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48620564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F442357-B029-4F35-874F-3DDD49B5527A}" type="datetime1">
              <a:rPr lang="pt-BR" noProof="0" smtClean="0"/>
              <a:t>14/03/2022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86977007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8A194D5-521E-4766-AE77-C9CCDC02AF0B}" type="datetime1">
              <a:rPr lang="pt-BR" noProof="0" smtClean="0"/>
              <a:t>14/03/2022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87500411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D34AD9A0-1806-453C-BED4-8CAE5A756845}" type="datetime1">
              <a:rPr lang="pt-BR" noProof="0" smtClean="0"/>
              <a:t>14/03/2022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73249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CB6E238-9F77-42E8-86AD-6AAF3DB5C1D5}" type="datetime1">
              <a:rPr lang="pt-BR" noProof="0" smtClean="0"/>
              <a:t>14/03/2022</a:t>
            </a:fld>
            <a:endParaRPr lang="pt-B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69009772"/>
      </p:ext>
    </p:extLst>
  </p:cSld>
  <p:clrMapOvr>
    <a:masterClrMapping/>
  </p:clrMapOvr>
  <p:transition spd="med">
    <p:pull/>
  </p:transition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EE471CF-C126-4326-AE93-20F1D67B616D}" type="datetime1">
              <a:rPr lang="pt-BR" noProof="0" smtClean="0"/>
              <a:t>14/03/2022</a:t>
            </a:fld>
            <a:endParaRPr lang="pt-BR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0442428"/>
      </p:ext>
    </p:extLst>
  </p:cSld>
  <p:clrMapOvr>
    <a:masterClrMapping/>
  </p:clrMapOvr>
  <p:transition spd="med">
    <p:pull/>
  </p:transition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92FFA71-0A1F-46CF-B9D2-1C48902647D0}" type="datetime1">
              <a:rPr lang="pt-BR" noProof="0" smtClean="0"/>
              <a:t>14/03/2022</a:t>
            </a:fld>
            <a:endParaRPr lang="pt-BR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37176969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925AA5F-2BA9-469D-AA3D-1959CE419998}" type="datetime1">
              <a:rPr lang="pt-BR" noProof="0" smtClean="0"/>
              <a:t>14/03/2022</a:t>
            </a:fld>
            <a:endParaRPr lang="pt-BR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27689337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pPr rtl="0"/>
            <a:fld id="{260C86CF-6817-4378-A4A4-3BAC35EBE3D0}" type="datetime1">
              <a:rPr lang="pt-BR" noProof="0" smtClean="0"/>
              <a:t>14/03/2022</a:t>
            </a:fld>
            <a:endParaRPr lang="pt-B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6853093"/>
      </p:ext>
    </p:extLst>
  </p:cSld>
  <p:clrMapOvr>
    <a:masterClrMapping/>
  </p:clrMapOvr>
  <p:transition spd="med">
    <p:pull/>
  </p:transition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pPr rtl="0"/>
            <a:fld id="{9BB2E0F3-7CA7-4267-A084-8A7A78410E0D}" type="datetime1">
              <a:rPr lang="pt-BR" noProof="0" smtClean="0"/>
              <a:t>14/03/2022</a:t>
            </a:fld>
            <a:endParaRPr lang="pt-B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pPr algn="l" rtl="0"/>
            <a:endParaRPr lang="pt-B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02924641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A3ADFBF3-CAED-4535-AF2B-B309D3856EC2}" type="datetime1">
              <a:rPr lang="pt-BR" noProof="0" smtClean="0"/>
              <a:t>14/03/2022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494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ransition spd="med">
    <p:pull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5">
            <a:extLst>
              <a:ext uri="{FF2B5EF4-FFF2-40B4-BE49-F238E27FC236}">
                <a16:creationId xmlns:a16="http://schemas.microsoft.com/office/drawing/2014/main" id="{618B176D-D9C0-4FA4-9341-69182201C6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849" y="954923"/>
            <a:ext cx="5875694" cy="4656552"/>
          </a:xfrm>
        </p:spPr>
        <p:txBody>
          <a:bodyPr rtlCol="0">
            <a:normAutofit/>
          </a:bodyPr>
          <a:lstStyle/>
          <a:p>
            <a:r>
              <a:rPr lang="pt-BR" dirty="0">
                <a:latin typeface="Agency" panose="00000400000000000000" pitchFamily="2" charset="0"/>
              </a:rPr>
              <a:t>Light 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157" y="5611476"/>
            <a:ext cx="5877385" cy="802992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dirty="0" err="1">
                <a:solidFill>
                  <a:schemeClr val="bg2"/>
                </a:solidFill>
              </a:rPr>
              <a:t>sPTECH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31" name="Freeform 22">
            <a:extLst>
              <a:ext uri="{FF2B5EF4-FFF2-40B4-BE49-F238E27FC236}">
                <a16:creationId xmlns:a16="http://schemas.microsoft.com/office/drawing/2014/main" id="{60076E9A-CB67-48BF-8E15-380F031CC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 flipH="1">
            <a:off x="6909478" y="0"/>
            <a:ext cx="5282519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6" name="Imagem 5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25EB6B77-EF3D-48D5-A3F7-A67F4F5349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732" r="24024"/>
          <a:stretch/>
        </p:blipFill>
        <p:spPr>
          <a:xfrm rot="21600000">
            <a:off x="7552944" y="643464"/>
            <a:ext cx="3995589" cy="557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1187" y="2458550"/>
            <a:ext cx="5489626" cy="970450"/>
          </a:xfrm>
        </p:spPr>
        <p:txBody>
          <a:bodyPr rtlCol="0" anchor="b">
            <a:noAutofit/>
          </a:bodyPr>
          <a:lstStyle/>
          <a:p>
            <a:pPr algn="l"/>
            <a:r>
              <a:rPr lang="pt-BR" sz="4000" dirty="0"/>
              <a:t>Simulador Financeiro</a:t>
            </a:r>
          </a:p>
        </p:txBody>
      </p:sp>
      <p:pic>
        <p:nvPicPr>
          <p:cNvPr id="5" name="Imagem 4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589127B4-6815-41FA-BCBE-257F50A61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083" y="5566409"/>
            <a:ext cx="1909574" cy="1363981"/>
          </a:xfrm>
          <a:prstGeom prst="rect">
            <a:avLst/>
          </a:prstGeom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194225B-46F9-41F8-8DFC-94B0F6534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719" y="3741777"/>
            <a:ext cx="8490947" cy="477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8346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1187" y="2458550"/>
            <a:ext cx="5489626" cy="970450"/>
          </a:xfrm>
        </p:spPr>
        <p:txBody>
          <a:bodyPr rtlCol="0" anchor="b">
            <a:noAutofit/>
          </a:bodyPr>
          <a:lstStyle/>
          <a:p>
            <a:pPr algn="l"/>
            <a:r>
              <a:rPr lang="pt-BR" sz="4000" dirty="0"/>
              <a:t>Tabelas do projeto</a:t>
            </a:r>
          </a:p>
        </p:txBody>
      </p:sp>
      <p:pic>
        <p:nvPicPr>
          <p:cNvPr id="5" name="Imagem 4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589127B4-6815-41FA-BCBE-257F50A61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083" y="5566409"/>
            <a:ext cx="1909574" cy="1363981"/>
          </a:xfrm>
          <a:prstGeom prst="rect">
            <a:avLst/>
          </a:prstGeom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194225B-46F9-41F8-8DFC-94B0F6534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719" y="3741777"/>
            <a:ext cx="8490947" cy="477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55207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1187" y="2458550"/>
            <a:ext cx="5489626" cy="970450"/>
          </a:xfrm>
        </p:spPr>
        <p:txBody>
          <a:bodyPr rtlCol="0" anchor="b">
            <a:noAutofit/>
          </a:bodyPr>
          <a:lstStyle/>
          <a:p>
            <a:pPr algn="l"/>
            <a:r>
              <a:rPr lang="pt-BR" sz="4000" dirty="0"/>
              <a:t>Visão de futuro</a:t>
            </a:r>
            <a:br>
              <a:rPr lang="pt-BR" sz="4000" dirty="0"/>
            </a:br>
            <a:endParaRPr lang="pt-BR" sz="4000" dirty="0"/>
          </a:p>
        </p:txBody>
      </p:sp>
      <p:pic>
        <p:nvPicPr>
          <p:cNvPr id="5" name="Imagem 4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589127B4-6815-41FA-BCBE-257F50A61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083" y="5566409"/>
            <a:ext cx="1909574" cy="1363981"/>
          </a:xfrm>
          <a:prstGeom prst="rect">
            <a:avLst/>
          </a:prstGeom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194225B-46F9-41F8-8DFC-94B0F6534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719" y="3741777"/>
            <a:ext cx="8490947" cy="4776158"/>
          </a:xfrm>
          <a:prstGeom prst="rect">
            <a:avLst/>
          </a:prstGeo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6D4E9652-93D5-4003-8C37-81723D366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6484" y="2904057"/>
            <a:ext cx="4403596" cy="3225799"/>
          </a:xfrm>
        </p:spPr>
        <p:txBody>
          <a:bodyPr rtlCol="0" anchor="t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Nosso próximos passos</a:t>
            </a:r>
          </a:p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7095355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458" y="2943775"/>
            <a:ext cx="5489626" cy="970450"/>
          </a:xfrm>
        </p:spPr>
        <p:txBody>
          <a:bodyPr rtlCol="0" anchor="b">
            <a:noAutofit/>
          </a:bodyPr>
          <a:lstStyle/>
          <a:p>
            <a:pPr algn="l"/>
            <a:r>
              <a:rPr lang="pt-BR" sz="6000" dirty="0"/>
              <a:t>Obrigado!</a:t>
            </a:r>
          </a:p>
        </p:txBody>
      </p:sp>
      <p:pic>
        <p:nvPicPr>
          <p:cNvPr id="5" name="Imagem 4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589127B4-6815-41FA-BCBE-257F50A61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083" y="5566409"/>
            <a:ext cx="1909574" cy="1363981"/>
          </a:xfrm>
          <a:prstGeom prst="rect">
            <a:avLst/>
          </a:prstGeom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194225B-46F9-41F8-8DFC-94B0F6534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719" y="3741777"/>
            <a:ext cx="8490947" cy="477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43877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1" y="3741777"/>
            <a:ext cx="6511271" cy="970450"/>
          </a:xfrm>
        </p:spPr>
        <p:txBody>
          <a:bodyPr rtlCol="0" anchor="b">
            <a:noAutofit/>
          </a:bodyPr>
          <a:lstStyle/>
          <a:p>
            <a:pPr algn="l"/>
            <a:r>
              <a:rPr lang="pt-BR" sz="4000" dirty="0"/>
              <a:t>Gostaríamos de dedicar esse trabalho ao nosso companheiro João Henrique (paizão)</a:t>
            </a:r>
          </a:p>
        </p:txBody>
      </p:sp>
      <p:pic>
        <p:nvPicPr>
          <p:cNvPr id="5" name="Imagem 4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589127B4-6815-41FA-BCBE-257F50A61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083" y="5566409"/>
            <a:ext cx="1909574" cy="1363981"/>
          </a:xfrm>
          <a:prstGeom prst="rect">
            <a:avLst/>
          </a:prstGeom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194225B-46F9-41F8-8DFC-94B0F6534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719" y="3741777"/>
            <a:ext cx="8490947" cy="477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915039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093" y="609601"/>
            <a:ext cx="5427578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pt-BR" sz="4000" dirty="0"/>
              <a:t>Integrantes</a:t>
            </a:r>
          </a:p>
        </p:txBody>
      </p:sp>
      <p:sp>
        <p:nvSpPr>
          <p:cNvPr id="24" name="Espaço Reservado para Conteú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643" y="2352933"/>
            <a:ext cx="4403596" cy="4058751"/>
          </a:xfrm>
        </p:spPr>
        <p:txBody>
          <a:bodyPr rtlCol="0" anchor="t">
            <a:normAutofit/>
          </a:bodyPr>
          <a:lstStyle/>
          <a:p>
            <a:pPr marL="36900" lvl="0" indent="0" rtl="0">
              <a:buNone/>
            </a:pPr>
            <a:r>
              <a:rPr lang="pt-BR" sz="2400" dirty="0"/>
              <a:t>Arthur </a:t>
            </a:r>
            <a:r>
              <a:rPr lang="pt-BR" sz="2400" dirty="0" err="1"/>
              <a:t>Peraçolli</a:t>
            </a:r>
            <a:endParaRPr lang="pt-BR" sz="2400" dirty="0"/>
          </a:p>
          <a:p>
            <a:pPr marL="36900" lvl="0" indent="0" rtl="0">
              <a:buNone/>
            </a:pPr>
            <a:r>
              <a:rPr lang="pt-BR" sz="2400" dirty="0"/>
              <a:t>Caique Carvalho</a:t>
            </a:r>
          </a:p>
          <a:p>
            <a:pPr marL="36900" lvl="0" indent="0" rtl="0">
              <a:buNone/>
            </a:pPr>
            <a:r>
              <a:rPr lang="pt-BR" sz="2400" dirty="0"/>
              <a:t>Gabriel Martins</a:t>
            </a:r>
          </a:p>
          <a:p>
            <a:pPr marL="36900" lvl="0" indent="0" rtl="0">
              <a:buNone/>
            </a:pPr>
            <a:r>
              <a:rPr lang="pt-BR" sz="2400" dirty="0"/>
              <a:t>Guilherme </a:t>
            </a:r>
            <a:r>
              <a:rPr lang="pt-BR" sz="2400" dirty="0" err="1"/>
              <a:t>Benassi</a:t>
            </a:r>
            <a:endParaRPr lang="pt-BR" sz="2400" dirty="0"/>
          </a:p>
          <a:p>
            <a:pPr marL="36900" lvl="0" indent="0" rtl="0">
              <a:buNone/>
            </a:pPr>
            <a:r>
              <a:rPr lang="pt-BR" sz="2400" dirty="0"/>
              <a:t>Guilherme Gonçalves</a:t>
            </a:r>
          </a:p>
          <a:p>
            <a:pPr marL="36900" lvl="0" indent="0" rtl="0">
              <a:buNone/>
            </a:pPr>
            <a:r>
              <a:rPr lang="pt-BR" sz="2400" dirty="0"/>
              <a:t>João Henrique </a:t>
            </a:r>
          </a:p>
          <a:p>
            <a:pPr marL="36900" lvl="0" indent="0" rtl="0">
              <a:buNone/>
            </a:pPr>
            <a:r>
              <a:rPr lang="pt-BR" sz="2400" dirty="0"/>
              <a:t>Yuri </a:t>
            </a:r>
            <a:r>
              <a:rPr lang="pt-BR" sz="2400" dirty="0" err="1"/>
              <a:t>Carralero</a:t>
            </a:r>
            <a:endParaRPr lang="pt-BR" sz="2400" dirty="0"/>
          </a:p>
          <a:p>
            <a:pPr rtl="0"/>
            <a:endParaRPr lang="pt-BR" sz="2400" dirty="0"/>
          </a:p>
        </p:txBody>
      </p:sp>
      <p:pic>
        <p:nvPicPr>
          <p:cNvPr id="5" name="Imagem 4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589127B4-6815-41FA-BCBE-257F50A61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1671" y="5663841"/>
            <a:ext cx="1909574" cy="1363981"/>
          </a:xfrm>
          <a:prstGeom prst="rect">
            <a:avLst/>
          </a:prstGeom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194225B-46F9-41F8-8DFC-94B0F65344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7883" y="3711730"/>
            <a:ext cx="8490947" cy="477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283" y="792107"/>
            <a:ext cx="9286800" cy="1091284"/>
          </a:xfrm>
        </p:spPr>
        <p:txBody>
          <a:bodyPr rtlCol="0" anchor="b">
            <a:normAutofit fontScale="90000"/>
          </a:bodyPr>
          <a:lstStyle/>
          <a:p>
            <a:r>
              <a:rPr lang="pt-BR" sz="4000" dirty="0"/>
              <a:t>Sistema de monitoramento de tráfego interno de pessoas em shoppings</a:t>
            </a:r>
          </a:p>
        </p:txBody>
      </p:sp>
      <p:sp>
        <p:nvSpPr>
          <p:cNvPr id="24" name="Espaço Reservado para Conteú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092" y="2189648"/>
            <a:ext cx="8490947" cy="4058751"/>
          </a:xfrm>
        </p:spPr>
        <p:txBody>
          <a:bodyPr rtlCol="0" anchor="t">
            <a:normAutofit/>
          </a:bodyPr>
          <a:lstStyle/>
          <a:p>
            <a:pPr algn="l">
              <a:buFont typeface="Wingdings" panose="05000000000000000000" pitchFamily="2" charset="2"/>
              <a:buChar char="q"/>
            </a:pPr>
            <a:r>
              <a:rPr lang="pt-BR" sz="2000" dirty="0">
                <a:latin typeface="Arial" panose="020B0604020202020204" pitchFamily="34" charset="0"/>
              </a:rPr>
              <a:t>A Light </a:t>
            </a:r>
            <a:r>
              <a:rPr lang="pt-BR" sz="2000" dirty="0" err="1">
                <a:latin typeface="Arial" panose="020B0604020202020204" pitchFamily="34" charset="0"/>
              </a:rPr>
              <a:t>On</a:t>
            </a:r>
            <a:r>
              <a:rPr lang="pt-BR" sz="2000" dirty="0">
                <a:latin typeface="Arial" panose="020B0604020202020204" pitchFamily="34" charset="0"/>
              </a:rPr>
              <a:t> é uma empresa de software que promove aos shoppings uma melhor forma de gerenciar seu espaço para alocação de marketing.</a:t>
            </a:r>
          </a:p>
          <a:p>
            <a:pPr marL="0" indent="0">
              <a:buNone/>
            </a:pPr>
            <a:br>
              <a:rPr lang="pt-BR" sz="2000" dirty="0"/>
            </a:br>
            <a:endParaRPr lang="pt-BR" sz="2400" dirty="0"/>
          </a:p>
        </p:txBody>
      </p:sp>
      <p:pic>
        <p:nvPicPr>
          <p:cNvPr id="5" name="Imagem 4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589127B4-6815-41FA-BCBE-257F50A61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083" y="5566409"/>
            <a:ext cx="1909574" cy="1363981"/>
          </a:xfrm>
          <a:prstGeom prst="rect">
            <a:avLst/>
          </a:prstGeom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194225B-46F9-41F8-8DFC-94B0F6534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719" y="3741777"/>
            <a:ext cx="8490947" cy="477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04844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093" y="609601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pt-BR" sz="4000" dirty="0"/>
              <a:t>Contexto</a:t>
            </a:r>
          </a:p>
        </p:txBody>
      </p:sp>
      <p:sp>
        <p:nvSpPr>
          <p:cNvPr id="24" name="Espaço Reservado para Conteú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836" y="1925669"/>
            <a:ext cx="4403596" cy="4058751"/>
          </a:xfrm>
        </p:spPr>
        <p:txBody>
          <a:bodyPr rtlCol="0" anchor="t">
            <a:normAutofit fontScale="25000" lnSpcReduction="20000"/>
          </a:bodyPr>
          <a:lstStyle/>
          <a:p>
            <a:pPr marL="36900" lvl="0" indent="0" rtl="0">
              <a:buNone/>
            </a:pPr>
            <a:endParaRPr lang="pt-BR" sz="2400" dirty="0"/>
          </a:p>
          <a:p>
            <a:pPr>
              <a:lnSpc>
                <a:spcPct val="125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pt-BR" sz="8000" dirty="0">
                <a:latin typeface="Arial" panose="020B0604020202020204" pitchFamily="34" charset="0"/>
              </a:rPr>
              <a:t>Desde sempre, a humanidade muda tudo que pode, quantas vezes puder de forma a garantir melhores resultados, com os complexos comerciais, shoppings, feiras fechadas ou qualquer outro modelo de negócio do ramo sofrendo com o passar do tempo, devemos adequá-los ao novo mundo que vivemos, além de aproveitar o “boom” pós pandemia para maximizar os ganhos e potencializar o negócio.</a:t>
            </a:r>
          </a:p>
        </p:txBody>
      </p:sp>
      <p:pic>
        <p:nvPicPr>
          <p:cNvPr id="5" name="Imagem 4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589127B4-6815-41FA-BCBE-257F50A61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083" y="5566409"/>
            <a:ext cx="1909574" cy="1363981"/>
          </a:xfrm>
          <a:prstGeom prst="rect">
            <a:avLst/>
          </a:prstGeom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194225B-46F9-41F8-8DFC-94B0F6534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719" y="3741777"/>
            <a:ext cx="8490947" cy="477615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588BCCF-525E-4699-95D3-459209BB867C}"/>
              </a:ext>
            </a:extLst>
          </p:cNvPr>
          <p:cNvSpPr txBox="1"/>
          <p:nvPr/>
        </p:nvSpPr>
        <p:spPr>
          <a:xfrm>
            <a:off x="4159704" y="1230902"/>
            <a:ext cx="7698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5949AAC4-E32F-4CFA-8A1F-368B3C28FEA4}"/>
              </a:ext>
            </a:extLst>
          </p:cNvPr>
          <p:cNvSpPr txBox="1">
            <a:spLocks/>
          </p:cNvSpPr>
          <p:nvPr/>
        </p:nvSpPr>
        <p:spPr>
          <a:xfrm>
            <a:off x="5533844" y="1600234"/>
            <a:ext cx="4403596" cy="40587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Arial" panose="020B0604020202020204" pitchFamily="34" charset="0"/>
              <a:buNone/>
            </a:pPr>
            <a:endParaRPr lang="pt-BR" dirty="0"/>
          </a:p>
          <a:p>
            <a:pPr>
              <a:lnSpc>
                <a:spcPct val="125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pt-BR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 Shopping Center (ou centro de compras) é uma edificação de grandes proporções, um empreendimento onde funcionam diversas lojas de diferentes donos e marcas. </a:t>
            </a: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</a:rPr>
              <a:t>Devido ao meio capitalista, as lojas de mais nome no mercado possuem melhores condições do que as empresas menores, e queremos equilibrar o mercado e retirar o forte domínio das lojas âncora.</a:t>
            </a:r>
            <a:endParaRPr lang="pt-BR" dirty="0"/>
          </a:p>
          <a:p>
            <a:pPr>
              <a:lnSpc>
                <a:spcPct val="125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pt-B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811442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093" y="609601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pt-BR" sz="4000" dirty="0"/>
              <a:t>Problema</a:t>
            </a:r>
          </a:p>
        </p:txBody>
      </p:sp>
      <p:sp>
        <p:nvSpPr>
          <p:cNvPr id="24" name="Espaço Reservado para Conteú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093" y="2189648"/>
            <a:ext cx="4403596" cy="4058751"/>
          </a:xfrm>
        </p:spPr>
        <p:txBody>
          <a:bodyPr rtlCol="0" anchor="t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</a:rPr>
              <a:t>H</a:t>
            </a:r>
            <a:r>
              <a:rPr lang="pt-BR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oje os complexos comerciais funcionam sob o conceito de loja ancora e satélite, onde as lojas ancoras são o chamariz e as satélites são complemento, a desvantagem para o complexo comercial esta no poder de barganha.</a:t>
            </a:r>
            <a:endParaRPr lang="pt-BR" dirty="0"/>
          </a:p>
          <a:p>
            <a:pPr rtl="0"/>
            <a:endParaRPr lang="pt-BR" dirty="0"/>
          </a:p>
        </p:txBody>
      </p:sp>
      <p:pic>
        <p:nvPicPr>
          <p:cNvPr id="5" name="Imagem 4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589127B4-6815-41FA-BCBE-257F50A61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083" y="5566409"/>
            <a:ext cx="1909574" cy="1363981"/>
          </a:xfrm>
          <a:prstGeom prst="rect">
            <a:avLst/>
          </a:prstGeom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194225B-46F9-41F8-8DFC-94B0F6534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719" y="3741777"/>
            <a:ext cx="8490947" cy="4776158"/>
          </a:xfrm>
          <a:prstGeom prst="rect">
            <a:avLst/>
          </a:prstGeom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4B7ACD8C-0CF9-4C10-9919-5DA6045275A3}"/>
              </a:ext>
            </a:extLst>
          </p:cNvPr>
          <p:cNvSpPr txBox="1">
            <a:spLocks/>
          </p:cNvSpPr>
          <p:nvPr/>
        </p:nvSpPr>
        <p:spPr>
          <a:xfrm>
            <a:off x="5592989" y="2189647"/>
            <a:ext cx="4403596" cy="40587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pt-BR" dirty="0">
                <a:latin typeface="Arial" panose="020B0604020202020204" pitchFamily="34" charset="0"/>
              </a:rPr>
              <a:t>O caso das lojas satélites ainda possui maior agravante, sua rotatividade, por conta dos custos.</a:t>
            </a:r>
          </a:p>
        </p:txBody>
      </p:sp>
    </p:spTree>
    <p:extLst>
      <p:ext uri="{BB962C8B-B14F-4D97-AF65-F5344CB8AC3E}">
        <p14:creationId xmlns:p14="http://schemas.microsoft.com/office/powerpoint/2010/main" val="1350381587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829" y="1123951"/>
            <a:ext cx="4538124" cy="970450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pt-BR" sz="4000" dirty="0"/>
              <a:t>Desafio/solução	</a:t>
            </a:r>
          </a:p>
        </p:txBody>
      </p:sp>
      <p:sp>
        <p:nvSpPr>
          <p:cNvPr id="24" name="Espaço Reservado para Conteú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8871" y="2094401"/>
            <a:ext cx="4403596" cy="4058751"/>
          </a:xfrm>
        </p:spPr>
        <p:txBody>
          <a:bodyPr rtlCol="0" anchor="t">
            <a:normAutofit/>
          </a:bodyPr>
          <a:lstStyle/>
          <a:p>
            <a:pPr marL="379800" lvl="0" indent="-342900" rtl="0">
              <a:buFont typeface="Wingdings" panose="05000000000000000000" pitchFamily="2" charset="2"/>
              <a:buChar char="q"/>
            </a:pP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</a:rPr>
              <a:t>Desenvolver uma</a:t>
            </a:r>
            <a:r>
              <a:rPr lang="pt-BR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plataforma que fornece os dados obtidos através de sensores de proximidade, estruturados em totens que serão posicionados em lugares estratégicos, como escadas (rolantes ou estáticas), entradas / saídas e outros locais que sejam derivados do mesmo.</a:t>
            </a:r>
            <a:endParaRPr lang="pt-BR" dirty="0">
              <a:latin typeface="Arial" panose="020B0604020202020204" pitchFamily="34" charset="0"/>
            </a:endParaRPr>
          </a:p>
        </p:txBody>
      </p:sp>
      <p:pic>
        <p:nvPicPr>
          <p:cNvPr id="5" name="Imagem 4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589127B4-6815-41FA-BCBE-257F50A61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083" y="5566409"/>
            <a:ext cx="1909574" cy="1363981"/>
          </a:xfrm>
          <a:prstGeom prst="rect">
            <a:avLst/>
          </a:prstGeom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194225B-46F9-41F8-8DFC-94B0F6534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719" y="3741777"/>
            <a:ext cx="8490947" cy="4776158"/>
          </a:xfrm>
          <a:prstGeom prst="rect">
            <a:avLst/>
          </a:prstGeom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ADFE492C-099D-4EF4-ABF9-3EF1CA4D89FB}"/>
              </a:ext>
            </a:extLst>
          </p:cNvPr>
          <p:cNvSpPr txBox="1">
            <a:spLocks/>
          </p:cNvSpPr>
          <p:nvPr/>
        </p:nvSpPr>
        <p:spPr>
          <a:xfrm>
            <a:off x="1142890" y="2094401"/>
            <a:ext cx="4403596" cy="40587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9800" indent="-342900">
              <a:buFont typeface="Wingdings" panose="05000000000000000000" pitchFamily="2" charset="2"/>
              <a:buChar char="q"/>
            </a:pPr>
            <a:r>
              <a:rPr lang="pt-BR" dirty="0">
                <a:latin typeface="Arial" panose="020B0604020202020204" pitchFamily="34" charset="0"/>
              </a:rPr>
              <a:t>Uma nova visão para as administradoras de complexos comerciais, logo iremos fornecer um sistema que as ajude a colocar o complexo em evidência, tirando assim, o peso que as lojas ancoras possuem, valorizando o lugar e aumentando o lucro.</a:t>
            </a:r>
          </a:p>
        </p:txBody>
      </p:sp>
    </p:spTree>
    <p:extLst>
      <p:ext uri="{BB962C8B-B14F-4D97-AF65-F5344CB8AC3E}">
        <p14:creationId xmlns:p14="http://schemas.microsoft.com/office/powerpoint/2010/main" val="479268457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557" y="340179"/>
            <a:ext cx="7060436" cy="970450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pt-BR" sz="4000" dirty="0"/>
              <a:t>Diagrama de visão de negócio</a:t>
            </a:r>
          </a:p>
        </p:txBody>
      </p:sp>
      <p:pic>
        <p:nvPicPr>
          <p:cNvPr id="5" name="Imagem 4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589127B4-6815-41FA-BCBE-257F50A61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083" y="5566409"/>
            <a:ext cx="1909574" cy="1363981"/>
          </a:xfrm>
          <a:prstGeom prst="rect">
            <a:avLst/>
          </a:prstGeom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194225B-46F9-41F8-8DFC-94B0F6534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719" y="3741777"/>
            <a:ext cx="8490947" cy="47761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0223401-9A90-4E6B-AA4C-839C0605C9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3558" y="1310629"/>
            <a:ext cx="7226294" cy="516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47696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4650" y="2875927"/>
            <a:ext cx="5582700" cy="970450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pt-BR" sz="4400" dirty="0"/>
              <a:t>Ferramenta de gestão</a:t>
            </a:r>
            <a:r>
              <a:rPr lang="pt-BR" sz="4000" dirty="0"/>
              <a:t>	</a:t>
            </a:r>
          </a:p>
        </p:txBody>
      </p:sp>
      <p:pic>
        <p:nvPicPr>
          <p:cNvPr id="5" name="Imagem 4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589127B4-6815-41FA-BCBE-257F50A61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083" y="5566409"/>
            <a:ext cx="1909574" cy="1363981"/>
          </a:xfrm>
          <a:prstGeom prst="rect">
            <a:avLst/>
          </a:prstGeom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194225B-46F9-41F8-8DFC-94B0F6534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719" y="3741777"/>
            <a:ext cx="8490947" cy="477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447627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839" y="988144"/>
            <a:ext cx="4538124" cy="970450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pt-BR" sz="4000" dirty="0"/>
              <a:t>Site institucional	</a:t>
            </a:r>
          </a:p>
        </p:txBody>
      </p:sp>
      <p:pic>
        <p:nvPicPr>
          <p:cNvPr id="5" name="Imagem 4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589127B4-6815-41FA-BCBE-257F50A61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083" y="5566409"/>
            <a:ext cx="1909574" cy="1363981"/>
          </a:xfrm>
          <a:prstGeom prst="rect">
            <a:avLst/>
          </a:prstGeom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194225B-46F9-41F8-8DFC-94B0F6534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719" y="3741777"/>
            <a:ext cx="8490947" cy="477615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0987B23-5A2E-41AA-B23C-B0720F061F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5139" y="1473370"/>
            <a:ext cx="8074753" cy="439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794296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Selo">
  <a:themeElements>
    <a:clrScheme name="Selo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Sel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l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TM10001106[[fn=Selo]]</Template>
  <TotalTime>221</TotalTime>
  <Words>389</Words>
  <Application>Microsoft Office PowerPoint</Application>
  <PresentationFormat>Widescreen</PresentationFormat>
  <Paragraphs>47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Agency</vt:lpstr>
      <vt:lpstr>Arial</vt:lpstr>
      <vt:lpstr>Calibri</vt:lpstr>
      <vt:lpstr>Gill Sans MT</vt:lpstr>
      <vt:lpstr>Impact</vt:lpstr>
      <vt:lpstr>Wingdings</vt:lpstr>
      <vt:lpstr>Selo</vt:lpstr>
      <vt:lpstr>Light ON</vt:lpstr>
      <vt:lpstr>Integrantes</vt:lpstr>
      <vt:lpstr>Sistema de monitoramento de tráfego interno de pessoas em shoppings</vt:lpstr>
      <vt:lpstr>Contexto</vt:lpstr>
      <vt:lpstr>Problema</vt:lpstr>
      <vt:lpstr>Desafio/solução </vt:lpstr>
      <vt:lpstr>Diagrama de visão de negócio</vt:lpstr>
      <vt:lpstr>Ferramenta de gestão </vt:lpstr>
      <vt:lpstr>Site institucional </vt:lpstr>
      <vt:lpstr>Simulador Financeiro</vt:lpstr>
      <vt:lpstr>Tabelas do projeto</vt:lpstr>
      <vt:lpstr>Visão de futuro </vt:lpstr>
      <vt:lpstr>Obrigado!</vt:lpstr>
      <vt:lpstr>Gostaríamos de dedicar esse trabalho ao nosso companheiro João Henrique (paizão)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 ON</dc:title>
  <dc:creator>GUILHERME FERREIRA GONÇALVES .</dc:creator>
  <cp:lastModifiedBy>GUILHERME FERREIRA GONÇALVES .</cp:lastModifiedBy>
  <cp:revision>8</cp:revision>
  <dcterms:created xsi:type="dcterms:W3CDTF">2022-03-10T17:19:12Z</dcterms:created>
  <dcterms:modified xsi:type="dcterms:W3CDTF">2022-03-14T13:18:08Z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