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0" r:id="rId8"/>
    <p:sldId id="259" r:id="rId9"/>
    <p:sldId id="266" r:id="rId10"/>
    <p:sldId id="267" r:id="rId11"/>
    <p:sldId id="261" r:id="rId12"/>
    <p:sldId id="268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8EE"/>
    <a:srgbClr val="F58300"/>
    <a:srgbClr val="0A0A0A"/>
    <a:srgbClr val="727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1467B-A881-58CB-E05D-A7CDD7FFF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9F4DF-0D1A-C168-1102-21ACF541A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073C6A-67BA-6076-CBF9-35891369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020B20-51E2-8934-E276-3BB87DD5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FA410-ADB1-74D6-A4C7-47C7A34A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80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4039-C92A-CB77-DCB5-EF575812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9228A9-A207-BAA8-4325-DCDBDA13B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BFC160-0623-0328-89DE-6306CD86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A957A-9F2C-9A59-2BD0-58C907F2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F30CA-3266-43A5-C970-94B3A6D9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90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9E8113-913A-01D5-3A9E-6A443D8D7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068D30-D492-310B-666F-5C24B886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AAE51A-DF3A-A185-F699-36152ED5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EFB9D-31F6-CCE9-B65A-880BF5E2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5C0C3-581F-922C-88BF-CCD8D2E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7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4D834-A9D1-73E4-D3CD-B2D309C3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FDAA0-13A3-0C9F-507A-1355E700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5667C-D05B-3BEE-024E-0B955E4A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117DA7-60A6-2DEA-0877-0176BCF3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00322-11B8-A640-3A20-CA22E966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B2081-31CF-E407-1856-F5F2CCE2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E81C3-1537-E0FC-4AC9-67204289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37B8D3-199A-8E96-EF28-C60FEE41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C74DF-DA76-30F4-0DBA-1E6E5E37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BA8CF-C054-B1BE-F0EB-E9C117D0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9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72ADF-3148-CC2A-5459-8F7C020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72CF8-FBA7-8D42-A483-E39176B6E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A3DA88-3514-67EA-14D5-9DF2E54F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47343-5322-EA4D-E81C-1EE4C7C6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0945CF-1A62-1F2A-A420-E76DB8A6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BF8E63-56F8-F429-E1D1-9AADAB8C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7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A3A1B-2C06-C708-85DC-19013F11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C23E76-A3CE-9F1B-FDDF-854BFC8C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F0A6FC-9BAA-F62A-B5E1-A2E480C76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B46611-EAC7-1546-352A-B7833F4B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F46383-A7BA-CE7B-5743-A00EAD810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84B0C2-0129-04FE-BB03-BE60AD38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B3E937-A5C2-BC20-AA19-65468E6A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181FCC-F795-58FD-7529-5D47934E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9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493D2-95E3-F8FF-4FA9-12AA6436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8E6689-286C-C3C1-64C3-777FC32F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C1C261-831B-1D05-77E1-0199369A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1BA5FE-911E-6BA5-5B06-3436D432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2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AD7F35-03C8-0885-26B4-4E80F7C0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859799-380C-3979-D10A-72319584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D260E-9832-65B2-4F3D-26A344A9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3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6734C-0CE4-0C8A-9E02-C6B1FB95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0177D-7925-A9A1-AB59-2CEBE35F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82D7C8-1F14-A560-049F-3F6A890C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830365-E62E-3598-DAD2-78472BB4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FC619E-5A5C-AC33-29C0-0B7ACF19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8352C6-ED76-3A4D-10E0-CA5271AF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18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2DB3-3F4E-72E2-5192-4FDD8D00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FE6A82-B7E5-815A-B66B-DF4F209A6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8E4DD7-44C1-70A6-5AA8-2C83093CA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4872F4-FEF2-E0E4-E3F0-EA8396AC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A1A840-49BA-D467-8B50-CCADF9C6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424CAB-0079-DF18-8760-50AA6D5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AE8A42-2961-7D12-CCE1-1ACE99CF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B64714-43F6-10BF-4EF9-D64C6440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6F351-D1A0-DC93-21D8-5EED9DDBB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75E04-036A-46B9-B326-565580910FD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86FAE-4E82-C973-DA00-42447EEA4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C60106-ACC1-47D6-2EED-71E87A6D7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7A836-F2FC-4F07-B1AA-A8EDAB329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00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ao ar livre, jovem, menino, criança&#10;&#10;Descrição gerada automaticamente">
            <a:extLst>
              <a:ext uri="{FF2B5EF4-FFF2-40B4-BE49-F238E27FC236}">
                <a16:creationId xmlns:a16="http://schemas.microsoft.com/office/drawing/2014/main" id="{54D22AFC-B2A3-CAD9-D474-5AB4F514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2191996" cy="685799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38A2747-6AEA-C565-50CA-FA0ECA7C130C}"/>
              </a:ext>
            </a:extLst>
          </p:cNvPr>
          <p:cNvGrpSpPr/>
          <p:nvPr/>
        </p:nvGrpSpPr>
        <p:grpSpPr>
          <a:xfrm>
            <a:off x="6096000" y="-773992"/>
            <a:ext cx="8341986" cy="8405981"/>
            <a:chOff x="6094447" y="-883944"/>
            <a:chExt cx="8341986" cy="8405981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62566E5-87F5-86C5-8273-93BDA6D042F4}"/>
                </a:ext>
              </a:extLst>
            </p:cNvPr>
            <p:cNvGrpSpPr/>
            <p:nvPr/>
          </p:nvGrpSpPr>
          <p:grpSpPr>
            <a:xfrm>
              <a:off x="6094447" y="518154"/>
              <a:ext cx="5804296" cy="5586548"/>
              <a:chOff x="6940446" y="1064302"/>
              <a:chExt cx="5804296" cy="5586548"/>
            </a:xfrm>
          </p:grpSpPr>
          <p:sp>
            <p:nvSpPr>
              <p:cNvPr id="14" name="Hexágono 13">
                <a:extLst>
                  <a:ext uri="{FF2B5EF4-FFF2-40B4-BE49-F238E27FC236}">
                    <a16:creationId xmlns:a16="http://schemas.microsoft.com/office/drawing/2014/main" id="{18301EDC-57D1-7E60-A93F-5152DEF793A6}"/>
                  </a:ext>
                </a:extLst>
              </p:cNvPr>
              <p:cNvSpPr/>
              <p:nvPr/>
            </p:nvSpPr>
            <p:spPr>
              <a:xfrm>
                <a:off x="6955436" y="1064302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Hexágono 14">
                <a:extLst>
                  <a:ext uri="{FF2B5EF4-FFF2-40B4-BE49-F238E27FC236}">
                    <a16:creationId xmlns:a16="http://schemas.microsoft.com/office/drawing/2014/main" id="{8EDD4FC3-1CF3-8438-9BEA-BF37108599F7}"/>
                  </a:ext>
                </a:extLst>
              </p:cNvPr>
              <p:cNvSpPr/>
              <p:nvPr/>
            </p:nvSpPr>
            <p:spPr>
              <a:xfrm>
                <a:off x="9491876" y="245979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:a16="http://schemas.microsoft.com/office/drawing/2014/main" id="{EAA104F7-EDD5-E842-B56E-3ADB191F2D5F}"/>
                  </a:ext>
                </a:extLst>
              </p:cNvPr>
              <p:cNvSpPr/>
              <p:nvPr/>
            </p:nvSpPr>
            <p:spPr>
              <a:xfrm>
                <a:off x="6940446" y="384665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Hexágono 17">
              <a:extLst>
                <a:ext uri="{FF2B5EF4-FFF2-40B4-BE49-F238E27FC236}">
                  <a16:creationId xmlns:a16="http://schemas.microsoft.com/office/drawing/2014/main" id="{A6142071-6AC7-B8A9-DCC8-79D4548D98ED}"/>
                </a:ext>
              </a:extLst>
            </p:cNvPr>
            <p:cNvSpPr/>
            <p:nvPr/>
          </p:nvSpPr>
          <p:spPr>
            <a:xfrm>
              <a:off x="8643681" y="-883944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Hexágono 19">
              <a:extLst>
                <a:ext uri="{FF2B5EF4-FFF2-40B4-BE49-F238E27FC236}">
                  <a16:creationId xmlns:a16="http://schemas.microsoft.com/office/drawing/2014/main" id="{2A3C4723-B406-C8CA-6AE2-45A4FB0E66EA}"/>
                </a:ext>
              </a:extLst>
            </p:cNvPr>
            <p:cNvSpPr/>
            <p:nvPr/>
          </p:nvSpPr>
          <p:spPr>
            <a:xfrm>
              <a:off x="8631662" y="4717842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9BFDAF52-13F7-4FA1-8229-7EF80F1EBBC7}"/>
                </a:ext>
              </a:extLst>
            </p:cNvPr>
            <p:cNvSpPr/>
            <p:nvPr/>
          </p:nvSpPr>
          <p:spPr>
            <a:xfrm>
              <a:off x="11183567" y="532556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Hexágono 20">
              <a:extLst>
                <a:ext uri="{FF2B5EF4-FFF2-40B4-BE49-F238E27FC236}">
                  <a16:creationId xmlns:a16="http://schemas.microsoft.com/office/drawing/2014/main" id="{5566D875-34A3-AB88-DC52-F5BC6377510D}"/>
                </a:ext>
              </a:extLst>
            </p:cNvPr>
            <p:cNvSpPr/>
            <p:nvPr/>
          </p:nvSpPr>
          <p:spPr>
            <a:xfrm>
              <a:off x="11181196" y="3330147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D6C2A1-2ED0-A6AC-E86F-6F8625F21A93}"/>
              </a:ext>
            </a:extLst>
          </p:cNvPr>
          <p:cNvSpPr txBox="1"/>
          <p:nvPr/>
        </p:nvSpPr>
        <p:spPr>
          <a:xfrm>
            <a:off x="682357" y="2592880"/>
            <a:ext cx="4197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F58300"/>
                </a:solidFill>
                <a:latin typeface="Montserrat" panose="00000500000000000000" pitchFamily="50" charset="0"/>
              </a:rPr>
              <a:t>SPORTIFY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77773-C3E3-3238-F663-3B3CC3D8FED4}"/>
              </a:ext>
            </a:extLst>
          </p:cNvPr>
          <p:cNvSpPr txBox="1"/>
          <p:nvPr/>
        </p:nvSpPr>
        <p:spPr>
          <a:xfrm>
            <a:off x="682357" y="3683055"/>
            <a:ext cx="449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Transformando cada campeonato em um espetáculo inesquecível.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13878D-D343-5BAD-B3D5-F28B7DDF9191}"/>
              </a:ext>
            </a:extLst>
          </p:cNvPr>
          <p:cNvSpPr txBox="1"/>
          <p:nvPr/>
        </p:nvSpPr>
        <p:spPr>
          <a:xfrm>
            <a:off x="682357" y="602637"/>
            <a:ext cx="54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dirty="0">
                <a:solidFill>
                  <a:srgbClr val="72727E"/>
                </a:solidFill>
                <a:effectLst/>
                <a:latin typeface="Lato" panose="020F0502020204030204" pitchFamily="34" charset="0"/>
              </a:rPr>
              <a:t>Alunos: Caíque Santos Santana, Gabriel dos Santos, João Victor Gomes Macedo, João Vitor Cangussu Bernardes Oliveira</a:t>
            </a:r>
            <a:endParaRPr lang="pt-BR" dirty="0">
              <a:solidFill>
                <a:srgbClr val="72727E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8F9304-B0F1-52D9-61AD-D3518A056950}"/>
              </a:ext>
            </a:extLst>
          </p:cNvPr>
          <p:cNvSpPr txBox="1"/>
          <p:nvPr/>
        </p:nvSpPr>
        <p:spPr>
          <a:xfrm>
            <a:off x="682356" y="5396019"/>
            <a:ext cx="449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dirty="0">
                <a:solidFill>
                  <a:srgbClr val="72727E"/>
                </a:solidFill>
                <a:effectLst/>
                <a:latin typeface="Lato" panose="020F0502020204030204" pitchFamily="34" charset="0"/>
              </a:rPr>
              <a:t>Disciplina: Banco de Dados I</a:t>
            </a:r>
          </a:p>
          <a:p>
            <a:r>
              <a:rPr lang="pt-BR" dirty="0">
                <a:solidFill>
                  <a:srgbClr val="72727E"/>
                </a:solidFill>
                <a:latin typeface="Lato" panose="020F0502020204030204" pitchFamily="34" charset="0"/>
              </a:rPr>
              <a:t>Docente: Maísa Soares dos Santos Lopes</a:t>
            </a:r>
            <a:endParaRPr lang="pt-BR" dirty="0">
              <a:solidFill>
                <a:srgbClr val="72727E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753DF14-625C-FDAC-BA02-3C89EE171382}"/>
              </a:ext>
            </a:extLst>
          </p:cNvPr>
          <p:cNvGrpSpPr/>
          <p:nvPr/>
        </p:nvGrpSpPr>
        <p:grpSpPr>
          <a:xfrm>
            <a:off x="7975234" y="953146"/>
            <a:ext cx="2781467" cy="4951707"/>
            <a:chOff x="6876649" y="953146"/>
            <a:chExt cx="2781467" cy="4951707"/>
          </a:xfrm>
        </p:grpSpPr>
        <p:pic>
          <p:nvPicPr>
            <p:cNvPr id="28" name="Imagem 27" descr="Tela de um aparelho eletrônico&#10;&#10;Descrição gerada automaticamente">
              <a:extLst>
                <a:ext uri="{FF2B5EF4-FFF2-40B4-BE49-F238E27FC236}">
                  <a16:creationId xmlns:a16="http://schemas.microsoft.com/office/drawing/2014/main" id="{25340850-1FE0-B0BB-A7DB-8137D7423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649" y="953146"/>
              <a:ext cx="2781467" cy="495170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2F73EC2-B0D4-812C-F09F-6E58FB103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200" y1="45000" x2="34200" y2="45000"/>
                          <a14:foregroundMark x1="39800" y1="48000" x2="39800" y2="48000"/>
                          <a14:foregroundMark x1="48800" y1="45000" x2="48800" y2="45000"/>
                          <a14:foregroundMark x1="57600" y1="48000" x2="57600" y2="48000"/>
                          <a14:foregroundMark x1="62800" y1="45000" x2="62800" y2="45000"/>
                          <a14:foregroundMark x1="68300" y1="46000" x2="68300" y2="46000"/>
                          <a14:foregroundMark x1="67200" y1="35333" x2="67200" y2="35333"/>
                          <a14:foregroundMark x1="70800" y1="50667" x2="70800" y2="50667"/>
                          <a14:foregroundMark x1="83100" y1="45000" x2="83100" y2="45000"/>
                          <a14:foregroundMark x1="83300" y1="40667" x2="83300" y2="40667"/>
                          <a14:foregroundMark x1="15700" y1="61000" x2="15700" y2="61000"/>
                          <a14:foregroundMark x1="17300" y1="39667" x2="17300" y2="39667"/>
                          <a14:foregroundMark x1="15900" y1="38000" x2="15900" y2="38000"/>
                          <a14:foregroundMark x1="18900" y1="30667" x2="18900" y2="30667"/>
                          <a14:foregroundMark x1="17000" y1="28667" x2="17000" y2="28667"/>
                          <a14:foregroundMark x1="21900" y1="34333" x2="21900" y2="34333"/>
                          <a14:foregroundMark x1="21700" y1="32333" x2="21700" y2="32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6369" y="3073124"/>
              <a:ext cx="2372504" cy="71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78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jogando, jogador, frente&#10;&#10;Descrição gerada automaticamente">
            <a:extLst>
              <a:ext uri="{FF2B5EF4-FFF2-40B4-BE49-F238E27FC236}">
                <a16:creationId xmlns:a16="http://schemas.microsoft.com/office/drawing/2014/main" id="{1B31B9D8-A6C6-441B-68E3-2DB52C837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341DBC-3B61-9248-70C6-80DF09AED7A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58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BC522E-5935-2D17-F2CB-12911D2A3DAC}"/>
              </a:ext>
            </a:extLst>
          </p:cNvPr>
          <p:cNvSpPr txBox="1"/>
          <p:nvPr/>
        </p:nvSpPr>
        <p:spPr>
          <a:xfrm>
            <a:off x="404734" y="606225"/>
            <a:ext cx="503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50" charset="0"/>
              </a:rPr>
              <a:t>[RF004] – O sistema deve permitir que os administradores insiram os resultados de cada partida, incluindo placar final, gols marcados, cartões amarelos/vermelhos e estatísticas dos jogadores.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5A629B-5D62-65D2-0ACF-C4029DECF847}"/>
              </a:ext>
            </a:extLst>
          </p:cNvPr>
          <p:cNvSpPr txBox="1"/>
          <p:nvPr/>
        </p:nvSpPr>
        <p:spPr>
          <a:xfrm>
            <a:off x="404734" y="2828835"/>
            <a:ext cx="503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50" charset="0"/>
              </a:rPr>
              <a:t>[RF005] – O sistema deve atualizar automaticamente a tabela de classificação com base nos resultados inseridos.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4849B6-5F5D-831C-C9EA-4ECD0D4C0767}"/>
              </a:ext>
            </a:extLst>
          </p:cNvPr>
          <p:cNvSpPr txBox="1"/>
          <p:nvPr/>
        </p:nvSpPr>
        <p:spPr>
          <a:xfrm>
            <a:off x="404734" y="4774447"/>
            <a:ext cx="503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50" charset="0"/>
              </a:rPr>
              <a:t>[RF006] – O sistema deve calcular a classificação das equipes com base nos critérios definidos (pontos, saldo de gols, gols marcados, etc.).</a:t>
            </a:r>
          </a:p>
        </p:txBody>
      </p:sp>
    </p:spTree>
    <p:extLst>
      <p:ext uri="{BB962C8B-B14F-4D97-AF65-F5344CB8AC3E}">
        <p14:creationId xmlns:p14="http://schemas.microsoft.com/office/powerpoint/2010/main" val="162775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ultidão de pessoas&#10;&#10;Descrição gerada automaticamente com confiança média">
            <a:extLst>
              <a:ext uri="{FF2B5EF4-FFF2-40B4-BE49-F238E27FC236}">
                <a16:creationId xmlns:a16="http://schemas.microsoft.com/office/drawing/2014/main" id="{838759E0-1435-5706-3D04-17CF298A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"/>
            <a:ext cx="12191998" cy="685799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D19E50-4768-713F-CFE8-5A98894329E3}"/>
              </a:ext>
            </a:extLst>
          </p:cNvPr>
          <p:cNvSpPr txBox="1"/>
          <p:nvPr/>
        </p:nvSpPr>
        <p:spPr>
          <a:xfrm>
            <a:off x="5332877" y="2113577"/>
            <a:ext cx="165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F58300"/>
                </a:solidFill>
                <a:latin typeface="Montserrat" panose="00000500000000000000" pitchFamily="50" charset="0"/>
              </a:rPr>
              <a:t>04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88556F-4B57-3D7F-A559-FDD5572C39CC}"/>
              </a:ext>
            </a:extLst>
          </p:cNvPr>
          <p:cNvSpPr txBox="1"/>
          <p:nvPr/>
        </p:nvSpPr>
        <p:spPr>
          <a:xfrm>
            <a:off x="3952407" y="3284266"/>
            <a:ext cx="4287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F3E8EE"/>
                </a:solidFill>
                <a:latin typeface="Montserrat" panose="00000500000000000000" pitchFamily="50" charset="0"/>
              </a:rPr>
              <a:t>Modelo</a:t>
            </a:r>
          </a:p>
          <a:p>
            <a:pPr algn="ctr"/>
            <a:r>
              <a:rPr lang="pt-BR" sz="5400" b="1" dirty="0">
                <a:solidFill>
                  <a:srgbClr val="F3E8EE"/>
                </a:solidFill>
                <a:latin typeface="Montserrat" panose="00000500000000000000" pitchFamily="50" charset="0"/>
              </a:rPr>
              <a:t>Conceitual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E1ACFE1-1A35-5FC9-7538-B4492093A8E0}"/>
              </a:ext>
            </a:extLst>
          </p:cNvPr>
          <p:cNvGrpSpPr/>
          <p:nvPr/>
        </p:nvGrpSpPr>
        <p:grpSpPr>
          <a:xfrm>
            <a:off x="8425738" y="2655007"/>
            <a:ext cx="8341986" cy="8405981"/>
            <a:chOff x="6094447" y="-883944"/>
            <a:chExt cx="8341986" cy="8405981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83E5503-C297-0B72-D19E-76B5454B297C}"/>
                </a:ext>
              </a:extLst>
            </p:cNvPr>
            <p:cNvGrpSpPr/>
            <p:nvPr/>
          </p:nvGrpSpPr>
          <p:grpSpPr>
            <a:xfrm>
              <a:off x="6094447" y="518154"/>
              <a:ext cx="5804296" cy="5586548"/>
              <a:chOff x="6940446" y="1064302"/>
              <a:chExt cx="5804296" cy="5586548"/>
            </a:xfrm>
          </p:grpSpPr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19A0BA5C-B6EC-BC17-DE63-2E9B38A82CE4}"/>
                  </a:ext>
                </a:extLst>
              </p:cNvPr>
              <p:cNvSpPr/>
              <p:nvPr/>
            </p:nvSpPr>
            <p:spPr>
              <a:xfrm>
                <a:off x="6955436" y="1064302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16E896FD-E45A-EC59-5DFC-F4A09A51C99E}"/>
                  </a:ext>
                </a:extLst>
              </p:cNvPr>
              <p:cNvSpPr/>
              <p:nvPr/>
            </p:nvSpPr>
            <p:spPr>
              <a:xfrm>
                <a:off x="9491876" y="245979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60EC4C7E-B962-4B9D-CD7C-4CDA61926B12}"/>
                  </a:ext>
                </a:extLst>
              </p:cNvPr>
              <p:cNvSpPr/>
              <p:nvPr/>
            </p:nvSpPr>
            <p:spPr>
              <a:xfrm>
                <a:off x="6940446" y="384665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59F9C548-B01C-B510-098F-4000F2A118B8}"/>
                </a:ext>
              </a:extLst>
            </p:cNvPr>
            <p:cNvSpPr/>
            <p:nvPr/>
          </p:nvSpPr>
          <p:spPr>
            <a:xfrm>
              <a:off x="8643681" y="-883944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7440AF99-B6E9-E1C3-A4C7-F6221A01B075}"/>
                </a:ext>
              </a:extLst>
            </p:cNvPr>
            <p:cNvSpPr/>
            <p:nvPr/>
          </p:nvSpPr>
          <p:spPr>
            <a:xfrm>
              <a:off x="8631662" y="4717842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66BECAE2-BDEE-7CF0-FB88-C608B2487E9A}"/>
                </a:ext>
              </a:extLst>
            </p:cNvPr>
            <p:cNvSpPr/>
            <p:nvPr/>
          </p:nvSpPr>
          <p:spPr>
            <a:xfrm>
              <a:off x="11183567" y="532556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C7971748-B7E5-9844-EF96-C454BA67F70B}"/>
                </a:ext>
              </a:extLst>
            </p:cNvPr>
            <p:cNvSpPr/>
            <p:nvPr/>
          </p:nvSpPr>
          <p:spPr>
            <a:xfrm>
              <a:off x="11181196" y="3330147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523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ultidão de pessoas&#10;&#10;Descrição gerada automaticamente com confiança média">
            <a:extLst>
              <a:ext uri="{FF2B5EF4-FFF2-40B4-BE49-F238E27FC236}">
                <a16:creationId xmlns:a16="http://schemas.microsoft.com/office/drawing/2014/main" id="{838759E0-1435-5706-3D04-17CF298A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"/>
            <a:ext cx="12191998" cy="685799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477E30D6-422B-D985-E15C-F6AEB27BD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/>
          <a:stretch/>
        </p:blipFill>
        <p:spPr>
          <a:xfrm>
            <a:off x="465944" y="405034"/>
            <a:ext cx="11260111" cy="60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olhando, homem, em pé, atletismo&#10;&#10;Descrição gerada automaticamente">
            <a:extLst>
              <a:ext uri="{FF2B5EF4-FFF2-40B4-BE49-F238E27FC236}">
                <a16:creationId xmlns:a16="http://schemas.microsoft.com/office/drawing/2014/main" id="{E1B396DA-FE45-C591-8567-BCE546E0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D19E50-4768-713F-CFE8-5A98894329E3}"/>
              </a:ext>
            </a:extLst>
          </p:cNvPr>
          <p:cNvSpPr txBox="1"/>
          <p:nvPr/>
        </p:nvSpPr>
        <p:spPr>
          <a:xfrm>
            <a:off x="5356124" y="2083937"/>
            <a:ext cx="1614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F58300"/>
                </a:solidFill>
                <a:latin typeface="Montserrat" panose="00000500000000000000" pitchFamily="50" charset="0"/>
              </a:rPr>
              <a:t>05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88556F-4B57-3D7F-A559-FDD5572C39CC}"/>
              </a:ext>
            </a:extLst>
          </p:cNvPr>
          <p:cNvSpPr txBox="1"/>
          <p:nvPr/>
        </p:nvSpPr>
        <p:spPr>
          <a:xfrm>
            <a:off x="3952407" y="3284266"/>
            <a:ext cx="4287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F3E8EE"/>
                </a:solidFill>
                <a:latin typeface="Montserrat" panose="00000500000000000000" pitchFamily="50" charset="0"/>
              </a:rPr>
              <a:t>Modelo</a:t>
            </a:r>
          </a:p>
          <a:p>
            <a:pPr algn="ctr"/>
            <a:r>
              <a:rPr lang="pt-BR" sz="5400" b="1" dirty="0">
                <a:solidFill>
                  <a:srgbClr val="F3E8EE"/>
                </a:solidFill>
                <a:latin typeface="Montserrat" panose="00000500000000000000" pitchFamily="50" charset="0"/>
              </a:rPr>
              <a:t>Lógico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E1ACFE1-1A35-5FC9-7538-B4492093A8E0}"/>
              </a:ext>
            </a:extLst>
          </p:cNvPr>
          <p:cNvGrpSpPr/>
          <p:nvPr/>
        </p:nvGrpSpPr>
        <p:grpSpPr>
          <a:xfrm>
            <a:off x="-3870295" y="-4304544"/>
            <a:ext cx="8341986" cy="8405981"/>
            <a:chOff x="6094447" y="-883944"/>
            <a:chExt cx="8341986" cy="8405981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83E5503-C297-0B72-D19E-76B5454B297C}"/>
                </a:ext>
              </a:extLst>
            </p:cNvPr>
            <p:cNvGrpSpPr/>
            <p:nvPr/>
          </p:nvGrpSpPr>
          <p:grpSpPr>
            <a:xfrm>
              <a:off x="6094447" y="518154"/>
              <a:ext cx="5804296" cy="5586548"/>
              <a:chOff x="6940446" y="1064302"/>
              <a:chExt cx="5804296" cy="5586548"/>
            </a:xfrm>
          </p:grpSpPr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19A0BA5C-B6EC-BC17-DE63-2E9B38A82CE4}"/>
                  </a:ext>
                </a:extLst>
              </p:cNvPr>
              <p:cNvSpPr/>
              <p:nvPr/>
            </p:nvSpPr>
            <p:spPr>
              <a:xfrm>
                <a:off x="6955436" y="1064302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16E896FD-E45A-EC59-5DFC-F4A09A51C99E}"/>
                  </a:ext>
                </a:extLst>
              </p:cNvPr>
              <p:cNvSpPr/>
              <p:nvPr/>
            </p:nvSpPr>
            <p:spPr>
              <a:xfrm>
                <a:off x="9491876" y="245979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60EC4C7E-B962-4B9D-CD7C-4CDA61926B12}"/>
                  </a:ext>
                </a:extLst>
              </p:cNvPr>
              <p:cNvSpPr/>
              <p:nvPr/>
            </p:nvSpPr>
            <p:spPr>
              <a:xfrm>
                <a:off x="6940446" y="384665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59F9C548-B01C-B510-098F-4000F2A118B8}"/>
                </a:ext>
              </a:extLst>
            </p:cNvPr>
            <p:cNvSpPr/>
            <p:nvPr/>
          </p:nvSpPr>
          <p:spPr>
            <a:xfrm>
              <a:off x="8643681" y="-883944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7440AF99-B6E9-E1C3-A4C7-F6221A01B075}"/>
                </a:ext>
              </a:extLst>
            </p:cNvPr>
            <p:cNvSpPr/>
            <p:nvPr/>
          </p:nvSpPr>
          <p:spPr>
            <a:xfrm>
              <a:off x="8631662" y="4717842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66BECAE2-BDEE-7CF0-FB88-C608B2487E9A}"/>
                </a:ext>
              </a:extLst>
            </p:cNvPr>
            <p:cNvSpPr/>
            <p:nvPr/>
          </p:nvSpPr>
          <p:spPr>
            <a:xfrm>
              <a:off x="11183567" y="532556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C7971748-B7E5-9844-EF96-C454BA67F70B}"/>
                </a:ext>
              </a:extLst>
            </p:cNvPr>
            <p:cNvSpPr/>
            <p:nvPr/>
          </p:nvSpPr>
          <p:spPr>
            <a:xfrm>
              <a:off x="11181196" y="3330147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093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olhando, homem, em pé, atletismo&#10;&#10;Descrição gerada automaticamente">
            <a:extLst>
              <a:ext uri="{FF2B5EF4-FFF2-40B4-BE49-F238E27FC236}">
                <a16:creationId xmlns:a16="http://schemas.microsoft.com/office/drawing/2014/main" id="{E1B396DA-FE45-C591-8567-BCE546E0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AF4359-D34F-49A9-5DD1-421D232FBBBE}"/>
              </a:ext>
            </a:extLst>
          </p:cNvPr>
          <p:cNvSpPr txBox="1"/>
          <p:nvPr/>
        </p:nvSpPr>
        <p:spPr>
          <a:xfrm>
            <a:off x="4731895" y="404734"/>
            <a:ext cx="272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58300"/>
                </a:solidFill>
                <a:latin typeface="Montserrat" panose="00000500000000000000" pitchFamily="50" charset="0"/>
              </a:rPr>
              <a:t>Mapeamento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CBE156-BC67-B3D2-2A4E-69322AA1C3CA}"/>
              </a:ext>
            </a:extLst>
          </p:cNvPr>
          <p:cNvSpPr txBox="1"/>
          <p:nvPr/>
        </p:nvSpPr>
        <p:spPr>
          <a:xfrm>
            <a:off x="1434059" y="1622758"/>
            <a:ext cx="93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Campeonato (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id_campeonato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usuario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nome_campeonato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modalidade, localização,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foto_campeonato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) </a:t>
            </a:r>
          </a:p>
          <a:p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       </a:t>
            </a:r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usuario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referencia </a:t>
            </a:r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Usuario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B2D07F-6574-4CEB-A90F-F9E6D460CAED}"/>
              </a:ext>
            </a:extLst>
          </p:cNvPr>
          <p:cNvSpPr txBox="1"/>
          <p:nvPr/>
        </p:nvSpPr>
        <p:spPr>
          <a:xfrm>
            <a:off x="1434059" y="2744638"/>
            <a:ext cx="93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Usuario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 (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id_usuario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nome_usuario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e-mail, senha)</a:t>
            </a:r>
            <a:endParaRPr lang="pt-BR" dirty="0">
              <a:solidFill>
                <a:srgbClr val="F3E8EE"/>
              </a:solidFill>
              <a:latin typeface="Montserrat" panose="00000500000000000000" pitchFamily="50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9CDE48-7A69-4363-3B80-1F0AD222C57B}"/>
              </a:ext>
            </a:extLst>
          </p:cNvPr>
          <p:cNvSpPr txBox="1"/>
          <p:nvPr/>
        </p:nvSpPr>
        <p:spPr>
          <a:xfrm>
            <a:off x="1434059" y="3420865"/>
            <a:ext cx="932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Jogador (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id_jogador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time,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nome_jogador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numero,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foto_jogador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)</a:t>
            </a:r>
          </a:p>
          <a:p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       time referencia Time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FAE59F9-FF30-6E9F-E759-CF27BBF77B2F}"/>
              </a:ext>
            </a:extLst>
          </p:cNvPr>
          <p:cNvSpPr txBox="1"/>
          <p:nvPr/>
        </p:nvSpPr>
        <p:spPr>
          <a:xfrm>
            <a:off x="1434059" y="4374091"/>
            <a:ext cx="93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3E8EE"/>
                </a:solidFill>
                <a:latin typeface="Montserrat" panose="00000500000000000000" pitchFamily="50" charset="0"/>
              </a:rPr>
              <a:t>Time (</a:t>
            </a:r>
            <a:r>
              <a:rPr lang="en-US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id_time</a:t>
            </a:r>
            <a:r>
              <a:rPr lang="en-US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en-US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nome_time</a:t>
            </a:r>
            <a:r>
              <a:rPr lang="en-US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en-US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logo_time</a:t>
            </a:r>
            <a:r>
              <a:rPr lang="en-US" b="1" dirty="0">
                <a:solidFill>
                  <a:srgbClr val="F3E8EE"/>
                </a:solidFill>
                <a:latin typeface="Montserrat" panose="00000500000000000000" pitchFamily="50" charset="0"/>
              </a:rPr>
              <a:t>)</a:t>
            </a:r>
            <a:endParaRPr lang="pt-BR" dirty="0">
              <a:solidFill>
                <a:srgbClr val="F3E8EE"/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CBE156-BC67-B3D2-2A4E-69322AA1C3CA}"/>
              </a:ext>
            </a:extLst>
          </p:cNvPr>
          <p:cNvSpPr txBox="1"/>
          <p:nvPr/>
        </p:nvSpPr>
        <p:spPr>
          <a:xfrm>
            <a:off x="1434059" y="5050318"/>
            <a:ext cx="93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Joga_Campeonato</a:t>
            </a:r>
            <a:r>
              <a:rPr lang="en-US" b="1" dirty="0">
                <a:solidFill>
                  <a:srgbClr val="F3E8EE"/>
                </a:solidFill>
                <a:latin typeface="Montserrat" panose="00000500000000000000" pitchFamily="50" charset="0"/>
              </a:rPr>
              <a:t>(</a:t>
            </a:r>
            <a:r>
              <a:rPr lang="en-US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id_time</a:t>
            </a:r>
            <a:r>
              <a:rPr lang="en-US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en-US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id_campeonato</a:t>
            </a:r>
            <a:r>
              <a:rPr lang="en-US" b="1" dirty="0">
                <a:solidFill>
                  <a:srgbClr val="F3E8EE"/>
                </a:solidFill>
                <a:latin typeface="Montserrat" panose="00000500000000000000" pitchFamily="50" charset="0"/>
              </a:rPr>
              <a:t>)</a:t>
            </a:r>
          </a:p>
          <a:p>
            <a:pPr lvl="1"/>
            <a:r>
              <a:rPr lang="en-US" dirty="0" err="1">
                <a:solidFill>
                  <a:srgbClr val="F3E8EE"/>
                </a:solidFill>
                <a:latin typeface="Montserrat" panose="00000500000000000000" pitchFamily="50" charset="0"/>
              </a:rPr>
              <a:t>id_time</a:t>
            </a:r>
            <a:r>
              <a:rPr lang="en-US" dirty="0">
                <a:solidFill>
                  <a:srgbClr val="F3E8EE"/>
                </a:solidFill>
                <a:latin typeface="Montserrat" panose="00000500000000000000" pitchFamily="50" charset="0"/>
              </a:rPr>
              <a:t> </a:t>
            </a:r>
            <a:r>
              <a:rPr lang="en-US" dirty="0" err="1">
                <a:solidFill>
                  <a:srgbClr val="F3E8EE"/>
                </a:solidFill>
                <a:latin typeface="Montserrat" panose="00000500000000000000" pitchFamily="50" charset="0"/>
              </a:rPr>
              <a:t>referencia</a:t>
            </a:r>
            <a:r>
              <a:rPr lang="en-US" dirty="0">
                <a:solidFill>
                  <a:srgbClr val="F3E8EE"/>
                </a:solidFill>
                <a:latin typeface="Montserrat" panose="00000500000000000000" pitchFamily="50" charset="0"/>
              </a:rPr>
              <a:t> Time</a:t>
            </a:r>
          </a:p>
          <a:p>
            <a:pPr lvl="1"/>
            <a:r>
              <a:rPr lang="en-US" dirty="0" err="1">
                <a:solidFill>
                  <a:srgbClr val="F3E8EE"/>
                </a:solidFill>
                <a:latin typeface="Montserrat" panose="00000500000000000000" pitchFamily="50" charset="0"/>
              </a:rPr>
              <a:t>id_campeonato</a:t>
            </a:r>
            <a:r>
              <a:rPr lang="en-US" dirty="0">
                <a:solidFill>
                  <a:srgbClr val="F3E8EE"/>
                </a:solidFill>
                <a:latin typeface="Montserrat" panose="00000500000000000000" pitchFamily="50" charset="0"/>
              </a:rPr>
              <a:t> </a:t>
            </a:r>
            <a:r>
              <a:rPr lang="en-US" dirty="0" err="1">
                <a:solidFill>
                  <a:srgbClr val="F3E8EE"/>
                </a:solidFill>
                <a:latin typeface="Montserrat" panose="00000500000000000000" pitchFamily="50" charset="0"/>
              </a:rPr>
              <a:t>referencia</a:t>
            </a:r>
            <a:r>
              <a:rPr lang="en-US" dirty="0">
                <a:solidFill>
                  <a:srgbClr val="F3E8EE"/>
                </a:solidFill>
                <a:latin typeface="Montserrat" panose="00000500000000000000" pitchFamily="50" charset="0"/>
              </a:rPr>
              <a:t> Campeonato</a:t>
            </a:r>
            <a:endParaRPr lang="pt-BR" dirty="0">
              <a:solidFill>
                <a:srgbClr val="F3E8EE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6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olhando, homem, em pé, atletismo&#10;&#10;Descrição gerada automaticamente">
            <a:extLst>
              <a:ext uri="{FF2B5EF4-FFF2-40B4-BE49-F238E27FC236}">
                <a16:creationId xmlns:a16="http://schemas.microsoft.com/office/drawing/2014/main" id="{E1B396DA-FE45-C591-8567-BCE546E0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AF4359-D34F-49A9-5DD1-421D232FBBBE}"/>
              </a:ext>
            </a:extLst>
          </p:cNvPr>
          <p:cNvSpPr txBox="1"/>
          <p:nvPr/>
        </p:nvSpPr>
        <p:spPr>
          <a:xfrm>
            <a:off x="4731895" y="404734"/>
            <a:ext cx="272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58300"/>
                </a:solidFill>
                <a:latin typeface="Montserrat" panose="00000500000000000000" pitchFamily="50" charset="0"/>
              </a:rPr>
              <a:t>Mapeamento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B2D07F-6574-4CEB-A90F-F9E6D460CAED}"/>
              </a:ext>
            </a:extLst>
          </p:cNvPr>
          <p:cNvSpPr txBox="1"/>
          <p:nvPr/>
        </p:nvSpPr>
        <p:spPr>
          <a:xfrm>
            <a:off x="1434059" y="1332688"/>
            <a:ext cx="93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Partida (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id_partida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id_campeonato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local, data, horário, placar_time1, placar_time2)</a:t>
            </a:r>
          </a:p>
          <a:p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       </a:t>
            </a:r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id_campeonato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referencia Campeonato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9CDE48-7A69-4363-3B80-1F0AD222C57B}"/>
              </a:ext>
            </a:extLst>
          </p:cNvPr>
          <p:cNvSpPr txBox="1"/>
          <p:nvPr/>
        </p:nvSpPr>
        <p:spPr>
          <a:xfrm>
            <a:off x="1434059" y="2555503"/>
            <a:ext cx="93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Joga_Partida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 (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id_time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id_partida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)</a:t>
            </a:r>
          </a:p>
          <a:p>
            <a:pPr lvl="1"/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id_time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referencia Time</a:t>
            </a:r>
          </a:p>
          <a:p>
            <a:pPr lvl="1"/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id_partida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referencia Partida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3913EF-9249-2A54-4F67-EA8E8839054F}"/>
              </a:ext>
            </a:extLst>
          </p:cNvPr>
          <p:cNvSpPr txBox="1"/>
          <p:nvPr/>
        </p:nvSpPr>
        <p:spPr>
          <a:xfrm>
            <a:off x="1434059" y="3778318"/>
            <a:ext cx="9323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Estatísticas_Futebol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 (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id_estatisticas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id_partida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id_jogador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gols,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assistencias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cartoes_amarelos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cartoes_vermelhos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)</a:t>
            </a:r>
          </a:p>
          <a:p>
            <a:pPr lvl="1"/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id_partida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referencia Partida</a:t>
            </a:r>
          </a:p>
          <a:p>
            <a:pPr lvl="1"/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id_jogador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referencia Jogador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8D5AF2-5331-63B7-193E-B862958D2D8F}"/>
              </a:ext>
            </a:extLst>
          </p:cNvPr>
          <p:cNvSpPr txBox="1"/>
          <p:nvPr/>
        </p:nvSpPr>
        <p:spPr>
          <a:xfrm>
            <a:off x="1434059" y="5278132"/>
            <a:ext cx="93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3E8EE"/>
                </a:solidFill>
                <a:latin typeface="Montserrat" panose="00000500000000000000" pitchFamily="50" charset="0"/>
              </a:rPr>
              <a:t>Estatísticas_Volei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 (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id_estatisticas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id_partida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</a:t>
            </a:r>
            <a:r>
              <a:rPr lang="pt-BR" b="1" u="sng" dirty="0" err="1">
                <a:solidFill>
                  <a:srgbClr val="F3E8EE"/>
                </a:solidFill>
                <a:latin typeface="Montserrat" panose="00000500000000000000" pitchFamily="50" charset="0"/>
              </a:rPr>
              <a:t>id_jogador</a:t>
            </a:r>
            <a:r>
              <a:rPr lang="pt-BR" b="1" dirty="0">
                <a:solidFill>
                  <a:srgbClr val="F3E8EE"/>
                </a:solidFill>
                <a:latin typeface="Montserrat" panose="00000500000000000000" pitchFamily="50" charset="0"/>
              </a:rPr>
              <a:t>, pontos, bloqueios)</a:t>
            </a:r>
          </a:p>
          <a:p>
            <a:pPr lvl="1"/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id_partida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referencia Partida</a:t>
            </a:r>
          </a:p>
          <a:p>
            <a:pPr lvl="1"/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id_jogador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referencia Jogador</a:t>
            </a:r>
          </a:p>
        </p:txBody>
      </p:sp>
    </p:spTree>
    <p:extLst>
      <p:ext uri="{BB962C8B-B14F-4D97-AF65-F5344CB8AC3E}">
        <p14:creationId xmlns:p14="http://schemas.microsoft.com/office/powerpoint/2010/main" val="418944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ao ar livre, jovem, menino, criança&#10;&#10;Descrição gerada automaticamente">
            <a:extLst>
              <a:ext uri="{FF2B5EF4-FFF2-40B4-BE49-F238E27FC236}">
                <a16:creationId xmlns:a16="http://schemas.microsoft.com/office/drawing/2014/main" id="{54D22AFC-B2A3-CAD9-D474-5AB4F514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12191996" cy="685799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38A2747-6AEA-C565-50CA-FA0ECA7C130C}"/>
              </a:ext>
            </a:extLst>
          </p:cNvPr>
          <p:cNvGrpSpPr/>
          <p:nvPr/>
        </p:nvGrpSpPr>
        <p:grpSpPr>
          <a:xfrm>
            <a:off x="-3852240" y="2904345"/>
            <a:ext cx="8341986" cy="8405981"/>
            <a:chOff x="6094447" y="-883944"/>
            <a:chExt cx="8341986" cy="8405981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62566E5-87F5-86C5-8273-93BDA6D042F4}"/>
                </a:ext>
              </a:extLst>
            </p:cNvPr>
            <p:cNvGrpSpPr/>
            <p:nvPr/>
          </p:nvGrpSpPr>
          <p:grpSpPr>
            <a:xfrm>
              <a:off x="6094447" y="518154"/>
              <a:ext cx="5804296" cy="5586548"/>
              <a:chOff x="6940446" y="1064302"/>
              <a:chExt cx="5804296" cy="5586548"/>
            </a:xfrm>
          </p:grpSpPr>
          <p:sp>
            <p:nvSpPr>
              <p:cNvPr id="14" name="Hexágono 13">
                <a:extLst>
                  <a:ext uri="{FF2B5EF4-FFF2-40B4-BE49-F238E27FC236}">
                    <a16:creationId xmlns:a16="http://schemas.microsoft.com/office/drawing/2014/main" id="{18301EDC-57D1-7E60-A93F-5152DEF793A6}"/>
                  </a:ext>
                </a:extLst>
              </p:cNvPr>
              <p:cNvSpPr/>
              <p:nvPr/>
            </p:nvSpPr>
            <p:spPr>
              <a:xfrm>
                <a:off x="6955436" y="1064302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Hexágono 14">
                <a:extLst>
                  <a:ext uri="{FF2B5EF4-FFF2-40B4-BE49-F238E27FC236}">
                    <a16:creationId xmlns:a16="http://schemas.microsoft.com/office/drawing/2014/main" id="{8EDD4FC3-1CF3-8438-9BEA-BF37108599F7}"/>
                  </a:ext>
                </a:extLst>
              </p:cNvPr>
              <p:cNvSpPr/>
              <p:nvPr/>
            </p:nvSpPr>
            <p:spPr>
              <a:xfrm>
                <a:off x="9491876" y="245979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:a16="http://schemas.microsoft.com/office/drawing/2014/main" id="{EAA104F7-EDD5-E842-B56E-3ADB191F2D5F}"/>
                  </a:ext>
                </a:extLst>
              </p:cNvPr>
              <p:cNvSpPr/>
              <p:nvPr/>
            </p:nvSpPr>
            <p:spPr>
              <a:xfrm>
                <a:off x="6940446" y="384665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Hexágono 17">
              <a:extLst>
                <a:ext uri="{FF2B5EF4-FFF2-40B4-BE49-F238E27FC236}">
                  <a16:creationId xmlns:a16="http://schemas.microsoft.com/office/drawing/2014/main" id="{A6142071-6AC7-B8A9-DCC8-79D4548D98ED}"/>
                </a:ext>
              </a:extLst>
            </p:cNvPr>
            <p:cNvSpPr/>
            <p:nvPr/>
          </p:nvSpPr>
          <p:spPr>
            <a:xfrm>
              <a:off x="8643681" y="-883944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Hexágono 19">
              <a:extLst>
                <a:ext uri="{FF2B5EF4-FFF2-40B4-BE49-F238E27FC236}">
                  <a16:creationId xmlns:a16="http://schemas.microsoft.com/office/drawing/2014/main" id="{2A3C4723-B406-C8CA-6AE2-45A4FB0E66EA}"/>
                </a:ext>
              </a:extLst>
            </p:cNvPr>
            <p:cNvSpPr/>
            <p:nvPr/>
          </p:nvSpPr>
          <p:spPr>
            <a:xfrm>
              <a:off x="8631662" y="4717842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9BFDAF52-13F7-4FA1-8229-7EF80F1EBBC7}"/>
                </a:ext>
              </a:extLst>
            </p:cNvPr>
            <p:cNvSpPr/>
            <p:nvPr/>
          </p:nvSpPr>
          <p:spPr>
            <a:xfrm>
              <a:off x="11183567" y="532556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Hexágono 20">
              <a:extLst>
                <a:ext uri="{FF2B5EF4-FFF2-40B4-BE49-F238E27FC236}">
                  <a16:creationId xmlns:a16="http://schemas.microsoft.com/office/drawing/2014/main" id="{5566D875-34A3-AB88-DC52-F5BC6377510D}"/>
                </a:ext>
              </a:extLst>
            </p:cNvPr>
            <p:cNvSpPr/>
            <p:nvPr/>
          </p:nvSpPr>
          <p:spPr>
            <a:xfrm>
              <a:off x="11181196" y="3330147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D19E50-4768-713F-CFE8-5A98894329E3}"/>
              </a:ext>
            </a:extLst>
          </p:cNvPr>
          <p:cNvSpPr txBox="1"/>
          <p:nvPr/>
        </p:nvSpPr>
        <p:spPr>
          <a:xfrm>
            <a:off x="724854" y="814334"/>
            <a:ext cx="3929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58300"/>
                </a:solidFill>
                <a:latin typeface="Montserrat" panose="00000500000000000000" pitchFamily="50" charset="0"/>
              </a:rPr>
              <a:t>Sumário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0044EB-9F60-9F58-2104-184C246CB846}"/>
              </a:ext>
            </a:extLst>
          </p:cNvPr>
          <p:cNvSpPr txBox="1"/>
          <p:nvPr/>
        </p:nvSpPr>
        <p:spPr>
          <a:xfrm>
            <a:off x="6987100" y="819034"/>
            <a:ext cx="281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3E8EE"/>
                </a:solidFill>
                <a:latin typeface="Montserrat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7C067D-5E95-99A2-9A63-1FE00F5F8DDA}"/>
              </a:ext>
            </a:extLst>
          </p:cNvPr>
          <p:cNvSpPr txBox="1"/>
          <p:nvPr/>
        </p:nvSpPr>
        <p:spPr>
          <a:xfrm>
            <a:off x="6987100" y="2043819"/>
            <a:ext cx="502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3E8EE"/>
                </a:solidFill>
                <a:latin typeface="Montserrat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Descrição do minimundo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ABEA7C-8C89-2C7A-FB48-E39A6C23CDA5}"/>
              </a:ext>
            </a:extLst>
          </p:cNvPr>
          <p:cNvSpPr txBox="1"/>
          <p:nvPr/>
        </p:nvSpPr>
        <p:spPr>
          <a:xfrm>
            <a:off x="6987100" y="3242566"/>
            <a:ext cx="239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3E8EE"/>
                </a:solidFill>
                <a:latin typeface="Montserrat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Requisitos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17471B-93B3-11CB-17D5-640D3CC36B3F}"/>
              </a:ext>
            </a:extLst>
          </p:cNvPr>
          <p:cNvSpPr txBox="1"/>
          <p:nvPr/>
        </p:nvSpPr>
        <p:spPr>
          <a:xfrm>
            <a:off x="6987100" y="4477151"/>
            <a:ext cx="373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3E8EE"/>
                </a:solidFill>
                <a:latin typeface="Montserrat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Modelo Conceitual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904A73-CC10-383C-A64B-FFEDE2EA183A}"/>
              </a:ext>
            </a:extLst>
          </p:cNvPr>
          <p:cNvSpPr txBox="1"/>
          <p:nvPr/>
        </p:nvSpPr>
        <p:spPr>
          <a:xfrm>
            <a:off x="6987100" y="5701936"/>
            <a:ext cx="281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3E8EE"/>
                </a:solidFill>
                <a:latin typeface="Montserrat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Modelo Lógico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C43B02-3DF6-E514-3617-B86C4C5F0C7B}"/>
              </a:ext>
            </a:extLst>
          </p:cNvPr>
          <p:cNvSpPr txBox="1"/>
          <p:nvPr/>
        </p:nvSpPr>
        <p:spPr>
          <a:xfrm>
            <a:off x="6096000" y="726701"/>
            <a:ext cx="739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3E8EE"/>
                </a:solidFill>
                <a:latin typeface="Montserrat" panose="00000500000000000000" pitchFamily="50" charset="0"/>
              </a:rPr>
              <a:t>01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9E6422-BC88-8EED-790C-233BEEDF4D56}"/>
              </a:ext>
            </a:extLst>
          </p:cNvPr>
          <p:cNvSpPr txBox="1"/>
          <p:nvPr/>
        </p:nvSpPr>
        <p:spPr>
          <a:xfrm>
            <a:off x="6044192" y="1951486"/>
            <a:ext cx="848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3E8EE"/>
                </a:solidFill>
                <a:latin typeface="Montserrat" panose="00000500000000000000" pitchFamily="50" charset="0"/>
              </a:rPr>
              <a:t>02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D946C4-C2AA-337D-37F2-72C4C02DF2C9}"/>
              </a:ext>
            </a:extLst>
          </p:cNvPr>
          <p:cNvSpPr txBox="1"/>
          <p:nvPr/>
        </p:nvSpPr>
        <p:spPr>
          <a:xfrm>
            <a:off x="6041404" y="3170759"/>
            <a:ext cx="848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3E8EE"/>
                </a:solidFill>
                <a:latin typeface="Montserrat" panose="00000500000000000000" pitchFamily="50" charset="0"/>
              </a:rPr>
              <a:t>03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A68B3A-ABE3-D678-A572-1F5FCF016912}"/>
              </a:ext>
            </a:extLst>
          </p:cNvPr>
          <p:cNvSpPr txBox="1"/>
          <p:nvPr/>
        </p:nvSpPr>
        <p:spPr>
          <a:xfrm>
            <a:off x="6041404" y="4384818"/>
            <a:ext cx="966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3E8EE"/>
                </a:solidFill>
                <a:latin typeface="Montserrat" panose="00000500000000000000" pitchFamily="50" charset="0"/>
              </a:rPr>
              <a:t>04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9C78295-4001-212F-A5D0-137ECA3B5034}"/>
              </a:ext>
            </a:extLst>
          </p:cNvPr>
          <p:cNvSpPr txBox="1"/>
          <p:nvPr/>
        </p:nvSpPr>
        <p:spPr>
          <a:xfrm>
            <a:off x="6048899" y="5609603"/>
            <a:ext cx="83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3E8EE"/>
                </a:solidFill>
                <a:latin typeface="Montserrat" panose="00000500000000000000" pitchFamily="50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2570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upo de pessoas posando para foto&#10;&#10;Descrição gerada automaticamente com confiança média">
            <a:extLst>
              <a:ext uri="{FF2B5EF4-FFF2-40B4-BE49-F238E27FC236}">
                <a16:creationId xmlns:a16="http://schemas.microsoft.com/office/drawing/2014/main" id="{A6264227-C886-CA57-DF1E-2AE4D2B40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D19E50-4768-713F-CFE8-5A98894329E3}"/>
              </a:ext>
            </a:extLst>
          </p:cNvPr>
          <p:cNvSpPr txBox="1"/>
          <p:nvPr/>
        </p:nvSpPr>
        <p:spPr>
          <a:xfrm>
            <a:off x="5506468" y="2224923"/>
            <a:ext cx="1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F58300"/>
                </a:solidFill>
                <a:latin typeface="Montserrat" panose="00000500000000000000" pitchFamily="50" charset="0"/>
              </a:rPr>
              <a:t>01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88556F-4B57-3D7F-A559-FDD5572C39CC}"/>
              </a:ext>
            </a:extLst>
          </p:cNvPr>
          <p:cNvSpPr txBox="1"/>
          <p:nvPr/>
        </p:nvSpPr>
        <p:spPr>
          <a:xfrm>
            <a:off x="3952406" y="3432749"/>
            <a:ext cx="428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F3E8EE"/>
                </a:solidFill>
                <a:latin typeface="Montserrat" panose="00000500000000000000" pitchFamily="50" charset="0"/>
              </a:rPr>
              <a:t>Introdução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E1ACFE1-1A35-5FC9-7538-B4492093A8E0}"/>
              </a:ext>
            </a:extLst>
          </p:cNvPr>
          <p:cNvGrpSpPr/>
          <p:nvPr/>
        </p:nvGrpSpPr>
        <p:grpSpPr>
          <a:xfrm>
            <a:off x="-3870295" y="-4304544"/>
            <a:ext cx="8341986" cy="8405981"/>
            <a:chOff x="6094447" y="-883944"/>
            <a:chExt cx="8341986" cy="8405981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83E5503-C297-0B72-D19E-76B5454B297C}"/>
                </a:ext>
              </a:extLst>
            </p:cNvPr>
            <p:cNvGrpSpPr/>
            <p:nvPr/>
          </p:nvGrpSpPr>
          <p:grpSpPr>
            <a:xfrm>
              <a:off x="6094447" y="518154"/>
              <a:ext cx="5804296" cy="5586548"/>
              <a:chOff x="6940446" y="1064302"/>
              <a:chExt cx="5804296" cy="5586548"/>
            </a:xfrm>
          </p:grpSpPr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19A0BA5C-B6EC-BC17-DE63-2E9B38A82CE4}"/>
                  </a:ext>
                </a:extLst>
              </p:cNvPr>
              <p:cNvSpPr/>
              <p:nvPr/>
            </p:nvSpPr>
            <p:spPr>
              <a:xfrm>
                <a:off x="6955436" y="1064302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16E896FD-E45A-EC59-5DFC-F4A09A51C99E}"/>
                  </a:ext>
                </a:extLst>
              </p:cNvPr>
              <p:cNvSpPr/>
              <p:nvPr/>
            </p:nvSpPr>
            <p:spPr>
              <a:xfrm>
                <a:off x="9491876" y="245979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60EC4C7E-B962-4B9D-CD7C-4CDA61926B12}"/>
                  </a:ext>
                </a:extLst>
              </p:cNvPr>
              <p:cNvSpPr/>
              <p:nvPr/>
            </p:nvSpPr>
            <p:spPr>
              <a:xfrm>
                <a:off x="6940446" y="384665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59F9C548-B01C-B510-098F-4000F2A118B8}"/>
                </a:ext>
              </a:extLst>
            </p:cNvPr>
            <p:cNvSpPr/>
            <p:nvPr/>
          </p:nvSpPr>
          <p:spPr>
            <a:xfrm>
              <a:off x="8643681" y="-883944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7440AF99-B6E9-E1C3-A4C7-F6221A01B075}"/>
                </a:ext>
              </a:extLst>
            </p:cNvPr>
            <p:cNvSpPr/>
            <p:nvPr/>
          </p:nvSpPr>
          <p:spPr>
            <a:xfrm>
              <a:off x="8631662" y="4717842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66BECAE2-BDEE-7CF0-FB88-C608B2487E9A}"/>
                </a:ext>
              </a:extLst>
            </p:cNvPr>
            <p:cNvSpPr/>
            <p:nvPr/>
          </p:nvSpPr>
          <p:spPr>
            <a:xfrm>
              <a:off x="11183567" y="532556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C7971748-B7E5-9844-EF96-C454BA67F70B}"/>
                </a:ext>
              </a:extLst>
            </p:cNvPr>
            <p:cNvSpPr/>
            <p:nvPr/>
          </p:nvSpPr>
          <p:spPr>
            <a:xfrm>
              <a:off x="11181196" y="3330147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631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upo de pessoas posando para foto&#10;&#10;Descrição gerada automaticamente com confiança média">
            <a:extLst>
              <a:ext uri="{FF2B5EF4-FFF2-40B4-BE49-F238E27FC236}">
                <a16:creationId xmlns:a16="http://schemas.microsoft.com/office/drawing/2014/main" id="{A6264227-C886-CA57-DF1E-2AE4D2B40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5884FB-4088-BBF4-A45D-AC5EB928AAFE}"/>
              </a:ext>
            </a:extLst>
          </p:cNvPr>
          <p:cNvSpPr txBox="1"/>
          <p:nvPr/>
        </p:nvSpPr>
        <p:spPr>
          <a:xfrm>
            <a:off x="836950" y="1156635"/>
            <a:ext cx="3927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58300"/>
                </a:solidFill>
                <a:latin typeface="Montserrat ExtraBold" panose="00000900000000000000" pitchFamily="50" charset="0"/>
              </a:rPr>
              <a:t>Sobre o app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52E120-6C5E-A42B-18CA-613CD503CE9E}"/>
              </a:ext>
            </a:extLst>
          </p:cNvPr>
          <p:cNvSpPr txBox="1"/>
          <p:nvPr/>
        </p:nvSpPr>
        <p:spPr>
          <a:xfrm>
            <a:off x="836950" y="2411345"/>
            <a:ext cx="4422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3E8EE"/>
                </a:solidFill>
                <a:latin typeface="Montserrat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Sportify</a:t>
            </a:r>
            <a:r>
              <a:rPr lang="pt-BR" sz="2000" dirty="0">
                <a:solidFill>
                  <a:srgbClr val="F3E8EE"/>
                </a:solidFill>
                <a:latin typeface="Montserrat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é uma plataforma inovadora projetada para transformar a maneira como os campeonatos esportivos são gerenciados. Nossa missão é simplificar, dinamizar e enriquecer a experiência de todos os envolvidos, desde organizadores e atletas até torcedores e patrocinadores.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CA08ECD-CCFE-2518-4D19-EF9071CF29FD}"/>
              </a:ext>
            </a:extLst>
          </p:cNvPr>
          <p:cNvGrpSpPr/>
          <p:nvPr/>
        </p:nvGrpSpPr>
        <p:grpSpPr>
          <a:xfrm>
            <a:off x="6932952" y="-773991"/>
            <a:ext cx="8341986" cy="8405981"/>
            <a:chOff x="6094447" y="-883944"/>
            <a:chExt cx="8341986" cy="8405981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4B3B6BBF-E993-26B1-04AF-328DFF01B790}"/>
                </a:ext>
              </a:extLst>
            </p:cNvPr>
            <p:cNvGrpSpPr/>
            <p:nvPr/>
          </p:nvGrpSpPr>
          <p:grpSpPr>
            <a:xfrm>
              <a:off x="6094447" y="518154"/>
              <a:ext cx="5804296" cy="5586548"/>
              <a:chOff x="6940446" y="1064302"/>
              <a:chExt cx="5804296" cy="5586548"/>
            </a:xfrm>
          </p:grpSpPr>
          <p:sp>
            <p:nvSpPr>
              <p:cNvPr id="19" name="Hexágono 18">
                <a:extLst>
                  <a:ext uri="{FF2B5EF4-FFF2-40B4-BE49-F238E27FC236}">
                    <a16:creationId xmlns:a16="http://schemas.microsoft.com/office/drawing/2014/main" id="{9154AB02-4EFE-1086-74EB-CFF6ED67F03A}"/>
                  </a:ext>
                </a:extLst>
              </p:cNvPr>
              <p:cNvSpPr/>
              <p:nvPr/>
            </p:nvSpPr>
            <p:spPr>
              <a:xfrm>
                <a:off x="6955436" y="1064302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95DF9246-C257-5CC5-24F6-1C2753DEE172}"/>
                  </a:ext>
                </a:extLst>
              </p:cNvPr>
              <p:cNvSpPr/>
              <p:nvPr/>
            </p:nvSpPr>
            <p:spPr>
              <a:xfrm>
                <a:off x="9491876" y="245979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:a16="http://schemas.microsoft.com/office/drawing/2014/main" id="{720F16C3-8E08-9789-4EBD-9EAEEF370F73}"/>
                  </a:ext>
                </a:extLst>
              </p:cNvPr>
              <p:cNvSpPr/>
              <p:nvPr/>
            </p:nvSpPr>
            <p:spPr>
              <a:xfrm>
                <a:off x="6940446" y="384665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Hexágono 14">
              <a:extLst>
                <a:ext uri="{FF2B5EF4-FFF2-40B4-BE49-F238E27FC236}">
                  <a16:creationId xmlns:a16="http://schemas.microsoft.com/office/drawing/2014/main" id="{E9FB681E-3CED-FD8B-8A0A-0865A913485B}"/>
                </a:ext>
              </a:extLst>
            </p:cNvPr>
            <p:cNvSpPr/>
            <p:nvPr/>
          </p:nvSpPr>
          <p:spPr>
            <a:xfrm>
              <a:off x="8643681" y="-883944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B032C95B-3A1F-E091-AE50-8BD3F405C796}"/>
                </a:ext>
              </a:extLst>
            </p:cNvPr>
            <p:cNvSpPr/>
            <p:nvPr/>
          </p:nvSpPr>
          <p:spPr>
            <a:xfrm>
              <a:off x="8631662" y="4717842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Hexágono 16">
              <a:extLst>
                <a:ext uri="{FF2B5EF4-FFF2-40B4-BE49-F238E27FC236}">
                  <a16:creationId xmlns:a16="http://schemas.microsoft.com/office/drawing/2014/main" id="{B45387EB-5BCD-E72D-AB34-954DF165E11A}"/>
                </a:ext>
              </a:extLst>
            </p:cNvPr>
            <p:cNvSpPr/>
            <p:nvPr/>
          </p:nvSpPr>
          <p:spPr>
            <a:xfrm>
              <a:off x="11183567" y="532556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Hexágono 17">
              <a:extLst>
                <a:ext uri="{FF2B5EF4-FFF2-40B4-BE49-F238E27FC236}">
                  <a16:creationId xmlns:a16="http://schemas.microsoft.com/office/drawing/2014/main" id="{62EBA443-1D18-387F-0FFE-CEE5B43FA8EB}"/>
                </a:ext>
              </a:extLst>
            </p:cNvPr>
            <p:cNvSpPr/>
            <p:nvPr/>
          </p:nvSpPr>
          <p:spPr>
            <a:xfrm>
              <a:off x="11181196" y="3330147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610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upo de pessoas posando para foto&#10;&#10;Descrição gerada automaticamente com confiança média">
            <a:extLst>
              <a:ext uri="{FF2B5EF4-FFF2-40B4-BE49-F238E27FC236}">
                <a16:creationId xmlns:a16="http://schemas.microsoft.com/office/drawing/2014/main" id="{A6264227-C886-CA57-DF1E-2AE4D2B40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F181A54-F85D-D1CD-D7C5-BE6186AEBB3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58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5884FB-4088-BBF4-A45D-AC5EB928AAFE}"/>
              </a:ext>
            </a:extLst>
          </p:cNvPr>
          <p:cNvSpPr txBox="1"/>
          <p:nvPr/>
        </p:nvSpPr>
        <p:spPr>
          <a:xfrm>
            <a:off x="670809" y="974361"/>
            <a:ext cx="4754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3E8EE"/>
                </a:solidFill>
                <a:latin typeface="Montserrat ExtraBold" panose="00000900000000000000" pitchFamily="50" charset="0"/>
              </a:rPr>
              <a:t>Características principais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9B1A8154-69F8-0017-C87A-0341D6A8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83" y="2943691"/>
            <a:ext cx="327911" cy="32791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7DD6933C-A867-C76D-F29A-BD492F8F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538" y="3492707"/>
            <a:ext cx="327911" cy="327911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25843CA2-356D-D72D-56F0-8E122CA2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82" y="4139159"/>
            <a:ext cx="327911" cy="32791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9F16A3C9-0FA0-4F74-7220-1CABBC147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527" y="4770622"/>
            <a:ext cx="327911" cy="32791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3F964702-28F8-7CCC-6ABB-8437C8EAF369}"/>
              </a:ext>
            </a:extLst>
          </p:cNvPr>
          <p:cNvSpPr txBox="1"/>
          <p:nvPr/>
        </p:nvSpPr>
        <p:spPr>
          <a:xfrm>
            <a:off x="1383623" y="2887477"/>
            <a:ext cx="294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Montserrat" panose="00000500000000000000" pitchFamily="50" charset="0"/>
              </a:rPr>
              <a:t>Gestão Simplificada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3579735-39E5-0FA6-81E6-D9F457F1CAA5}"/>
              </a:ext>
            </a:extLst>
          </p:cNvPr>
          <p:cNvSpPr txBox="1"/>
          <p:nvPr/>
        </p:nvSpPr>
        <p:spPr>
          <a:xfrm>
            <a:off x="1383623" y="3456607"/>
            <a:ext cx="294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Montserrat" panose="00000500000000000000" pitchFamily="50" charset="0"/>
              </a:rPr>
              <a:t>Interação Engajante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217314-2418-4FCC-788E-7E8BA7141FAD}"/>
              </a:ext>
            </a:extLst>
          </p:cNvPr>
          <p:cNvSpPr txBox="1"/>
          <p:nvPr/>
        </p:nvSpPr>
        <p:spPr>
          <a:xfrm>
            <a:off x="1383622" y="4103059"/>
            <a:ext cx="342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Montserrat" panose="00000500000000000000" pitchFamily="50" charset="0"/>
              </a:rPr>
              <a:t>Personalização Extrema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C8276A0-8AAC-7F32-831D-3957B238A070}"/>
              </a:ext>
            </a:extLst>
          </p:cNvPr>
          <p:cNvSpPr txBox="1"/>
          <p:nvPr/>
        </p:nvSpPr>
        <p:spPr>
          <a:xfrm>
            <a:off x="1383621" y="4734522"/>
            <a:ext cx="294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Montserrat" panose="00000500000000000000" pitchFamily="50" charset="0"/>
              </a:rPr>
              <a:t>Apoio Incondicional</a:t>
            </a:r>
          </a:p>
        </p:txBody>
      </p:sp>
    </p:spTree>
    <p:extLst>
      <p:ext uri="{BB962C8B-B14F-4D97-AF65-F5344CB8AC3E}">
        <p14:creationId xmlns:p14="http://schemas.microsoft.com/office/powerpoint/2010/main" val="174096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ao ar livre, esporte, olhando, criança&#10;&#10;Descrição gerada automaticamente">
            <a:extLst>
              <a:ext uri="{FF2B5EF4-FFF2-40B4-BE49-F238E27FC236}">
                <a16:creationId xmlns:a16="http://schemas.microsoft.com/office/drawing/2014/main" id="{41E80BBF-90F9-6F47-4690-50D74A2B8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D19E50-4768-713F-CFE8-5A98894329E3}"/>
              </a:ext>
            </a:extLst>
          </p:cNvPr>
          <p:cNvSpPr txBox="1"/>
          <p:nvPr/>
        </p:nvSpPr>
        <p:spPr>
          <a:xfrm>
            <a:off x="5408610" y="2248044"/>
            <a:ext cx="150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F58300"/>
                </a:solidFill>
                <a:latin typeface="Montserrat" panose="00000500000000000000" pitchFamily="50" charset="0"/>
              </a:rPr>
              <a:t>02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88556F-4B57-3D7F-A559-FDD5572C39CC}"/>
              </a:ext>
            </a:extLst>
          </p:cNvPr>
          <p:cNvSpPr txBox="1"/>
          <p:nvPr/>
        </p:nvSpPr>
        <p:spPr>
          <a:xfrm>
            <a:off x="3298724" y="3448373"/>
            <a:ext cx="5594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F3E8EE"/>
                </a:solidFill>
                <a:latin typeface="Montserrat" panose="00000500000000000000" pitchFamily="50" charset="0"/>
              </a:rPr>
              <a:t>Descrição</a:t>
            </a:r>
          </a:p>
          <a:p>
            <a:pPr algn="ctr"/>
            <a:r>
              <a:rPr lang="pt-BR" sz="5400" b="1" dirty="0">
                <a:solidFill>
                  <a:srgbClr val="F3E8EE"/>
                </a:solidFill>
                <a:latin typeface="Montserrat" panose="00000500000000000000" pitchFamily="50" charset="0"/>
              </a:rPr>
              <a:t>do minimundo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E1ACFE1-1A35-5FC9-7538-B4492093A8E0}"/>
              </a:ext>
            </a:extLst>
          </p:cNvPr>
          <p:cNvGrpSpPr/>
          <p:nvPr/>
        </p:nvGrpSpPr>
        <p:grpSpPr>
          <a:xfrm>
            <a:off x="8021007" y="-4202991"/>
            <a:ext cx="8341986" cy="8405981"/>
            <a:chOff x="6094447" y="-883944"/>
            <a:chExt cx="8341986" cy="8405981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83E5503-C297-0B72-D19E-76B5454B297C}"/>
                </a:ext>
              </a:extLst>
            </p:cNvPr>
            <p:cNvGrpSpPr/>
            <p:nvPr/>
          </p:nvGrpSpPr>
          <p:grpSpPr>
            <a:xfrm>
              <a:off x="6094447" y="518154"/>
              <a:ext cx="5804296" cy="5586548"/>
              <a:chOff x="6940446" y="1064302"/>
              <a:chExt cx="5804296" cy="5586548"/>
            </a:xfrm>
          </p:grpSpPr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19A0BA5C-B6EC-BC17-DE63-2E9B38A82CE4}"/>
                  </a:ext>
                </a:extLst>
              </p:cNvPr>
              <p:cNvSpPr/>
              <p:nvPr/>
            </p:nvSpPr>
            <p:spPr>
              <a:xfrm>
                <a:off x="6955436" y="1064302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16E896FD-E45A-EC59-5DFC-F4A09A51C99E}"/>
                  </a:ext>
                </a:extLst>
              </p:cNvPr>
              <p:cNvSpPr/>
              <p:nvPr/>
            </p:nvSpPr>
            <p:spPr>
              <a:xfrm>
                <a:off x="9491876" y="245979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60EC4C7E-B962-4B9D-CD7C-4CDA61926B12}"/>
                  </a:ext>
                </a:extLst>
              </p:cNvPr>
              <p:cNvSpPr/>
              <p:nvPr/>
            </p:nvSpPr>
            <p:spPr>
              <a:xfrm>
                <a:off x="6940446" y="384665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59F9C548-B01C-B510-098F-4000F2A118B8}"/>
                </a:ext>
              </a:extLst>
            </p:cNvPr>
            <p:cNvSpPr/>
            <p:nvPr/>
          </p:nvSpPr>
          <p:spPr>
            <a:xfrm>
              <a:off x="8643681" y="-883944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7440AF99-B6E9-E1C3-A4C7-F6221A01B075}"/>
                </a:ext>
              </a:extLst>
            </p:cNvPr>
            <p:cNvSpPr/>
            <p:nvPr/>
          </p:nvSpPr>
          <p:spPr>
            <a:xfrm>
              <a:off x="8631662" y="4717842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66BECAE2-BDEE-7CF0-FB88-C608B2487E9A}"/>
                </a:ext>
              </a:extLst>
            </p:cNvPr>
            <p:cNvSpPr/>
            <p:nvPr/>
          </p:nvSpPr>
          <p:spPr>
            <a:xfrm>
              <a:off x="11183567" y="532556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C7971748-B7E5-9844-EF96-C454BA67F70B}"/>
                </a:ext>
              </a:extLst>
            </p:cNvPr>
            <p:cNvSpPr/>
            <p:nvPr/>
          </p:nvSpPr>
          <p:spPr>
            <a:xfrm>
              <a:off x="11181196" y="3330147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55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upo de pessoas posando para foto&#10;&#10;Descrição gerada automaticamente com confiança média">
            <a:extLst>
              <a:ext uri="{FF2B5EF4-FFF2-40B4-BE49-F238E27FC236}">
                <a16:creationId xmlns:a16="http://schemas.microsoft.com/office/drawing/2014/main" id="{A6264227-C886-CA57-DF1E-2AE4D2B40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9B37B1-5676-543F-B63A-DE6C289E01E7}"/>
              </a:ext>
            </a:extLst>
          </p:cNvPr>
          <p:cNvSpPr txBox="1"/>
          <p:nvPr/>
        </p:nvSpPr>
        <p:spPr>
          <a:xfrm>
            <a:off x="4904280" y="416452"/>
            <a:ext cx="23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58300"/>
                </a:solidFill>
                <a:latin typeface="Montserrat" panose="00000500000000000000" pitchFamily="50" charset="0"/>
              </a:rPr>
              <a:t>Minimundo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2F3B28-1248-630D-274E-726C8CA3A09D}"/>
              </a:ext>
            </a:extLst>
          </p:cNvPr>
          <p:cNvSpPr txBox="1"/>
          <p:nvPr/>
        </p:nvSpPr>
        <p:spPr>
          <a:xfrm>
            <a:off x="389742" y="1991194"/>
            <a:ext cx="343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Para cada usuário, é preciso saber nome, </a:t>
            </a:r>
            <a:r>
              <a:rPr lang="pt-BR" dirty="0" err="1">
                <a:solidFill>
                  <a:srgbClr val="F3E8EE"/>
                </a:solidFill>
                <a:latin typeface="Montserrat" panose="00000500000000000000" pitchFamily="50" charset="0"/>
              </a:rPr>
              <a:t>email</a:t>
            </a:r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 e senha. Pode criar diversos campeonatos.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A02C45-28FA-13E2-2CD9-3A7EE076E810}"/>
              </a:ext>
            </a:extLst>
          </p:cNvPr>
          <p:cNvSpPr txBox="1"/>
          <p:nvPr/>
        </p:nvSpPr>
        <p:spPr>
          <a:xfrm>
            <a:off x="3996746" y="2013042"/>
            <a:ext cx="419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Um campeonato possui identificador, nome, modalidade e foto. Pode se relacionar com vários times e várias partidas.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77758E-FF6A-D498-FA8E-B787C8661985}"/>
              </a:ext>
            </a:extLst>
          </p:cNvPr>
          <p:cNvSpPr txBox="1"/>
          <p:nvPr/>
        </p:nvSpPr>
        <p:spPr>
          <a:xfrm>
            <a:off x="8181503" y="1991194"/>
            <a:ext cx="384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Um time possui identificador, nome e logo. Pertence a um campeonato e pode ter vários jogadores.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D8C181-DEFA-0233-1E2A-8FCCCB013475}"/>
              </a:ext>
            </a:extLst>
          </p:cNvPr>
          <p:cNvSpPr txBox="1"/>
          <p:nvPr/>
        </p:nvSpPr>
        <p:spPr>
          <a:xfrm>
            <a:off x="389744" y="4424597"/>
            <a:ext cx="3432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Uma partida possui um identificador, data, horário, e resultado. Pertence a um campeonato e gera várias estatísticas.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83DA8F-5A15-0761-1931-36BCE26EA9C7}"/>
              </a:ext>
            </a:extLst>
          </p:cNvPr>
          <p:cNvSpPr txBox="1"/>
          <p:nvPr/>
        </p:nvSpPr>
        <p:spPr>
          <a:xfrm>
            <a:off x="4379625" y="4424597"/>
            <a:ext cx="3432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Um jogador possui um identificador, nome, foto e número da camisa. Pertence a um time e pode ter várias estatísticas em partidas diferentes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64F268-F5AB-94E0-99D7-4B25671AD472}"/>
              </a:ext>
            </a:extLst>
          </p:cNvPr>
          <p:cNvSpPr txBox="1"/>
          <p:nvPr/>
        </p:nvSpPr>
        <p:spPr>
          <a:xfrm>
            <a:off x="8390119" y="4286098"/>
            <a:ext cx="3432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3E8EE"/>
                </a:solidFill>
                <a:latin typeface="Montserrat" panose="00000500000000000000" pitchFamily="50" charset="0"/>
              </a:rPr>
              <a:t>Uma estatística possui identificador e pode ser de futebol, como gols e  assistências, ou de vôlei, como pontos e bloqueios. Pertence a um jogador e a uma partida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A9D28EE9-8D3E-6014-BDE7-4F7F888B7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6352" y="1140050"/>
            <a:ext cx="667066" cy="667066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DD9F019-C46F-1E83-11D8-5E14402B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6646" y="998491"/>
            <a:ext cx="944015" cy="944015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7BF2B8D6-6013-AC30-2C2B-6209D430C5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4009" y="1118410"/>
            <a:ext cx="704176" cy="704176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229AA564-FB07-5712-9E68-8A006E92AA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9645" y="3666478"/>
            <a:ext cx="640479" cy="640479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79031DDA-B159-92F2-F3E8-486658929D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75758" y="3666478"/>
            <a:ext cx="640480" cy="640480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95742F99-8A95-C1D2-EE52-94D6C2EAB5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9901" y="3740128"/>
            <a:ext cx="493177" cy="4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jogando, jogador, frente&#10;&#10;Descrição gerada automaticamente">
            <a:extLst>
              <a:ext uri="{FF2B5EF4-FFF2-40B4-BE49-F238E27FC236}">
                <a16:creationId xmlns:a16="http://schemas.microsoft.com/office/drawing/2014/main" id="{1B31B9D8-A6C6-441B-68E3-2DB52C837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D19E50-4768-713F-CFE8-5A98894329E3}"/>
              </a:ext>
            </a:extLst>
          </p:cNvPr>
          <p:cNvSpPr txBox="1"/>
          <p:nvPr/>
        </p:nvSpPr>
        <p:spPr>
          <a:xfrm>
            <a:off x="5401495" y="2232420"/>
            <a:ext cx="1493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F58300"/>
                </a:solidFill>
                <a:latin typeface="Montserrat" panose="00000500000000000000" pitchFamily="50" charset="0"/>
              </a:rPr>
              <a:t>03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88556F-4B57-3D7F-A559-FDD5572C39CC}"/>
              </a:ext>
            </a:extLst>
          </p:cNvPr>
          <p:cNvSpPr txBox="1"/>
          <p:nvPr/>
        </p:nvSpPr>
        <p:spPr>
          <a:xfrm>
            <a:off x="3952406" y="3432749"/>
            <a:ext cx="428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F3E8EE"/>
                </a:solidFill>
                <a:latin typeface="Montserrat" panose="00000500000000000000" pitchFamily="50" charset="0"/>
              </a:rPr>
              <a:t>Requisitos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E1ACFE1-1A35-5FC9-7538-B4492093A8E0}"/>
              </a:ext>
            </a:extLst>
          </p:cNvPr>
          <p:cNvGrpSpPr/>
          <p:nvPr/>
        </p:nvGrpSpPr>
        <p:grpSpPr>
          <a:xfrm>
            <a:off x="-3870295" y="-4304544"/>
            <a:ext cx="8341986" cy="8405981"/>
            <a:chOff x="6094447" y="-883944"/>
            <a:chExt cx="8341986" cy="8405981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83E5503-C297-0B72-D19E-76B5454B297C}"/>
                </a:ext>
              </a:extLst>
            </p:cNvPr>
            <p:cNvGrpSpPr/>
            <p:nvPr/>
          </p:nvGrpSpPr>
          <p:grpSpPr>
            <a:xfrm>
              <a:off x="6094447" y="518154"/>
              <a:ext cx="5804296" cy="5586548"/>
              <a:chOff x="6940446" y="1064302"/>
              <a:chExt cx="5804296" cy="5586548"/>
            </a:xfrm>
          </p:grpSpPr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19A0BA5C-B6EC-BC17-DE63-2E9B38A82CE4}"/>
                  </a:ext>
                </a:extLst>
              </p:cNvPr>
              <p:cNvSpPr/>
              <p:nvPr/>
            </p:nvSpPr>
            <p:spPr>
              <a:xfrm>
                <a:off x="6955436" y="1064302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16E896FD-E45A-EC59-5DFC-F4A09A51C99E}"/>
                  </a:ext>
                </a:extLst>
              </p:cNvPr>
              <p:cNvSpPr/>
              <p:nvPr/>
            </p:nvSpPr>
            <p:spPr>
              <a:xfrm>
                <a:off x="9491876" y="245979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60EC4C7E-B962-4B9D-CD7C-4CDA61926B12}"/>
                  </a:ext>
                </a:extLst>
              </p:cNvPr>
              <p:cNvSpPr/>
              <p:nvPr/>
            </p:nvSpPr>
            <p:spPr>
              <a:xfrm>
                <a:off x="6940446" y="3846655"/>
                <a:ext cx="3252866" cy="2804195"/>
              </a:xfrm>
              <a:prstGeom prst="hexagon">
                <a:avLst/>
              </a:prstGeom>
              <a:solidFill>
                <a:srgbClr val="F58300"/>
              </a:solidFill>
              <a:ln>
                <a:solidFill>
                  <a:srgbClr val="0A0A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59F9C548-B01C-B510-098F-4000F2A118B8}"/>
                </a:ext>
              </a:extLst>
            </p:cNvPr>
            <p:cNvSpPr/>
            <p:nvPr/>
          </p:nvSpPr>
          <p:spPr>
            <a:xfrm>
              <a:off x="8643681" y="-883944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7440AF99-B6E9-E1C3-A4C7-F6221A01B075}"/>
                </a:ext>
              </a:extLst>
            </p:cNvPr>
            <p:cNvSpPr/>
            <p:nvPr/>
          </p:nvSpPr>
          <p:spPr>
            <a:xfrm>
              <a:off x="8631662" y="4717842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66BECAE2-BDEE-7CF0-FB88-C608B2487E9A}"/>
                </a:ext>
              </a:extLst>
            </p:cNvPr>
            <p:cNvSpPr/>
            <p:nvPr/>
          </p:nvSpPr>
          <p:spPr>
            <a:xfrm>
              <a:off x="11183567" y="532556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C7971748-B7E5-9844-EF96-C454BA67F70B}"/>
                </a:ext>
              </a:extLst>
            </p:cNvPr>
            <p:cNvSpPr/>
            <p:nvPr/>
          </p:nvSpPr>
          <p:spPr>
            <a:xfrm>
              <a:off x="11181196" y="3330147"/>
              <a:ext cx="3252866" cy="2804195"/>
            </a:xfrm>
            <a:prstGeom prst="hexagon">
              <a:avLst/>
            </a:prstGeom>
            <a:solidFill>
              <a:srgbClr val="F58300"/>
            </a:solidFill>
            <a:ln>
              <a:solidFill>
                <a:srgbClr val="0A0A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6022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jogando, jogador, frente&#10;&#10;Descrição gerada automaticamente">
            <a:extLst>
              <a:ext uri="{FF2B5EF4-FFF2-40B4-BE49-F238E27FC236}">
                <a16:creationId xmlns:a16="http://schemas.microsoft.com/office/drawing/2014/main" id="{1B31B9D8-A6C6-441B-68E3-2DB52C837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3C50EF1-4B5F-75EB-4FC2-30326E177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341DBC-3B61-9248-70C6-80DF09AED7A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58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BC522E-5935-2D17-F2CB-12911D2A3DAC}"/>
              </a:ext>
            </a:extLst>
          </p:cNvPr>
          <p:cNvSpPr txBox="1"/>
          <p:nvPr/>
        </p:nvSpPr>
        <p:spPr>
          <a:xfrm>
            <a:off x="404734" y="606225"/>
            <a:ext cx="503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50" charset="0"/>
              </a:rPr>
              <a:t>[RF001] – O sistema deve permitir que os administradores cadastrem equipes e jogadores participantes do campeonato, incluindo informações como nome, posição, etc.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5A629B-5D62-65D2-0ACF-C4029DECF847}"/>
              </a:ext>
            </a:extLst>
          </p:cNvPr>
          <p:cNvSpPr txBox="1"/>
          <p:nvPr/>
        </p:nvSpPr>
        <p:spPr>
          <a:xfrm>
            <a:off x="404734" y="2690336"/>
            <a:ext cx="503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50" charset="0"/>
              </a:rPr>
              <a:t>[RF002] – O sistema deve permitir que os organizadores criem e editem o calendário de jogos, especificando datas, horários, locais e equipes participantes de cada partida.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4849B6-5F5D-831C-C9EA-4ECD0D4C0767}"/>
              </a:ext>
            </a:extLst>
          </p:cNvPr>
          <p:cNvSpPr txBox="1"/>
          <p:nvPr/>
        </p:nvSpPr>
        <p:spPr>
          <a:xfrm>
            <a:off x="404734" y="4774447"/>
            <a:ext cx="503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50" charset="0"/>
              </a:rPr>
              <a:t>[RF003] – O sistema deve disponibilizar uma visualização de calendário para os usuários acompanharem os próximos jogos e seus detalhes.</a:t>
            </a:r>
          </a:p>
        </p:txBody>
      </p:sp>
    </p:spTree>
    <p:extLst>
      <p:ext uri="{BB962C8B-B14F-4D97-AF65-F5344CB8AC3E}">
        <p14:creationId xmlns:p14="http://schemas.microsoft.com/office/powerpoint/2010/main" val="1423617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648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Lato</vt:lpstr>
      <vt:lpstr>Montserrat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Santos</dc:creator>
  <cp:lastModifiedBy>Gabriel Santos</cp:lastModifiedBy>
  <cp:revision>17</cp:revision>
  <dcterms:created xsi:type="dcterms:W3CDTF">2024-07-09T18:17:23Z</dcterms:created>
  <dcterms:modified xsi:type="dcterms:W3CDTF">2024-07-10T06:50:04Z</dcterms:modified>
</cp:coreProperties>
</file>