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1.jpeg" ContentType="image/jpeg"/>
  <Override PartName="/ppt/media/image10.png" ContentType="image/png"/>
  <Override PartName="/ppt/media/image6.png" ContentType="image/png"/>
  <Override PartName="/ppt/media/image15.png" ContentType="image/png"/>
  <Override PartName="/ppt/media/image3.jpeg" ContentType="image/jpeg"/>
  <Override PartName="/ppt/media/image14.png" ContentType="image/png"/>
  <Override PartName="/ppt/media/image5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76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44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0607E86-480E-4B94-BDC3-BE464F77A5E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816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64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816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30"/>
          </p:nvPr>
        </p:nvSpPr>
        <p:spPr>
          <a:xfrm>
            <a:off x="655344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3374B0B-A87F-4582-8809-7E2142DEE78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40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40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40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3"/>
          </p:nvPr>
        </p:nvSpPr>
        <p:spPr>
          <a:xfrm>
            <a:off x="655344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38779DD-DEA1-48A3-845F-47F43BE863B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96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96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44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DA30533-C9DA-4AD2-B0B6-51786D8EC64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760" y="274680"/>
            <a:ext cx="205740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92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44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9E2C577-64EA-4222-A464-FEA851D72F5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96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96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44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1138EB4-A91A-415E-A59E-357E397B913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76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76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44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6E5BD2D-3801-4DF5-A0CD-674F7943047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96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48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680" y="1600200"/>
            <a:ext cx="403848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44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7EBCAFA-4CA9-4AAB-89D9-A1466CEC2CE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96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4028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4028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440" y="1535040"/>
            <a:ext cx="40417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440" y="2174760"/>
            <a:ext cx="40417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44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B0CDE37-C389-4342-B690-3DCA3A57671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96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44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ED74D43-17E6-43DC-9908-5FFF331C1E4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4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7"/>
          </p:nvPr>
        </p:nvSpPr>
        <p:spPr>
          <a:xfrm>
            <a:off x="6553440" y="635652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148D226-26AC-4E95-95C7-01EC94303CC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do texto do título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2"/>
          <p:cNvSpPr/>
          <p:nvPr/>
        </p:nvSpPr>
        <p:spPr>
          <a:xfrm>
            <a:off x="180000" y="-150840"/>
            <a:ext cx="6951960" cy="14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i="1" lang="en-US" sz="5400" strike="noStrike" u="sng">
                <a:solidFill>
                  <a:srgbClr val="ffffff"/>
                </a:solidFill>
                <a:effectLst/>
                <a:uFillTx/>
                <a:latin typeface="Calibri"/>
              </a:rPr>
              <a:t>JavaScript</a:t>
            </a:r>
            <a:r>
              <a:rPr b="1" lang="en-US" sz="5400" strike="noStrike" u="sng">
                <a:solidFill>
                  <a:srgbClr val="ffffff"/>
                </a:solidFill>
                <a:effectLst/>
                <a:uFillTx/>
                <a:latin typeface="Calibri"/>
              </a:rPr>
              <a:t> </a:t>
            </a:r>
            <a:r>
              <a:rPr b="1" i="1" lang="en-US" sz="5400" strike="noStrike" u="sng">
                <a:solidFill>
                  <a:srgbClr val="ffffff"/>
                </a:solidFill>
                <a:effectLst/>
                <a:uFillTx/>
                <a:latin typeface="Calibri"/>
              </a:rPr>
              <a:t>na</a:t>
            </a:r>
            <a:r>
              <a:rPr b="1" lang="en-US" sz="5400" strike="noStrike" u="sng">
                <a:solidFill>
                  <a:srgbClr val="ffffff"/>
                </a:solidFill>
                <a:effectLst/>
                <a:uFillTx/>
                <a:latin typeface="Calibri"/>
              </a:rPr>
              <a:t> </a:t>
            </a:r>
            <a:r>
              <a:rPr b="1" i="1" lang="en-US" sz="5400" strike="noStrike" u="sng">
                <a:solidFill>
                  <a:srgbClr val="ffffff"/>
                </a:solidFill>
                <a:effectLst/>
                <a:uFillTx/>
                <a:latin typeface="Calibri"/>
              </a:rPr>
              <a:t>Prática</a:t>
            </a:r>
            <a:endParaRPr b="0" lang="pt-BR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799"/>
              </a:spcAft>
            </a:pPr>
            <a:endParaRPr b="0" lang="pt-B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799"/>
              </a:spcAft>
            </a:pPr>
            <a:r>
              <a:rPr b="1" lang="en-US" sz="1300" strike="noStrike" u="none">
                <a:solidFill>
                  <a:srgbClr val="9fbedb"/>
                </a:solidFill>
                <a:effectLst/>
                <a:uFillTx/>
                <a:latin typeface="Calibri"/>
              </a:rPr>
              <a:t>*</a:t>
            </a:r>
            <a:r>
              <a:rPr b="1" lang="en-US" sz="1300" strike="noStrike" u="sng">
                <a:solidFill>
                  <a:srgbClr val="ffffff"/>
                </a:solidFill>
                <a:effectLst/>
                <a:uFillTx/>
                <a:latin typeface="Calibri"/>
              </a:rPr>
              <a:t>Aprenda os fundamentos da linguagem que move a web</a:t>
            </a:r>
            <a:r>
              <a:rPr b="1" lang="en-US" sz="1300" strike="noStrike" u="none">
                <a:solidFill>
                  <a:srgbClr val="9fbedb"/>
                </a:solidFill>
                <a:effectLst/>
                <a:uFillTx/>
                <a:latin typeface="Calibri"/>
              </a:rPr>
              <a:t>*</a:t>
            </a:r>
            <a:endParaRPr b="0" lang="pt-B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2" name="Picture 4" descr="icon_js.png"/>
          <p:cNvPicPr/>
          <p:nvPr/>
        </p:nvPicPr>
        <p:blipFill>
          <a:blip r:embed="rId2"/>
          <a:stretch/>
        </p:blipFill>
        <p:spPr>
          <a:xfrm>
            <a:off x="0" y="5580000"/>
            <a:ext cx="1260000" cy="126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TextBox 5"/>
          <p:cNvSpPr/>
          <p:nvPr/>
        </p:nvSpPr>
        <p:spPr>
          <a:xfrm>
            <a:off x="1125720" y="6480000"/>
            <a:ext cx="262404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i="1" lang="en-US" sz="1000" strike="noStrike" u="none">
                <a:solidFill>
                  <a:srgbClr val="9fbedb"/>
                </a:solidFill>
                <a:effectLst/>
                <a:uFillTx/>
                <a:latin typeface="Calibri"/>
              </a:rPr>
              <a:t>Por Caiqui Neves — JavaScript na Prática</a:t>
            </a:r>
            <a:endParaRPr b="1" lang="pt-BR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1" descr="bg_full.jpg"/>
          <p:cNvPicPr/>
          <p:nvPr/>
        </p:nvPicPr>
        <p:blipFill>
          <a:blip r:embed="rId1"/>
          <a:stretch/>
        </p:blipFill>
        <p:spPr>
          <a:xfrm>
            <a:off x="0" y="0"/>
            <a:ext cx="121928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" name="TextBox 2"/>
          <p:cNvSpPr/>
          <p:nvPr/>
        </p:nvSpPr>
        <p:spPr>
          <a:xfrm>
            <a:off x="640080" y="640080"/>
            <a:ext cx="244224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200" strike="noStrike" u="sng">
                <a:solidFill>
                  <a:srgbClr val="00d1ff"/>
                </a:solidFill>
                <a:effectLst/>
                <a:uFillTx/>
                <a:latin typeface="Calibri"/>
              </a:rPr>
              <a:t>Introdução</a:t>
            </a:r>
            <a:endParaRPr b="0" lang="pt-BR" sz="3200" strike="noStrike" u="sng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TextBox 3"/>
          <p:cNvSpPr/>
          <p:nvPr/>
        </p:nvSpPr>
        <p:spPr>
          <a:xfrm>
            <a:off x="640080" y="1463040"/>
            <a:ext cx="10790640" cy="13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6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Bem-vindo ao JavaScript na Prática</a:t>
            </a:r>
            <a:r>
              <a:rPr b="0" lang="en-US" sz="16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 — 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um guia curto e objetivo para quem quer dominar os fundamentos do JavaScript e começar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a construir páginas e interações reais. Aqui você encontrará explicações diretas, 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exemplos simples e versões comentadas linha a linha.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TextBox 4"/>
          <p:cNvSpPr/>
          <p:nvPr/>
        </p:nvSpPr>
        <p:spPr>
          <a:xfrm>
            <a:off x="1305720" y="6417000"/>
            <a:ext cx="262404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i="1" lang="en-US" sz="1000" strike="noStrike" u="none">
                <a:solidFill>
                  <a:srgbClr val="9fbedb"/>
                </a:solidFill>
                <a:effectLst/>
                <a:uFillTx/>
                <a:latin typeface="Calibri"/>
              </a:rPr>
              <a:t>Por Caiqui Neves — JavaScript na Prática</a:t>
            </a:r>
            <a:endParaRPr b="1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8" name="Picture 3" descr="icon_js.png"/>
          <p:cNvPicPr/>
          <p:nvPr/>
        </p:nvPicPr>
        <p:blipFill>
          <a:blip r:embed="rId2"/>
          <a:stretch/>
        </p:blipFill>
        <p:spPr>
          <a:xfrm>
            <a:off x="0" y="5580000"/>
            <a:ext cx="1260000" cy="126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1" descr="bg_full.jpg"/>
          <p:cNvPicPr/>
          <p:nvPr/>
        </p:nvPicPr>
        <p:blipFill>
          <a:blip r:embed="rId1"/>
          <a:stretch/>
        </p:blipFill>
        <p:spPr>
          <a:xfrm>
            <a:off x="0" y="0"/>
            <a:ext cx="121928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TextBox 2"/>
          <p:cNvSpPr/>
          <p:nvPr/>
        </p:nvSpPr>
        <p:spPr>
          <a:xfrm>
            <a:off x="620640" y="457200"/>
            <a:ext cx="58716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2800" strike="noStrike" u="none">
                <a:solidFill>
                  <a:srgbClr val="00d1ff"/>
                </a:solidFill>
                <a:effectLst/>
                <a:uFillTx/>
                <a:latin typeface="Calibri"/>
              </a:rPr>
              <a:t>01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TextBox 3"/>
          <p:cNvSpPr/>
          <p:nvPr/>
        </p:nvSpPr>
        <p:spPr>
          <a:xfrm>
            <a:off x="1554480" y="548640"/>
            <a:ext cx="448488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sng">
                <a:solidFill>
                  <a:srgbClr val="ffffff"/>
                </a:solidFill>
                <a:effectLst/>
                <a:uFillTx/>
                <a:latin typeface="Calibri"/>
              </a:rPr>
              <a:t>Variáveis e Constantes</a:t>
            </a:r>
            <a:endParaRPr b="0" lang="pt-BR" sz="3000" strike="noStrike" u="sng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TextBox 4"/>
          <p:cNvSpPr/>
          <p:nvPr/>
        </p:nvSpPr>
        <p:spPr>
          <a:xfrm>
            <a:off x="1554480" y="1280160"/>
            <a:ext cx="601200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Entenda as diferenças entre var, let e const, e quando usar cada uma.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Boas práticas evitam efeitos colaterais e bugs relacionados a escopo.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3" name="Picture 5" descr="icon_js.png"/>
          <p:cNvPicPr/>
          <p:nvPr/>
        </p:nvPicPr>
        <p:blipFill>
          <a:blip r:embed="rId2"/>
          <a:stretch/>
        </p:blipFill>
        <p:spPr>
          <a:xfrm>
            <a:off x="9419040" y="548640"/>
            <a:ext cx="2103120" cy="210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" name="Picture 6" descr="ch1_simple.png"/>
          <p:cNvPicPr/>
          <p:nvPr/>
        </p:nvPicPr>
        <p:blipFill>
          <a:blip r:embed="rId3"/>
          <a:stretch/>
        </p:blipFill>
        <p:spPr>
          <a:xfrm>
            <a:off x="914400" y="2468880"/>
            <a:ext cx="6035040" cy="1005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" name="Picture 7" descr="ch1_commented.png"/>
          <p:cNvPicPr/>
          <p:nvPr/>
        </p:nvPicPr>
        <p:blipFill>
          <a:blip r:embed="rId4"/>
          <a:stretch/>
        </p:blipFill>
        <p:spPr>
          <a:xfrm>
            <a:off x="7315560" y="2468880"/>
            <a:ext cx="411480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TextBox 8"/>
          <p:cNvSpPr/>
          <p:nvPr/>
        </p:nvSpPr>
        <p:spPr>
          <a:xfrm>
            <a:off x="457200" y="6400800"/>
            <a:ext cx="24742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000" strike="noStrike" u="none">
                <a:solidFill>
                  <a:srgbClr val="9fbedb"/>
                </a:solidFill>
                <a:effectLst/>
                <a:uFillTx/>
                <a:latin typeface="Calibri"/>
              </a:rPr>
              <a:t>Por Caiqui Neves — JavaScript na Prática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1" descr="bg_full.jpg"/>
          <p:cNvPicPr/>
          <p:nvPr/>
        </p:nvPicPr>
        <p:blipFill>
          <a:blip r:embed="rId1"/>
          <a:stretch/>
        </p:blipFill>
        <p:spPr>
          <a:xfrm>
            <a:off x="0" y="0"/>
            <a:ext cx="121928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TextBox 2"/>
          <p:cNvSpPr/>
          <p:nvPr/>
        </p:nvSpPr>
        <p:spPr>
          <a:xfrm>
            <a:off x="620640" y="457200"/>
            <a:ext cx="58716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2800" strike="noStrike" u="none">
                <a:solidFill>
                  <a:srgbClr val="00d1ff"/>
                </a:solidFill>
                <a:effectLst/>
                <a:uFillTx/>
                <a:latin typeface="Calibri"/>
              </a:rPr>
              <a:t>02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Box 3"/>
          <p:cNvSpPr/>
          <p:nvPr/>
        </p:nvSpPr>
        <p:spPr>
          <a:xfrm>
            <a:off x="1554480" y="548640"/>
            <a:ext cx="366084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sng">
                <a:solidFill>
                  <a:srgbClr val="ffffff"/>
                </a:solidFill>
                <a:effectLst/>
                <a:uFillTx/>
                <a:latin typeface="Calibri"/>
              </a:rPr>
              <a:t>Funções e Escopos</a:t>
            </a:r>
            <a:endParaRPr b="0" lang="pt-BR" sz="3000" strike="noStrike" u="sng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TextBox 4"/>
          <p:cNvSpPr/>
          <p:nvPr/>
        </p:nvSpPr>
        <p:spPr>
          <a:xfrm>
            <a:off x="1554480" y="1280160"/>
            <a:ext cx="675576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Funções são blocos reutilizáveis. Aprenda função tradicional, arrow functions e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diferenças de escopo (this, hoisting e closures são tópicos relacionados).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Picture 5" descr="icon_js.png"/>
          <p:cNvPicPr/>
          <p:nvPr/>
        </p:nvPicPr>
        <p:blipFill>
          <a:blip r:embed="rId2"/>
          <a:stretch/>
        </p:blipFill>
        <p:spPr>
          <a:xfrm>
            <a:off x="9419040" y="548640"/>
            <a:ext cx="2103120" cy="210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2" name="Picture 6" descr="ch2_simple.png"/>
          <p:cNvPicPr/>
          <p:nvPr/>
        </p:nvPicPr>
        <p:blipFill>
          <a:blip r:embed="rId3"/>
          <a:stretch/>
        </p:blipFill>
        <p:spPr>
          <a:xfrm>
            <a:off x="914400" y="2468880"/>
            <a:ext cx="6035040" cy="1508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" name="Picture 7" descr="ch2_commented.png"/>
          <p:cNvPicPr/>
          <p:nvPr/>
        </p:nvPicPr>
        <p:blipFill>
          <a:blip r:embed="rId4"/>
          <a:stretch/>
        </p:blipFill>
        <p:spPr>
          <a:xfrm>
            <a:off x="7315560" y="2468880"/>
            <a:ext cx="4114800" cy="1117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TextBox 8"/>
          <p:cNvSpPr/>
          <p:nvPr/>
        </p:nvSpPr>
        <p:spPr>
          <a:xfrm>
            <a:off x="457200" y="6400800"/>
            <a:ext cx="24742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000" strike="noStrike" u="none">
                <a:solidFill>
                  <a:srgbClr val="9fbedb"/>
                </a:solidFill>
                <a:effectLst/>
                <a:uFillTx/>
                <a:latin typeface="Calibri"/>
              </a:rPr>
              <a:t>Por Caiqui Neves — JavaScript na Prática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 descr="bg_full.jpg"/>
          <p:cNvPicPr/>
          <p:nvPr/>
        </p:nvPicPr>
        <p:blipFill>
          <a:blip r:embed="rId1"/>
          <a:stretch/>
        </p:blipFill>
        <p:spPr>
          <a:xfrm>
            <a:off x="0" y="0"/>
            <a:ext cx="121928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TextBox 2"/>
          <p:cNvSpPr/>
          <p:nvPr/>
        </p:nvSpPr>
        <p:spPr>
          <a:xfrm>
            <a:off x="620640" y="457200"/>
            <a:ext cx="58716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2800" strike="noStrike" u="none">
                <a:solidFill>
                  <a:srgbClr val="00d1ff"/>
                </a:solidFill>
                <a:effectLst/>
                <a:uFillTx/>
                <a:latin typeface="Calibri"/>
              </a:rPr>
              <a:t>03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TextBox 3"/>
          <p:cNvSpPr/>
          <p:nvPr/>
        </p:nvSpPr>
        <p:spPr>
          <a:xfrm>
            <a:off x="1554480" y="548640"/>
            <a:ext cx="44737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sng">
                <a:solidFill>
                  <a:srgbClr val="ffffff"/>
                </a:solidFill>
                <a:effectLst/>
                <a:uFillTx/>
                <a:latin typeface="Calibri"/>
              </a:rPr>
              <a:t>Estruturas de Controle</a:t>
            </a:r>
            <a:endParaRPr b="0" lang="pt-BR" sz="3000" strike="noStrike" u="sng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TextBox 4"/>
          <p:cNvSpPr/>
          <p:nvPr/>
        </p:nvSpPr>
        <p:spPr>
          <a:xfrm>
            <a:off x="1554480" y="1280160"/>
            <a:ext cx="698544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Condições e loops controlam o fluxo do seu programa. Use estruturas claras para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manter o código legível.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9" name="Picture 5" descr="icon_js.png"/>
          <p:cNvPicPr/>
          <p:nvPr/>
        </p:nvPicPr>
        <p:blipFill>
          <a:blip r:embed="rId2"/>
          <a:stretch/>
        </p:blipFill>
        <p:spPr>
          <a:xfrm>
            <a:off x="9419040" y="548640"/>
            <a:ext cx="2103120" cy="210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Picture 6" descr="ch3_simple.png"/>
          <p:cNvPicPr/>
          <p:nvPr/>
        </p:nvPicPr>
        <p:blipFill>
          <a:blip r:embed="rId3"/>
          <a:stretch/>
        </p:blipFill>
        <p:spPr>
          <a:xfrm>
            <a:off x="914400" y="2468880"/>
            <a:ext cx="6035040" cy="1769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Picture 7" descr="ch3_commented.png"/>
          <p:cNvPicPr/>
          <p:nvPr/>
        </p:nvPicPr>
        <p:blipFill>
          <a:blip r:embed="rId4"/>
          <a:stretch/>
        </p:blipFill>
        <p:spPr>
          <a:xfrm>
            <a:off x="7315560" y="2468880"/>
            <a:ext cx="4114800" cy="1193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TextBox 8"/>
          <p:cNvSpPr/>
          <p:nvPr/>
        </p:nvSpPr>
        <p:spPr>
          <a:xfrm>
            <a:off x="457200" y="6400800"/>
            <a:ext cx="24742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000" strike="noStrike" u="none">
                <a:solidFill>
                  <a:srgbClr val="9fbedb"/>
                </a:solidFill>
                <a:effectLst/>
                <a:uFillTx/>
                <a:latin typeface="Calibri"/>
              </a:rPr>
              <a:t>Por Caiqui Neves — JavaScript na Prática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" descr="bg_full.jpg"/>
          <p:cNvPicPr/>
          <p:nvPr/>
        </p:nvPicPr>
        <p:blipFill>
          <a:blip r:embed="rId1"/>
          <a:stretch/>
        </p:blipFill>
        <p:spPr>
          <a:xfrm>
            <a:off x="0" y="0"/>
            <a:ext cx="121928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TextBox 2"/>
          <p:cNvSpPr/>
          <p:nvPr/>
        </p:nvSpPr>
        <p:spPr>
          <a:xfrm>
            <a:off x="620640" y="457200"/>
            <a:ext cx="58716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2800" strike="noStrike" u="none">
                <a:solidFill>
                  <a:srgbClr val="00d1ff"/>
                </a:solidFill>
                <a:effectLst/>
                <a:uFillTx/>
                <a:latin typeface="Calibri"/>
              </a:rPr>
              <a:t>04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TextBox 3"/>
          <p:cNvSpPr/>
          <p:nvPr/>
        </p:nvSpPr>
        <p:spPr>
          <a:xfrm>
            <a:off x="1554480" y="548640"/>
            <a:ext cx="408024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sng">
                <a:solidFill>
                  <a:srgbClr val="ffffff"/>
                </a:solidFill>
                <a:effectLst/>
                <a:uFillTx/>
                <a:latin typeface="Calibri"/>
              </a:rPr>
              <a:t>Manipulando o DOM</a:t>
            </a:r>
            <a:endParaRPr b="0" lang="pt-BR" sz="3000" strike="noStrike" u="sng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TextBox 4"/>
          <p:cNvSpPr/>
          <p:nvPr/>
        </p:nvSpPr>
        <p:spPr>
          <a:xfrm>
            <a:off x="1554480" y="1280160"/>
            <a:ext cx="688860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Aprenda a selecionar elementos, ouvir eventos e atualizar o conteúdo da página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em resposta a ações do usuário.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7" name="Picture 5" descr="icon_js.png"/>
          <p:cNvPicPr/>
          <p:nvPr/>
        </p:nvPicPr>
        <p:blipFill>
          <a:blip r:embed="rId2"/>
          <a:stretch/>
        </p:blipFill>
        <p:spPr>
          <a:xfrm>
            <a:off x="9419040" y="548640"/>
            <a:ext cx="2103120" cy="210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8" name="Picture 6" descr="ch4_simple.png"/>
          <p:cNvPicPr/>
          <p:nvPr/>
        </p:nvPicPr>
        <p:blipFill>
          <a:blip r:embed="rId3"/>
          <a:stretch/>
        </p:blipFill>
        <p:spPr>
          <a:xfrm>
            <a:off x="914400" y="2468880"/>
            <a:ext cx="6035040" cy="1508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" name="Picture 7" descr="ch4_commented.png"/>
          <p:cNvPicPr/>
          <p:nvPr/>
        </p:nvPicPr>
        <p:blipFill>
          <a:blip r:embed="rId4"/>
          <a:stretch/>
        </p:blipFill>
        <p:spPr>
          <a:xfrm>
            <a:off x="7315560" y="2468880"/>
            <a:ext cx="4114800" cy="966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" name="TextBox 8"/>
          <p:cNvSpPr/>
          <p:nvPr/>
        </p:nvSpPr>
        <p:spPr>
          <a:xfrm>
            <a:off x="457200" y="6400800"/>
            <a:ext cx="24742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000" strike="noStrike" u="none">
                <a:solidFill>
                  <a:srgbClr val="9fbedb"/>
                </a:solidFill>
                <a:effectLst/>
                <a:uFillTx/>
                <a:latin typeface="Calibri"/>
              </a:rPr>
              <a:t>Por Caiqui Neves — JavaScript na Prática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 descr="bg_full.jpg"/>
          <p:cNvPicPr/>
          <p:nvPr/>
        </p:nvPicPr>
        <p:blipFill>
          <a:blip r:embed="rId1"/>
          <a:stretch/>
        </p:blipFill>
        <p:spPr>
          <a:xfrm>
            <a:off x="0" y="0"/>
            <a:ext cx="121928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TextBox 2"/>
          <p:cNvSpPr/>
          <p:nvPr/>
        </p:nvSpPr>
        <p:spPr>
          <a:xfrm>
            <a:off x="620640" y="457200"/>
            <a:ext cx="58716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2800" strike="noStrike" u="none">
                <a:solidFill>
                  <a:srgbClr val="00d1ff"/>
                </a:solidFill>
                <a:effectLst/>
                <a:uFillTx/>
                <a:latin typeface="Calibri"/>
              </a:rPr>
              <a:t>05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TextBox 3"/>
          <p:cNvSpPr/>
          <p:nvPr/>
        </p:nvSpPr>
        <p:spPr>
          <a:xfrm>
            <a:off x="1554480" y="548640"/>
            <a:ext cx="331776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sng">
                <a:solidFill>
                  <a:srgbClr val="ffffff"/>
                </a:solidFill>
                <a:effectLst/>
                <a:uFillTx/>
                <a:latin typeface="Calibri"/>
              </a:rPr>
              <a:t>Arrays e Objetos</a:t>
            </a:r>
            <a:endParaRPr b="0" lang="pt-BR" sz="3000" strike="noStrike" u="sng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TextBox 4"/>
          <p:cNvSpPr/>
          <p:nvPr/>
        </p:nvSpPr>
        <p:spPr>
          <a:xfrm>
            <a:off x="1554480" y="1280160"/>
            <a:ext cx="645876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Estruturas fundamentais para organizar dados. Confira métodos úteis para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transformar e agregar informações.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5" name="Picture 5" descr="icon_js.png"/>
          <p:cNvPicPr/>
          <p:nvPr/>
        </p:nvPicPr>
        <p:blipFill>
          <a:blip r:embed="rId2"/>
          <a:stretch/>
        </p:blipFill>
        <p:spPr>
          <a:xfrm>
            <a:off x="9419040" y="548640"/>
            <a:ext cx="2103120" cy="210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6" name="Picture 6" descr="ch5_simple.png"/>
          <p:cNvPicPr/>
          <p:nvPr/>
        </p:nvPicPr>
        <p:blipFill>
          <a:blip r:embed="rId3"/>
          <a:stretch/>
        </p:blipFill>
        <p:spPr>
          <a:xfrm>
            <a:off x="914400" y="2468880"/>
            <a:ext cx="6035040" cy="1247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7" name="Picture 7" descr="ch5_commented.png"/>
          <p:cNvPicPr/>
          <p:nvPr/>
        </p:nvPicPr>
        <p:blipFill>
          <a:blip r:embed="rId4"/>
          <a:stretch/>
        </p:blipFill>
        <p:spPr>
          <a:xfrm>
            <a:off x="7315560" y="2468880"/>
            <a:ext cx="4114800" cy="1268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TextBox 8"/>
          <p:cNvSpPr/>
          <p:nvPr/>
        </p:nvSpPr>
        <p:spPr>
          <a:xfrm>
            <a:off x="457200" y="6400800"/>
            <a:ext cx="24742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000" strike="noStrike" u="none">
                <a:solidFill>
                  <a:srgbClr val="9fbedb"/>
                </a:solidFill>
                <a:effectLst/>
                <a:uFillTx/>
                <a:latin typeface="Calibri"/>
              </a:rPr>
              <a:t>Por Caiqui Neves — JavaScript na Prática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" descr="bg_full.jpg"/>
          <p:cNvPicPr/>
          <p:nvPr/>
        </p:nvPicPr>
        <p:blipFill>
          <a:blip r:embed="rId1"/>
          <a:stretch/>
        </p:blipFill>
        <p:spPr>
          <a:xfrm>
            <a:off x="0" y="0"/>
            <a:ext cx="121928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TextBox 2"/>
          <p:cNvSpPr/>
          <p:nvPr/>
        </p:nvSpPr>
        <p:spPr>
          <a:xfrm>
            <a:off x="620640" y="457200"/>
            <a:ext cx="58716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2800" strike="noStrike" u="none">
                <a:solidFill>
                  <a:srgbClr val="00d1ff"/>
                </a:solidFill>
                <a:effectLst/>
                <a:uFillTx/>
                <a:latin typeface="Calibri"/>
              </a:rPr>
              <a:t>06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TextBox 3"/>
          <p:cNvSpPr/>
          <p:nvPr/>
        </p:nvSpPr>
        <p:spPr>
          <a:xfrm>
            <a:off x="1554480" y="548640"/>
            <a:ext cx="62143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sng">
                <a:solidFill>
                  <a:srgbClr val="ffffff"/>
                </a:solidFill>
                <a:effectLst/>
                <a:uFillTx/>
                <a:latin typeface="Calibri"/>
              </a:rPr>
              <a:t>Boas Práticas &amp; Dicas de Mestre</a:t>
            </a:r>
            <a:endParaRPr b="0" lang="pt-BR" sz="3000" strike="noStrike" u="sng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TextBox 4"/>
          <p:cNvSpPr/>
          <p:nvPr/>
        </p:nvSpPr>
        <p:spPr>
          <a:xfrm>
            <a:off x="1554480" y="1280160"/>
            <a:ext cx="714780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Pequenas práticas fazem grande diferença: nomes claros, funções pequenas, evitar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efeitos colaterais e comentar trechos complexos.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3" name="Picture 5" descr="icon_js.png"/>
          <p:cNvPicPr/>
          <p:nvPr/>
        </p:nvPicPr>
        <p:blipFill>
          <a:blip r:embed="rId2"/>
          <a:stretch/>
        </p:blipFill>
        <p:spPr>
          <a:xfrm>
            <a:off x="9419040" y="548640"/>
            <a:ext cx="2103120" cy="210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" name="Picture 6" descr="ch6_simple.png"/>
          <p:cNvPicPr/>
          <p:nvPr/>
        </p:nvPicPr>
        <p:blipFill>
          <a:blip r:embed="rId3"/>
          <a:stretch/>
        </p:blipFill>
        <p:spPr>
          <a:xfrm>
            <a:off x="914400" y="2468880"/>
            <a:ext cx="6035040" cy="1247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" name="Picture 7" descr="ch6_commented.png"/>
          <p:cNvPicPr/>
          <p:nvPr/>
        </p:nvPicPr>
        <p:blipFill>
          <a:blip r:embed="rId4"/>
          <a:stretch/>
        </p:blipFill>
        <p:spPr>
          <a:xfrm>
            <a:off x="7315560" y="2468880"/>
            <a:ext cx="411480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" name="TextBox 8"/>
          <p:cNvSpPr/>
          <p:nvPr/>
        </p:nvSpPr>
        <p:spPr>
          <a:xfrm>
            <a:off x="457200" y="6400800"/>
            <a:ext cx="24742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000" strike="noStrike" u="none">
                <a:solidFill>
                  <a:srgbClr val="9fbedb"/>
                </a:solidFill>
                <a:effectLst/>
                <a:uFillTx/>
                <a:latin typeface="Calibri"/>
              </a:rPr>
              <a:t>Por Caiqui Neves — JavaScript na Prática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" descr="bg_full.jpg"/>
          <p:cNvPicPr/>
          <p:nvPr/>
        </p:nvPicPr>
        <p:blipFill>
          <a:blip r:embed="rId1"/>
          <a:stretch/>
        </p:blipFill>
        <p:spPr>
          <a:xfrm>
            <a:off x="0" y="0"/>
            <a:ext cx="121928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TextBox 2"/>
          <p:cNvSpPr/>
          <p:nvPr/>
        </p:nvSpPr>
        <p:spPr>
          <a:xfrm>
            <a:off x="640080" y="914400"/>
            <a:ext cx="39225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600" strike="noStrike" u="sng">
                <a:solidFill>
                  <a:srgbClr val="00d1ff"/>
                </a:solidFill>
                <a:effectLst/>
                <a:uFillTx/>
                <a:latin typeface="Calibri"/>
              </a:rPr>
              <a:t>Agradecimentos</a:t>
            </a:r>
            <a:endParaRPr b="0" lang="pt-BR" sz="3600" strike="noStrike" u="sng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TextBox 3"/>
          <p:cNvSpPr/>
          <p:nvPr/>
        </p:nvSpPr>
        <p:spPr>
          <a:xfrm>
            <a:off x="640080" y="1828800"/>
            <a:ext cx="52074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Obrigado por ler! O código estará com você.    🔧✨  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trike="noStrike" u="none">
                <a:solidFill>
                  <a:srgbClr val="d7eaf6"/>
                </a:solidFill>
                <a:effectLst/>
                <a:uFillTx/>
                <a:latin typeface="Calibri"/>
              </a:rPr>
              <a:t>Conteúdo produzido com objetivo didático.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TextBox 4"/>
          <p:cNvSpPr/>
          <p:nvPr/>
        </p:nvSpPr>
        <p:spPr>
          <a:xfrm>
            <a:off x="1440000" y="6480000"/>
            <a:ext cx="262404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i="1" lang="en-US" sz="1000" strike="noStrike" u="none">
                <a:solidFill>
                  <a:srgbClr val="9fbedb"/>
                </a:solidFill>
                <a:effectLst/>
                <a:uFillTx/>
                <a:latin typeface="Calibri"/>
              </a:rPr>
              <a:t>Por Caiqui Neves — JavaScript na Prática</a:t>
            </a:r>
            <a:endParaRPr b="1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1" name="Picture 2" descr="icon_js.png"/>
          <p:cNvPicPr/>
          <p:nvPr/>
        </p:nvPicPr>
        <p:blipFill>
          <a:blip r:embed="rId2"/>
          <a:stretch/>
        </p:blipFill>
        <p:spPr>
          <a:xfrm>
            <a:off x="0" y="5580000"/>
            <a:ext cx="1260000" cy="126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LibreOffice/25.2.6.2$Linux_X86_64 LibreOffice_project/520$Build-2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2025-09-27T21:40:07Z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