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1" r:id="rId3"/>
    <p:sldId id="306" r:id="rId4"/>
    <p:sldId id="324" r:id="rId5"/>
    <p:sldId id="307" r:id="rId6"/>
    <p:sldId id="308" r:id="rId7"/>
    <p:sldId id="325" r:id="rId8"/>
    <p:sldId id="327" r:id="rId9"/>
    <p:sldId id="330" r:id="rId10"/>
    <p:sldId id="326" r:id="rId11"/>
    <p:sldId id="328" r:id="rId12"/>
    <p:sldId id="305" r:id="rId13"/>
    <p:sldId id="313" r:id="rId14"/>
    <p:sldId id="312" r:id="rId15"/>
    <p:sldId id="329" r:id="rId16"/>
    <p:sldId id="309" r:id="rId17"/>
    <p:sldId id="322" r:id="rId18"/>
    <p:sldId id="323" r:id="rId19"/>
    <p:sldId id="320" r:id="rId20"/>
    <p:sldId id="303" r:id="rId21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FBF2C4-2879-4D37-AF6C-3B5388E026B6}">
          <p14:sldIdLst>
            <p14:sldId id="256"/>
            <p14:sldId id="311"/>
            <p14:sldId id="306"/>
            <p14:sldId id="324"/>
            <p14:sldId id="307"/>
            <p14:sldId id="308"/>
            <p14:sldId id="325"/>
            <p14:sldId id="327"/>
            <p14:sldId id="330"/>
            <p14:sldId id="326"/>
            <p14:sldId id="328"/>
            <p14:sldId id="305"/>
            <p14:sldId id="313"/>
            <p14:sldId id="312"/>
            <p14:sldId id="329"/>
            <p14:sldId id="309"/>
            <p14:sldId id="322"/>
            <p14:sldId id="323"/>
            <p14:sldId id="320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3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094"/>
    <a:srgbClr val="3361A5"/>
    <a:srgbClr val="8DB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67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>
        <p:guide orient="horz" pos="223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80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6EC07D-8F47-45E5-84E4-84F18F024033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019EC4-D6CF-4AAC-8EFC-2E438DEC93DF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明源系统售后进程</a:t>
          </a:r>
        </a:p>
      </dgm:t>
    </dgm:pt>
    <dgm:pt modelId="{43114AFE-1E7A-4E11-8E56-B801A2CAFD16}" type="parTrans" cxnId="{6E6A61DE-D852-415B-8979-6F0C2309E24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D3002B-87C6-4D19-90A2-E778BF293BC1}" type="sibTrans" cxnId="{6E6A61DE-D852-415B-8979-6F0C2309E24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B5EEB1-51EB-4BC1-84E8-6D348394F30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未办理</a:t>
          </a:r>
        </a:p>
      </dgm:t>
    </dgm:pt>
    <dgm:pt modelId="{24715ED8-13AC-4318-84BC-D033C2D4684B}" type="parTrans" cxnId="{2E3F6269-A458-4799-92B8-C826F40CCC3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62726D-2D93-415E-92AB-D0DFFFE21E06}" type="sibTrans" cxnId="{2E3F6269-A458-4799-92B8-C826F40CCC3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D41DC7-8BAB-42F2-BB07-E3566707CB75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小程序未回款原因大类</a:t>
          </a:r>
        </a:p>
      </dgm:t>
    </dgm:pt>
    <dgm:pt modelId="{374A9014-28B9-4ACC-8839-4EF107A3A2DD}" type="parTrans" cxnId="{4C776F40-FD25-4D08-8982-8111C0B3F7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D2F47D-B3A6-42C5-B661-9B80ECEC8DDD}" type="sibTrans" cxnId="{4C776F40-FD25-4D08-8982-8111C0B3F7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E3DD3B-1152-4145-A458-EE2B1BA0705A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差资料</a:t>
          </a:r>
        </a:p>
      </dgm:t>
    </dgm:pt>
    <dgm:pt modelId="{EF1CBA77-7789-48BB-9FD5-E3D473493BAC}" type="parTrans" cxnId="{05112095-B267-45C6-8AD4-23113D62DCE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93E1DE-B80E-4F9B-B92C-DF1918FB12EB}" type="sibTrans" cxnId="{05112095-B267-45C6-8AD4-23113D62DCE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92E1E3-60C2-4618-B445-B4852625E796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资料不齐</a:t>
          </a:r>
        </a:p>
      </dgm:t>
    </dgm:pt>
    <dgm:pt modelId="{051554EF-CDF7-4266-8E2A-91525F6A097D}" type="parTrans" cxnId="{794A33FD-5065-4C5E-B9D5-EBDA53D3EC01}">
      <dgm:prSet/>
      <dgm:spPr/>
      <dgm:t>
        <a:bodyPr/>
        <a:lstStyle/>
        <a:p>
          <a:endParaRPr lang="zh-CN" altLang="en-US"/>
        </a:p>
      </dgm:t>
    </dgm:pt>
    <dgm:pt modelId="{2A6291DE-D375-413D-9431-1C877D1E3708}" type="sibTrans" cxnId="{794A33FD-5065-4C5E-B9D5-EBDA53D3EC01}">
      <dgm:prSet/>
      <dgm:spPr/>
      <dgm:t>
        <a:bodyPr/>
        <a:lstStyle/>
        <a:p>
          <a:endParaRPr lang="zh-CN" altLang="en-US"/>
        </a:p>
      </dgm:t>
    </dgm:pt>
    <dgm:pt modelId="{B1D7927C-8953-420D-B750-8448551076E6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未签按揭合同</a:t>
          </a:r>
        </a:p>
      </dgm:t>
    </dgm:pt>
    <dgm:pt modelId="{AFF75418-887B-4C3D-B139-62D5C90A9303}" type="parTrans" cxnId="{458DA1D5-E1FE-4611-B7DD-B6399778EC0E}">
      <dgm:prSet/>
      <dgm:spPr/>
      <dgm:t>
        <a:bodyPr/>
        <a:lstStyle/>
        <a:p>
          <a:endParaRPr lang="zh-CN" altLang="en-US"/>
        </a:p>
      </dgm:t>
    </dgm:pt>
    <dgm:pt modelId="{CA6EFDDF-987A-4D51-973B-C7AF66236E2C}" type="sibTrans" cxnId="{458DA1D5-E1FE-4611-B7DD-B6399778EC0E}">
      <dgm:prSet/>
      <dgm:spPr/>
      <dgm:t>
        <a:bodyPr/>
        <a:lstStyle/>
        <a:p>
          <a:endParaRPr lang="zh-CN" altLang="en-US"/>
        </a:p>
      </dgm:t>
    </dgm:pt>
    <dgm:pt modelId="{21BEFFB6-6B6A-4791-9CBA-A5D7B26C3F5B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抵押办理中</a:t>
          </a:r>
        </a:p>
      </dgm:t>
    </dgm:pt>
    <dgm:pt modelId="{1FCDFFD1-63BC-42EE-81F4-98217C1D105A}" type="parTrans" cxnId="{C2827F60-47BE-4EA1-8640-34ED166E1415}">
      <dgm:prSet/>
      <dgm:spPr/>
      <dgm:t>
        <a:bodyPr/>
        <a:lstStyle/>
        <a:p>
          <a:endParaRPr lang="zh-CN" altLang="en-US"/>
        </a:p>
      </dgm:t>
    </dgm:pt>
    <dgm:pt modelId="{AECD32C5-1B2C-4AE5-8541-DCEA25E028B4}" type="sibTrans" cxnId="{C2827F60-47BE-4EA1-8640-34ED166E1415}">
      <dgm:prSet/>
      <dgm:spPr/>
      <dgm:t>
        <a:bodyPr/>
        <a:lstStyle/>
        <a:p>
          <a:endParaRPr lang="zh-CN" altLang="en-US"/>
        </a:p>
      </dgm:t>
    </dgm:pt>
    <dgm:pt modelId="{09EA726D-5343-4325-98E6-9AD8BB1FBCC5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待放款（含竣备、额度）</a:t>
          </a:r>
        </a:p>
      </dgm:t>
    </dgm:pt>
    <dgm:pt modelId="{F6F1124D-343F-407A-99F1-21FAEB7D8F30}" type="parTrans" cxnId="{FA24297C-A51B-4928-8FE1-4CAACBA70F78}">
      <dgm:prSet/>
      <dgm:spPr/>
      <dgm:t>
        <a:bodyPr/>
        <a:lstStyle/>
        <a:p>
          <a:endParaRPr lang="zh-CN" altLang="en-US"/>
        </a:p>
      </dgm:t>
    </dgm:pt>
    <dgm:pt modelId="{56633A3F-3488-4095-9B26-23A4E4A222B1}" type="sibTrans" cxnId="{FA24297C-A51B-4928-8FE1-4CAACBA70F78}">
      <dgm:prSet/>
      <dgm:spPr/>
      <dgm:t>
        <a:bodyPr/>
        <a:lstStyle/>
        <a:p>
          <a:endParaRPr lang="zh-CN" altLang="en-US"/>
        </a:p>
      </dgm:t>
    </dgm:pt>
    <dgm:pt modelId="{534DD3B0-6189-4E95-AC8D-F3A77E03F9CE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已放款</a:t>
          </a:r>
        </a:p>
      </dgm:t>
    </dgm:pt>
    <dgm:pt modelId="{04E7716A-4EFD-4860-851D-4D7AFFDD6997}" type="parTrans" cxnId="{4D95BB79-71F9-4E51-BD92-0F58444C276F}">
      <dgm:prSet/>
      <dgm:spPr/>
      <dgm:t>
        <a:bodyPr/>
        <a:lstStyle/>
        <a:p>
          <a:endParaRPr lang="zh-CN" altLang="en-US"/>
        </a:p>
      </dgm:t>
    </dgm:pt>
    <dgm:pt modelId="{A5DCD0C4-4A91-4BE2-BF56-CCBEF8C8D9BA}" type="sibTrans" cxnId="{4D95BB79-71F9-4E51-BD92-0F58444C276F}">
      <dgm:prSet/>
      <dgm:spPr/>
      <dgm:t>
        <a:bodyPr/>
        <a:lstStyle/>
        <a:p>
          <a:endParaRPr lang="zh-CN" altLang="en-US"/>
        </a:p>
      </dgm:t>
    </dgm:pt>
    <dgm:pt modelId="{BABBC725-6507-4C57-A55E-C5369497B4E6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银行审批中</a:t>
          </a:r>
        </a:p>
      </dgm:t>
    </dgm:pt>
    <dgm:pt modelId="{DAFF73B9-DBD3-4B55-8E4C-F4566A4C4383}" type="parTrans" cxnId="{64E9858B-0FE3-4371-873C-1F1CFD6A4CDD}">
      <dgm:prSet/>
      <dgm:spPr/>
      <dgm:t>
        <a:bodyPr/>
        <a:lstStyle/>
        <a:p>
          <a:endParaRPr lang="zh-CN" altLang="en-US"/>
        </a:p>
      </dgm:t>
    </dgm:pt>
    <dgm:pt modelId="{A8ED7C09-68BF-4B30-8370-B651FD4CE2B8}" type="sibTrans" cxnId="{64E9858B-0FE3-4371-873C-1F1CFD6A4CDD}">
      <dgm:prSet/>
      <dgm:spPr/>
      <dgm:t>
        <a:bodyPr/>
        <a:lstStyle/>
        <a:p>
          <a:endParaRPr lang="zh-CN" altLang="en-US"/>
        </a:p>
      </dgm:t>
    </dgm:pt>
    <dgm:pt modelId="{23729ECE-84CC-4BD5-BDD3-402BA71F7CBB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预备案登记中</a:t>
          </a:r>
        </a:p>
      </dgm:t>
    </dgm:pt>
    <dgm:pt modelId="{C4747E30-FAB5-4FC3-84A7-AD65CD2D8C29}" type="parTrans" cxnId="{9D1EFEE2-3B1E-4ACB-B990-EC3AFBC1BA13}">
      <dgm:prSet/>
      <dgm:spPr/>
      <dgm:t>
        <a:bodyPr/>
        <a:lstStyle/>
        <a:p>
          <a:endParaRPr lang="zh-CN" altLang="en-US"/>
        </a:p>
      </dgm:t>
    </dgm:pt>
    <dgm:pt modelId="{5B482124-5A20-4CBA-8031-AE90B7AEBB5A}" type="sibTrans" cxnId="{9D1EFEE2-3B1E-4ACB-B990-EC3AFBC1BA13}">
      <dgm:prSet/>
      <dgm:spPr/>
      <dgm:t>
        <a:bodyPr/>
        <a:lstStyle/>
        <a:p>
          <a:endParaRPr lang="zh-CN" altLang="en-US"/>
        </a:p>
      </dgm:t>
    </dgm:pt>
    <dgm:pt modelId="{D4499CAF-92F0-4167-9A64-0BDA626586D1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抵押办理中</a:t>
          </a:r>
        </a:p>
      </dgm:t>
    </dgm:pt>
    <dgm:pt modelId="{F504D9BC-02B2-4D0B-88B5-ECB72FA4A4AA}" type="parTrans" cxnId="{CB4FA958-210D-43DC-8DCB-7BC8303385A0}">
      <dgm:prSet/>
      <dgm:spPr/>
      <dgm:t>
        <a:bodyPr/>
        <a:lstStyle/>
        <a:p>
          <a:endParaRPr lang="zh-CN" altLang="en-US"/>
        </a:p>
      </dgm:t>
    </dgm:pt>
    <dgm:pt modelId="{F807D6D2-A3AA-4CD0-97D8-D3BB4CAC818E}" type="sibTrans" cxnId="{CB4FA958-210D-43DC-8DCB-7BC8303385A0}">
      <dgm:prSet/>
      <dgm:spPr/>
      <dgm:t>
        <a:bodyPr/>
        <a:lstStyle/>
        <a:p>
          <a:endParaRPr lang="zh-CN" altLang="en-US"/>
        </a:p>
      </dgm:t>
    </dgm:pt>
    <dgm:pt modelId="{5ECF8375-4B16-438D-9BA4-166F25449722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待放款</a:t>
          </a:r>
        </a:p>
      </dgm:t>
    </dgm:pt>
    <dgm:pt modelId="{5D2B5401-CAC7-4549-9991-462EB940F570}" type="parTrans" cxnId="{C9192A09-5750-4B39-9622-CE1F6EB66FB4}">
      <dgm:prSet/>
      <dgm:spPr/>
      <dgm:t>
        <a:bodyPr/>
        <a:lstStyle/>
        <a:p>
          <a:endParaRPr lang="zh-CN" altLang="en-US"/>
        </a:p>
      </dgm:t>
    </dgm:pt>
    <dgm:pt modelId="{9B778192-1B8C-4199-93EB-5706726BE7FC}" type="sibTrans" cxnId="{C9192A09-5750-4B39-9622-CE1F6EB66FB4}">
      <dgm:prSet/>
      <dgm:spPr/>
      <dgm:t>
        <a:bodyPr/>
        <a:lstStyle/>
        <a:p>
          <a:endParaRPr lang="zh-CN" altLang="en-US"/>
        </a:p>
      </dgm:t>
    </dgm:pt>
    <dgm:pt modelId="{02711B15-D5D5-419B-8882-B9A307133DDD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银行审批中</a:t>
          </a:r>
        </a:p>
      </dgm:t>
    </dgm:pt>
    <dgm:pt modelId="{E5621668-35DE-48CE-9418-C8FAC205F9C2}" type="parTrans" cxnId="{E21EB3FD-586C-46E2-9B06-209A7967C68C}">
      <dgm:prSet/>
      <dgm:spPr/>
      <dgm:t>
        <a:bodyPr/>
        <a:lstStyle/>
        <a:p>
          <a:endParaRPr lang="zh-CN" altLang="en-US"/>
        </a:p>
      </dgm:t>
    </dgm:pt>
    <dgm:pt modelId="{92814A10-A636-40D8-9C9B-6F6FB29C5A01}" type="sibTrans" cxnId="{E21EB3FD-586C-46E2-9B06-209A7967C68C}">
      <dgm:prSet/>
      <dgm:spPr/>
      <dgm:t>
        <a:bodyPr/>
        <a:lstStyle/>
        <a:p>
          <a:endParaRPr lang="zh-CN" altLang="en-US"/>
        </a:p>
      </dgm:t>
    </dgm:pt>
    <dgm:pt modelId="{15BD3A5F-762A-4A1F-82E9-3DFEB790128A}">
      <dgm:prSet phldrT="[文本]"/>
      <dgm:spPr/>
      <dgm:t>
        <a:bodyPr/>
        <a:lstStyle/>
        <a:p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5628B-DAB9-4671-9135-BD80C9659080}" type="parTrans" cxnId="{3A2261FD-BF50-428D-A3D8-78F7F6BF0F15}">
      <dgm:prSet/>
      <dgm:spPr/>
      <dgm:t>
        <a:bodyPr/>
        <a:lstStyle/>
        <a:p>
          <a:endParaRPr lang="zh-CN" altLang="en-US"/>
        </a:p>
      </dgm:t>
    </dgm:pt>
    <dgm:pt modelId="{257CEE95-4CFD-4562-A8ED-3D122D9F2EB2}" type="sibTrans" cxnId="{3A2261FD-BF50-428D-A3D8-78F7F6BF0F15}">
      <dgm:prSet/>
      <dgm:spPr/>
      <dgm:t>
        <a:bodyPr/>
        <a:lstStyle/>
        <a:p>
          <a:endParaRPr lang="zh-CN" altLang="en-US"/>
        </a:p>
      </dgm:t>
    </dgm:pt>
    <dgm:pt modelId="{B416A85D-F8C7-497F-825D-4FFBF8EAD4B0}">
      <dgm:prSet phldrT="[文本]"/>
      <dgm:spPr/>
      <dgm:t>
        <a:bodyPr/>
        <a:lstStyle/>
        <a:p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BC17CE-A262-4069-AE15-EDC96B16D2EF}" type="parTrans" cxnId="{5591F9D6-65F2-42A4-A72A-63547DAED273}">
      <dgm:prSet/>
      <dgm:spPr/>
      <dgm:t>
        <a:bodyPr/>
        <a:lstStyle/>
        <a:p>
          <a:endParaRPr lang="zh-CN" altLang="en-US"/>
        </a:p>
      </dgm:t>
    </dgm:pt>
    <dgm:pt modelId="{4335BD9B-C6F7-4398-9395-038C4978917B}" type="sibTrans" cxnId="{5591F9D6-65F2-42A4-A72A-63547DAED273}">
      <dgm:prSet/>
      <dgm:spPr/>
      <dgm:t>
        <a:bodyPr/>
        <a:lstStyle/>
        <a:p>
          <a:endParaRPr lang="zh-CN" altLang="en-US"/>
        </a:p>
      </dgm:t>
    </dgm:pt>
    <dgm:pt modelId="{97605EDE-F910-4B03-9591-2D41C62676EF}" type="pres">
      <dgm:prSet presAssocID="{4D6EC07D-8F47-45E5-84E4-84F18F024033}" presName="Name0" presStyleCnt="0">
        <dgm:presLayoutVars>
          <dgm:dir/>
          <dgm:animLvl val="lvl"/>
          <dgm:resizeHandles val="exact"/>
        </dgm:presLayoutVars>
      </dgm:prSet>
      <dgm:spPr/>
    </dgm:pt>
    <dgm:pt modelId="{403392B1-ADC2-4628-A1E9-2A2AAE4EEBC2}" type="pres">
      <dgm:prSet presAssocID="{2A019EC4-D6CF-4AAC-8EFC-2E438DEC93DF}" presName="composite" presStyleCnt="0"/>
      <dgm:spPr/>
    </dgm:pt>
    <dgm:pt modelId="{625BA5F3-3119-44F2-BFFE-A322C8B28ED7}" type="pres">
      <dgm:prSet presAssocID="{2A019EC4-D6CF-4AAC-8EFC-2E438DEC93D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B105B4B-E1C8-4F75-BBC3-038AD09BF977}" type="pres">
      <dgm:prSet presAssocID="{2A019EC4-D6CF-4AAC-8EFC-2E438DEC93DF}" presName="desTx" presStyleLbl="alignAccFollowNode1" presStyleIdx="0" presStyleCnt="2">
        <dgm:presLayoutVars>
          <dgm:bulletEnabled val="1"/>
        </dgm:presLayoutVars>
      </dgm:prSet>
      <dgm:spPr/>
    </dgm:pt>
    <dgm:pt modelId="{79F2F33D-13CD-42C1-89D4-E61D018933B1}" type="pres">
      <dgm:prSet presAssocID="{A2D3002B-87C6-4D19-90A2-E778BF293BC1}" presName="space" presStyleCnt="0"/>
      <dgm:spPr/>
    </dgm:pt>
    <dgm:pt modelId="{5E12B04F-EDE3-44BA-BF87-3306C3EA02F4}" type="pres">
      <dgm:prSet presAssocID="{D7D41DC7-8BAB-42F2-BB07-E3566707CB75}" presName="composite" presStyleCnt="0"/>
      <dgm:spPr/>
    </dgm:pt>
    <dgm:pt modelId="{20D3E70B-B6C3-478C-9440-C4505AABAE92}" type="pres">
      <dgm:prSet presAssocID="{D7D41DC7-8BAB-42F2-BB07-E3566707CB7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40AA216-D8C4-4653-AFB7-FF15DCC2F007}" type="pres">
      <dgm:prSet presAssocID="{D7D41DC7-8BAB-42F2-BB07-E3566707CB7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9192A09-5750-4B39-9622-CE1F6EB66FB4}" srcId="{D7D41DC7-8BAB-42F2-BB07-E3566707CB75}" destId="{5ECF8375-4B16-438D-9BA4-166F25449722}" srcOrd="6" destOrd="0" parTransId="{5D2B5401-CAC7-4549-9991-462EB940F570}" sibTransId="{9B778192-1B8C-4199-93EB-5706726BE7FC}"/>
    <dgm:cxn modelId="{D237121F-2AE7-494A-8149-912852074363}" type="presOf" srcId="{02711B15-D5D5-419B-8882-B9A307133DDD}" destId="{7B105B4B-E1C8-4F75-BBC3-038AD09BF977}" srcOrd="0" destOrd="3" presId="urn:microsoft.com/office/officeart/2005/8/layout/hList1"/>
    <dgm:cxn modelId="{A4697122-281F-4986-BB55-759865D452C8}" type="presOf" srcId="{5ECF8375-4B16-438D-9BA4-166F25449722}" destId="{740AA216-D8C4-4653-AFB7-FF15DCC2F007}" srcOrd="0" destOrd="6" presId="urn:microsoft.com/office/officeart/2005/8/layout/hList1"/>
    <dgm:cxn modelId="{8AF4FF29-D4D5-4B0B-A3AC-865A7DFFDBF9}" type="presOf" srcId="{15BD3A5F-762A-4A1F-82E9-3DFEB790128A}" destId="{740AA216-D8C4-4653-AFB7-FF15DCC2F007}" srcOrd="0" destOrd="0" presId="urn:microsoft.com/office/officeart/2005/8/layout/hList1"/>
    <dgm:cxn modelId="{6537652F-8227-4D1B-8DF2-7D646F487A56}" type="presOf" srcId="{B1D7927C-8953-420D-B750-8448551076E6}" destId="{7B105B4B-E1C8-4F75-BBC3-038AD09BF977}" srcOrd="0" destOrd="2" presId="urn:microsoft.com/office/officeart/2005/8/layout/hList1"/>
    <dgm:cxn modelId="{549F013B-EBA7-4F51-8663-800CCF8FD99E}" type="presOf" srcId="{AAB5EEB1-51EB-4BC1-84E8-6D348394F309}" destId="{7B105B4B-E1C8-4F75-BBC3-038AD09BF977}" srcOrd="0" destOrd="0" presId="urn:microsoft.com/office/officeart/2005/8/layout/hList1"/>
    <dgm:cxn modelId="{4C776F40-FD25-4D08-8982-8111C0B3F728}" srcId="{4D6EC07D-8F47-45E5-84E4-84F18F024033}" destId="{D7D41DC7-8BAB-42F2-BB07-E3566707CB75}" srcOrd="1" destOrd="0" parTransId="{374A9014-28B9-4ACC-8839-4EF107A3A2DD}" sibTransId="{F0D2F47D-B3A6-42C5-B661-9B80ECEC8DDD}"/>
    <dgm:cxn modelId="{FBB7E340-09F1-4FCD-AA45-8F8F55C16DEC}" type="presOf" srcId="{D7D41DC7-8BAB-42F2-BB07-E3566707CB75}" destId="{20D3E70B-B6C3-478C-9440-C4505AABAE92}" srcOrd="0" destOrd="0" presId="urn:microsoft.com/office/officeart/2005/8/layout/hList1"/>
    <dgm:cxn modelId="{C2827F60-47BE-4EA1-8640-34ED166E1415}" srcId="{2A019EC4-D6CF-4AAC-8EFC-2E438DEC93DF}" destId="{21BEFFB6-6B6A-4791-9CBA-A5D7B26C3F5B}" srcOrd="4" destOrd="0" parTransId="{1FCDFFD1-63BC-42EE-81F4-98217C1D105A}" sibTransId="{AECD32C5-1B2C-4AE5-8541-DCEA25E028B4}"/>
    <dgm:cxn modelId="{81BD8042-6914-4006-995F-4EC4CFF48C2D}" type="presOf" srcId="{D4499CAF-92F0-4167-9A64-0BDA626586D1}" destId="{740AA216-D8C4-4653-AFB7-FF15DCC2F007}" srcOrd="0" destOrd="5" presId="urn:microsoft.com/office/officeart/2005/8/layout/hList1"/>
    <dgm:cxn modelId="{B7431967-25AC-4F59-A9F7-3BF04F93759B}" type="presOf" srcId="{4D6EC07D-8F47-45E5-84E4-84F18F024033}" destId="{97605EDE-F910-4B03-9591-2D41C62676EF}" srcOrd="0" destOrd="0" presId="urn:microsoft.com/office/officeart/2005/8/layout/hList1"/>
    <dgm:cxn modelId="{2E3F6269-A458-4799-92B8-C826F40CCC36}" srcId="{2A019EC4-D6CF-4AAC-8EFC-2E438DEC93DF}" destId="{AAB5EEB1-51EB-4BC1-84E8-6D348394F309}" srcOrd="0" destOrd="0" parTransId="{24715ED8-13AC-4318-84BC-D033C2D4684B}" sibTransId="{1662726D-2D93-415E-92AB-D0DFFFE21E06}"/>
    <dgm:cxn modelId="{CB4FA958-210D-43DC-8DCB-7BC8303385A0}" srcId="{D7D41DC7-8BAB-42F2-BB07-E3566707CB75}" destId="{D4499CAF-92F0-4167-9A64-0BDA626586D1}" srcOrd="5" destOrd="0" parTransId="{F504D9BC-02B2-4D0B-88B5-ECB72FA4A4AA}" sibTransId="{F807D6D2-A3AA-4CD0-97D8-D3BB4CAC818E}"/>
    <dgm:cxn modelId="{4D95BB79-71F9-4E51-BD92-0F58444C276F}" srcId="{2A019EC4-D6CF-4AAC-8EFC-2E438DEC93DF}" destId="{534DD3B0-6189-4E95-AC8D-F3A77E03F9CE}" srcOrd="6" destOrd="0" parTransId="{04E7716A-4EFD-4860-851D-4D7AFFDD6997}" sibTransId="{A5DCD0C4-4A91-4BE2-BF56-CCBEF8C8D9BA}"/>
    <dgm:cxn modelId="{FA24297C-A51B-4928-8FE1-4CAACBA70F78}" srcId="{2A019EC4-D6CF-4AAC-8EFC-2E438DEC93DF}" destId="{09EA726D-5343-4325-98E6-9AD8BB1FBCC5}" srcOrd="5" destOrd="0" parTransId="{F6F1124D-343F-407A-99F1-21FAEB7D8F30}" sibTransId="{56633A3F-3488-4095-9B26-23A4E4A222B1}"/>
    <dgm:cxn modelId="{C91F0986-A0D5-4A19-9421-BDCE27D262BE}" type="presOf" srcId="{D1E3DD3B-1152-4145-A458-EE2B1BA0705A}" destId="{740AA216-D8C4-4653-AFB7-FF15DCC2F007}" srcOrd="0" destOrd="2" presId="urn:microsoft.com/office/officeart/2005/8/layout/hList1"/>
    <dgm:cxn modelId="{64E9858B-0FE3-4371-873C-1F1CFD6A4CDD}" srcId="{D7D41DC7-8BAB-42F2-BB07-E3566707CB75}" destId="{BABBC725-6507-4C57-A55E-C5369497B4E6}" srcOrd="3" destOrd="0" parTransId="{DAFF73B9-DBD3-4B55-8E4C-F4566A4C4383}" sibTransId="{A8ED7C09-68BF-4B30-8370-B651FD4CE2B8}"/>
    <dgm:cxn modelId="{3840AB8F-BA33-4C55-AFC4-074DE81BEB20}" type="presOf" srcId="{09EA726D-5343-4325-98E6-9AD8BB1FBCC5}" destId="{7B105B4B-E1C8-4F75-BBC3-038AD09BF977}" srcOrd="0" destOrd="5" presId="urn:microsoft.com/office/officeart/2005/8/layout/hList1"/>
    <dgm:cxn modelId="{05112095-B267-45C6-8AD4-23113D62DCE9}" srcId="{D7D41DC7-8BAB-42F2-BB07-E3566707CB75}" destId="{D1E3DD3B-1152-4145-A458-EE2B1BA0705A}" srcOrd="2" destOrd="0" parTransId="{EF1CBA77-7789-48BB-9FD5-E3D473493BAC}" sibTransId="{3193E1DE-B80E-4F9B-B92C-DF1918FB12EB}"/>
    <dgm:cxn modelId="{873CFF9F-EC16-4217-80B3-29A135CD153F}" type="presOf" srcId="{B416A85D-F8C7-497F-825D-4FFBF8EAD4B0}" destId="{740AA216-D8C4-4653-AFB7-FF15DCC2F007}" srcOrd="0" destOrd="1" presId="urn:microsoft.com/office/officeart/2005/8/layout/hList1"/>
    <dgm:cxn modelId="{49CC91AE-1F85-4321-B50B-AA4286D8477E}" type="presOf" srcId="{5892E1E3-60C2-4618-B445-B4852625E796}" destId="{7B105B4B-E1C8-4F75-BBC3-038AD09BF977}" srcOrd="0" destOrd="1" presId="urn:microsoft.com/office/officeart/2005/8/layout/hList1"/>
    <dgm:cxn modelId="{DFE722BD-80F3-4278-8F13-AACEDE0CBE29}" type="presOf" srcId="{21BEFFB6-6B6A-4791-9CBA-A5D7B26C3F5B}" destId="{7B105B4B-E1C8-4F75-BBC3-038AD09BF977}" srcOrd="0" destOrd="4" presId="urn:microsoft.com/office/officeart/2005/8/layout/hList1"/>
    <dgm:cxn modelId="{AABA2DC3-7454-4348-A6F9-B50F485AEB55}" type="presOf" srcId="{23729ECE-84CC-4BD5-BDD3-402BA71F7CBB}" destId="{740AA216-D8C4-4653-AFB7-FF15DCC2F007}" srcOrd="0" destOrd="4" presId="urn:microsoft.com/office/officeart/2005/8/layout/hList1"/>
    <dgm:cxn modelId="{458DA1D5-E1FE-4611-B7DD-B6399778EC0E}" srcId="{2A019EC4-D6CF-4AAC-8EFC-2E438DEC93DF}" destId="{B1D7927C-8953-420D-B750-8448551076E6}" srcOrd="2" destOrd="0" parTransId="{AFF75418-887B-4C3D-B139-62D5C90A9303}" sibTransId="{CA6EFDDF-987A-4D51-973B-C7AF66236E2C}"/>
    <dgm:cxn modelId="{5591F9D6-65F2-42A4-A72A-63547DAED273}" srcId="{D7D41DC7-8BAB-42F2-BB07-E3566707CB75}" destId="{B416A85D-F8C7-497F-825D-4FFBF8EAD4B0}" srcOrd="1" destOrd="0" parTransId="{F1BC17CE-A262-4069-AE15-EDC96B16D2EF}" sibTransId="{4335BD9B-C6F7-4398-9395-038C4978917B}"/>
    <dgm:cxn modelId="{6E6A61DE-D852-415B-8979-6F0C2309E24F}" srcId="{4D6EC07D-8F47-45E5-84E4-84F18F024033}" destId="{2A019EC4-D6CF-4AAC-8EFC-2E438DEC93DF}" srcOrd="0" destOrd="0" parTransId="{43114AFE-1E7A-4E11-8E56-B801A2CAFD16}" sibTransId="{A2D3002B-87C6-4D19-90A2-E778BF293BC1}"/>
    <dgm:cxn modelId="{C99637DF-C2E9-464B-9538-5DAC8CEF5D2C}" type="presOf" srcId="{BABBC725-6507-4C57-A55E-C5369497B4E6}" destId="{740AA216-D8C4-4653-AFB7-FF15DCC2F007}" srcOrd="0" destOrd="3" presId="urn:microsoft.com/office/officeart/2005/8/layout/hList1"/>
    <dgm:cxn modelId="{6FBDDADF-B64F-4351-BE39-D6174B27C43B}" type="presOf" srcId="{534DD3B0-6189-4E95-AC8D-F3A77E03F9CE}" destId="{7B105B4B-E1C8-4F75-BBC3-038AD09BF977}" srcOrd="0" destOrd="6" presId="urn:microsoft.com/office/officeart/2005/8/layout/hList1"/>
    <dgm:cxn modelId="{7C26E6DF-A9F4-467C-91CF-5F6077751E8F}" type="presOf" srcId="{2A019EC4-D6CF-4AAC-8EFC-2E438DEC93DF}" destId="{625BA5F3-3119-44F2-BFFE-A322C8B28ED7}" srcOrd="0" destOrd="0" presId="urn:microsoft.com/office/officeart/2005/8/layout/hList1"/>
    <dgm:cxn modelId="{9D1EFEE2-3B1E-4ACB-B990-EC3AFBC1BA13}" srcId="{D7D41DC7-8BAB-42F2-BB07-E3566707CB75}" destId="{23729ECE-84CC-4BD5-BDD3-402BA71F7CBB}" srcOrd="4" destOrd="0" parTransId="{C4747E30-FAB5-4FC3-84A7-AD65CD2D8C29}" sibTransId="{5B482124-5A20-4CBA-8031-AE90B7AEBB5A}"/>
    <dgm:cxn modelId="{794A33FD-5065-4C5E-B9D5-EBDA53D3EC01}" srcId="{2A019EC4-D6CF-4AAC-8EFC-2E438DEC93DF}" destId="{5892E1E3-60C2-4618-B445-B4852625E796}" srcOrd="1" destOrd="0" parTransId="{051554EF-CDF7-4266-8E2A-91525F6A097D}" sibTransId="{2A6291DE-D375-413D-9431-1C877D1E3708}"/>
    <dgm:cxn modelId="{3A2261FD-BF50-428D-A3D8-78F7F6BF0F15}" srcId="{D7D41DC7-8BAB-42F2-BB07-E3566707CB75}" destId="{15BD3A5F-762A-4A1F-82E9-3DFEB790128A}" srcOrd="0" destOrd="0" parTransId="{9AA5628B-DAB9-4671-9135-BD80C9659080}" sibTransId="{257CEE95-4CFD-4562-A8ED-3D122D9F2EB2}"/>
    <dgm:cxn modelId="{E21EB3FD-586C-46E2-9B06-209A7967C68C}" srcId="{2A019EC4-D6CF-4AAC-8EFC-2E438DEC93DF}" destId="{02711B15-D5D5-419B-8882-B9A307133DDD}" srcOrd="3" destOrd="0" parTransId="{E5621668-35DE-48CE-9418-C8FAC205F9C2}" sibTransId="{92814A10-A636-40D8-9C9B-6F6FB29C5A01}"/>
    <dgm:cxn modelId="{C81F493C-2BCF-433B-B5B9-095BAE3D5C70}" type="presParOf" srcId="{97605EDE-F910-4B03-9591-2D41C62676EF}" destId="{403392B1-ADC2-4628-A1E9-2A2AAE4EEBC2}" srcOrd="0" destOrd="0" presId="urn:microsoft.com/office/officeart/2005/8/layout/hList1"/>
    <dgm:cxn modelId="{3DB02C12-0FA2-470C-923A-9FF084C13881}" type="presParOf" srcId="{403392B1-ADC2-4628-A1E9-2A2AAE4EEBC2}" destId="{625BA5F3-3119-44F2-BFFE-A322C8B28ED7}" srcOrd="0" destOrd="0" presId="urn:microsoft.com/office/officeart/2005/8/layout/hList1"/>
    <dgm:cxn modelId="{13B71E03-65D6-43AC-AD2F-F221E17E06B6}" type="presParOf" srcId="{403392B1-ADC2-4628-A1E9-2A2AAE4EEBC2}" destId="{7B105B4B-E1C8-4F75-BBC3-038AD09BF977}" srcOrd="1" destOrd="0" presId="urn:microsoft.com/office/officeart/2005/8/layout/hList1"/>
    <dgm:cxn modelId="{1D5623F2-575C-406E-BDB1-B81C57E71ED2}" type="presParOf" srcId="{97605EDE-F910-4B03-9591-2D41C62676EF}" destId="{79F2F33D-13CD-42C1-89D4-E61D018933B1}" srcOrd="1" destOrd="0" presId="urn:microsoft.com/office/officeart/2005/8/layout/hList1"/>
    <dgm:cxn modelId="{BD9EDDF1-6CAA-44E0-A4AE-885713016BC6}" type="presParOf" srcId="{97605EDE-F910-4B03-9591-2D41C62676EF}" destId="{5E12B04F-EDE3-44BA-BF87-3306C3EA02F4}" srcOrd="2" destOrd="0" presId="urn:microsoft.com/office/officeart/2005/8/layout/hList1"/>
    <dgm:cxn modelId="{F77E2983-21B7-46AE-97EC-A9F2BCDC4152}" type="presParOf" srcId="{5E12B04F-EDE3-44BA-BF87-3306C3EA02F4}" destId="{20D3E70B-B6C3-478C-9440-C4505AABAE92}" srcOrd="0" destOrd="0" presId="urn:microsoft.com/office/officeart/2005/8/layout/hList1"/>
    <dgm:cxn modelId="{9820DBCB-E2BB-419E-822B-4028113D696D}" type="presParOf" srcId="{5E12B04F-EDE3-44BA-BF87-3306C3EA02F4}" destId="{740AA216-D8C4-4653-AFB7-FF15DCC2F0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BA5F3-3119-44F2-BFFE-A322C8B28ED7}">
      <dsp:nvSpPr>
        <dsp:cNvPr id="0" name=""/>
        <dsp:cNvSpPr/>
      </dsp:nvSpPr>
      <dsp:spPr>
        <a:xfrm>
          <a:off x="45" y="86778"/>
          <a:ext cx="4396293" cy="74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明源系统售后进程</a:t>
          </a:r>
        </a:p>
      </dsp:txBody>
      <dsp:txXfrm>
        <a:off x="45" y="86778"/>
        <a:ext cx="4396293" cy="748800"/>
      </dsp:txXfrm>
    </dsp:sp>
    <dsp:sp modelId="{7B105B4B-E1C8-4F75-BBC3-038AD09BF977}">
      <dsp:nvSpPr>
        <dsp:cNvPr id="0" name=""/>
        <dsp:cNvSpPr/>
      </dsp:nvSpPr>
      <dsp:spPr>
        <a:xfrm>
          <a:off x="45" y="835578"/>
          <a:ext cx="4396293" cy="4496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未办理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资料不齐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未签按揭合同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银行审批中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抵押办理中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待放款（含竣备、额度）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已放款</a:t>
          </a:r>
        </a:p>
      </dsp:txBody>
      <dsp:txXfrm>
        <a:off x="45" y="835578"/>
        <a:ext cx="4396293" cy="4496310"/>
      </dsp:txXfrm>
    </dsp:sp>
    <dsp:sp modelId="{20D3E70B-B6C3-478C-9440-C4505AABAE92}">
      <dsp:nvSpPr>
        <dsp:cNvPr id="0" name=""/>
        <dsp:cNvSpPr/>
      </dsp:nvSpPr>
      <dsp:spPr>
        <a:xfrm>
          <a:off x="5011820" y="86778"/>
          <a:ext cx="4396293" cy="74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小程序未回款原因大类</a:t>
          </a:r>
        </a:p>
      </dsp:txBody>
      <dsp:txXfrm>
        <a:off x="5011820" y="86778"/>
        <a:ext cx="4396293" cy="748800"/>
      </dsp:txXfrm>
    </dsp:sp>
    <dsp:sp modelId="{740AA216-D8C4-4653-AFB7-FF15DCC2F007}">
      <dsp:nvSpPr>
        <dsp:cNvPr id="0" name=""/>
        <dsp:cNvSpPr/>
      </dsp:nvSpPr>
      <dsp:spPr>
        <a:xfrm>
          <a:off x="5011820" y="835578"/>
          <a:ext cx="4396293" cy="4496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差资料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银行审批中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预备案登记中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抵押办理中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待放款</a:t>
          </a:r>
        </a:p>
      </dsp:txBody>
      <dsp:txXfrm>
        <a:off x="5011820" y="835578"/>
        <a:ext cx="4396293" cy="4496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713C2-E34D-41C0-8C6C-D4C7A54CA35A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30071-689B-4108-ACAC-4B80585716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E7FC7D5D-8FE8-4380-AB7D-15D057CBD32A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EADD8246-1C38-49AA-B798-D4CAFA743F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痛点，需求来源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86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痛点，需求来源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不要，系统后台数据库写死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痛点，需求来源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痛点，需求来源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手动填报的内容太多，改成常用文字那种，让置业顾问输入后自动带出，减少手填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9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7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2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D8246-1C38-49AA-B798-D4CAFA743F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3288" y="3121611"/>
            <a:ext cx="4616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dirty="0">
                <a:solidFill>
                  <a:srgbClr val="3361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在途资金管理</a:t>
            </a:r>
            <a:r>
              <a:rPr kumimoji="1" lang="en-US" altLang="zh-CN" sz="3200" dirty="0">
                <a:solidFill>
                  <a:srgbClr val="3361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APP&amp;</a:t>
            </a:r>
            <a:r>
              <a:rPr kumimoji="1" lang="zh-CN" altLang="en-US" sz="3200" dirty="0">
                <a:solidFill>
                  <a:srgbClr val="3361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68860" y="4395692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3361A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集团信息管理部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2CB324-E068-41EC-9224-43CE8684F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558" y="834390"/>
            <a:ext cx="4067175" cy="5981700"/>
          </a:xfrm>
          <a:prstGeom prst="rect">
            <a:avLst/>
          </a:prstGeom>
        </p:spPr>
      </p:pic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非按揭款跟进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93140" y="1987241"/>
            <a:ext cx="4107629" cy="458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从展示在途款项基本信息；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32144" y="2972538"/>
            <a:ext cx="4654943" cy="17054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② 根据集团梳理好的原因归类后台建立选项，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置业顾问根据实际情况直接引用；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③ 需手动填写的内容，系统自动识别使用频率最高的语句，输入时自动带出。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309526" y="1771756"/>
            <a:ext cx="1828800" cy="7492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17184" y="2524723"/>
            <a:ext cx="3329922" cy="17527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4138326" y="2216695"/>
            <a:ext cx="2587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</p:cNvCxnSpPr>
          <p:nvPr/>
        </p:nvCxnSpPr>
        <p:spPr>
          <a:xfrm>
            <a:off x="4822191" y="3607435"/>
            <a:ext cx="1548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6D81492-6E73-4D8D-BDA8-8A71F753900B}"/>
              </a:ext>
            </a:extLst>
          </p:cNvPr>
          <p:cNvSpPr/>
          <p:nvPr/>
        </p:nvSpPr>
        <p:spPr>
          <a:xfrm>
            <a:off x="1455076" y="4927602"/>
            <a:ext cx="3685885" cy="124967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6D66093-568F-469D-8698-10C399C3F8ED}"/>
              </a:ext>
            </a:extLst>
          </p:cNvPr>
          <p:cNvCxnSpPr>
            <a:cxnSpLocks/>
          </p:cNvCxnSpPr>
          <p:nvPr/>
        </p:nvCxnSpPr>
        <p:spPr>
          <a:xfrm>
            <a:off x="5156248" y="5587785"/>
            <a:ext cx="1285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6B87C37-FC1D-4025-B02F-97D0CAE8583A}"/>
              </a:ext>
            </a:extLst>
          </p:cNvPr>
          <p:cNvSpPr txBox="1"/>
          <p:nvPr/>
        </p:nvSpPr>
        <p:spPr>
          <a:xfrm>
            <a:off x="6457083" y="5378866"/>
            <a:ext cx="4107629" cy="458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④ 跟进记录展示；</a:t>
            </a:r>
          </a:p>
        </p:txBody>
      </p:sp>
    </p:spTree>
    <p:extLst>
      <p:ext uri="{BB962C8B-B14F-4D97-AF65-F5344CB8AC3E}">
        <p14:creationId xmlns:p14="http://schemas.microsoft.com/office/powerpoint/2010/main" val="199892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0"/>
          <a:stretch>
            <a:fillRect/>
          </a:stretch>
        </p:blipFill>
        <p:spPr>
          <a:xfrm>
            <a:off x="1584523" y="949725"/>
            <a:ext cx="8114533" cy="5399704"/>
          </a:xfrm>
          <a:prstGeom prst="rect">
            <a:avLst/>
          </a:prstGeom>
        </p:spPr>
      </p:pic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查看跟进记录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20921" y="2040127"/>
            <a:ext cx="4107629" cy="874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此界面展示该置业顾问距今跟进记录，展开查看具体的填报内容详情；</a:t>
            </a:r>
          </a:p>
        </p:txBody>
      </p:sp>
      <p:sp>
        <p:nvSpPr>
          <p:cNvPr id="9" name="矩形 8"/>
          <p:cNvSpPr/>
          <p:nvPr/>
        </p:nvSpPr>
        <p:spPr>
          <a:xfrm>
            <a:off x="3283599" y="2175311"/>
            <a:ext cx="1509782" cy="50051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93381" y="2343753"/>
            <a:ext cx="1044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0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跟进详情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4AFDF5-ABD0-433B-8895-1B4450F83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920" y="1099785"/>
            <a:ext cx="2564387" cy="50791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B180F0A-9900-47EB-B04D-8E3F0C1CB7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11"/>
          <a:stretch/>
        </p:blipFill>
        <p:spPr>
          <a:xfrm>
            <a:off x="973994" y="1047061"/>
            <a:ext cx="10244012" cy="5493713"/>
          </a:xfrm>
          <a:prstGeom prst="rect">
            <a:avLst/>
          </a:prstGeom>
        </p:spPr>
      </p:pic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-PC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跟进界面</a:t>
            </a:r>
          </a:p>
        </p:txBody>
      </p:sp>
      <p:sp>
        <p:nvSpPr>
          <p:cNvPr id="9" name="矩形 8"/>
          <p:cNvSpPr/>
          <p:nvPr/>
        </p:nvSpPr>
        <p:spPr>
          <a:xfrm>
            <a:off x="10100506" y="3825539"/>
            <a:ext cx="750374" cy="4737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0635080" y="3320208"/>
            <a:ext cx="393700" cy="47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376777" y="2659697"/>
            <a:ext cx="251660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选中单条数据，进行跟进或者查看跟进记录；</a:t>
            </a:r>
          </a:p>
        </p:txBody>
      </p:sp>
      <p:sp>
        <p:nvSpPr>
          <p:cNvPr id="3" name="矩形 2"/>
          <p:cNvSpPr/>
          <p:nvPr/>
        </p:nvSpPr>
        <p:spPr>
          <a:xfrm>
            <a:off x="1443355" y="3813563"/>
            <a:ext cx="323850" cy="22256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cxnSpLocks/>
            <a:endCxn id="6" idx="2"/>
          </p:cNvCxnSpPr>
          <p:nvPr/>
        </p:nvCxnSpPr>
        <p:spPr>
          <a:xfrm flipH="1" flipV="1">
            <a:off x="802640" y="2951480"/>
            <a:ext cx="692786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0" y="2367915"/>
            <a:ext cx="1605280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indent="0" algn="l">
              <a:buFont typeface="+mj-ea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勾选多条</a:t>
            </a:r>
          </a:p>
          <a:p>
            <a:pPr indent="0" algn="l">
              <a:buFont typeface="+mj-ea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进行批量操作。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-PC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跟进填报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339D69-67E7-404A-8DA7-B343846E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60" y="853440"/>
            <a:ext cx="8985783" cy="5506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-PC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跟进记录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E9494F-6FD4-4130-B950-F93CF3121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1939"/>
            <a:ext cx="12192000" cy="51776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2BCEB9-ADD3-4F59-AA30-C966DAB14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428" y="951939"/>
            <a:ext cx="8829144" cy="53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enj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9920" y="1066165"/>
            <a:ext cx="10261600" cy="5662295"/>
          </a:xfrm>
          <a:prstGeom prst="rect">
            <a:avLst/>
          </a:prstGeom>
        </p:spPr>
      </p:pic>
      <p:sp>
        <p:nvSpPr>
          <p:cNvPr id="12" name="文本框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后台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未回款原因配置</a:t>
            </a:r>
          </a:p>
        </p:txBody>
      </p:sp>
      <p:sp>
        <p:nvSpPr>
          <p:cNvPr id="9" name="矩形 8"/>
          <p:cNvSpPr/>
          <p:nvPr/>
        </p:nvSpPr>
        <p:spPr>
          <a:xfrm>
            <a:off x="8267231" y="1946175"/>
            <a:ext cx="2367815" cy="5293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3120" y="2574925"/>
            <a:ext cx="7247890" cy="33401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348470" y="3064510"/>
            <a:ext cx="2219960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针对不同区域的差异性，设置不同的参数</a:t>
            </a:r>
          </a:p>
        </p:txBody>
      </p:sp>
      <p:cxnSp>
        <p:nvCxnSpPr>
          <p:cNvPr id="14" name="直接箭头连接符 13"/>
          <p:cNvCxnSpPr>
            <a:stCxn id="9" idx="2"/>
            <a:endCxn id="11" idx="0"/>
          </p:cNvCxnSpPr>
          <p:nvPr/>
        </p:nvCxnSpPr>
        <p:spPr>
          <a:xfrm>
            <a:off x="9451340" y="2475865"/>
            <a:ext cx="1007110" cy="5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571865" y="4244340"/>
            <a:ext cx="3011170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根据营销梳理的配置项完成配置，前端跟进时直接引用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081010" y="4529455"/>
            <a:ext cx="490855" cy="1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0" y="996315"/>
            <a:ext cx="10661015" cy="5049520"/>
          </a:xfrm>
          <a:prstGeom prst="rect">
            <a:avLst/>
          </a:prstGeom>
        </p:spPr>
      </p:pic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后台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用户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&amp;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权限管理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160" y="1964055"/>
            <a:ext cx="2449195" cy="43497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21105" y="5206365"/>
            <a:ext cx="2889885" cy="3371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①用户绑定角色实现授权；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932940" y="4853940"/>
            <a:ext cx="408940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20" y="1172210"/>
            <a:ext cx="10248900" cy="5162550"/>
          </a:xfrm>
          <a:prstGeom prst="rect">
            <a:avLst/>
          </a:prstGeom>
        </p:spPr>
      </p:pic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后台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用户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&amp;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权限管理</a:t>
            </a:r>
          </a:p>
        </p:txBody>
      </p:sp>
      <p:sp>
        <p:nvSpPr>
          <p:cNvPr id="10" name="矩形 9"/>
          <p:cNvSpPr/>
          <p:nvPr/>
        </p:nvSpPr>
        <p:spPr>
          <a:xfrm>
            <a:off x="1679575" y="2885440"/>
            <a:ext cx="4933950" cy="33401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29070" y="1016635"/>
            <a:ext cx="438594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①通过电话从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系统中获取用户信息；</a:t>
            </a:r>
          </a:p>
          <a:p>
            <a:pPr algn="l"/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②用户只拥有对应组织架构的数据权限；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直接箭头连接符 16"/>
          <p:cNvCxnSpPr>
            <a:stCxn id="10" idx="3"/>
            <a:endCxn id="15" idx="2"/>
          </p:cNvCxnSpPr>
          <p:nvPr/>
        </p:nvCxnSpPr>
        <p:spPr>
          <a:xfrm flipV="1">
            <a:off x="6613525" y="1846580"/>
            <a:ext cx="2108835" cy="270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30" y="1052195"/>
            <a:ext cx="4638675" cy="5543550"/>
          </a:xfrm>
          <a:prstGeom prst="rect">
            <a:avLst/>
          </a:prstGeom>
        </p:spPr>
      </p:pic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方案价值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r="8267" b="310"/>
          <a:stretch>
            <a:fillRect/>
          </a:stretch>
        </p:blipFill>
        <p:spPr>
          <a:xfrm>
            <a:off x="3957955" y="963295"/>
            <a:ext cx="8117205" cy="55130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6030259"/>
            <a:ext cx="12192000" cy="82774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charset="0"/>
              <a:buChar char="u"/>
            </a:pPr>
            <a:r>
              <a:rPr lang="zh-CN" alt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简化操作：将人员从线下跟进</a:t>
            </a:r>
            <a:r>
              <a:rPr lang="en-US" altLang="zh-CN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填报</a:t>
            </a:r>
            <a:r>
              <a:rPr lang="en-US" altLang="zh-CN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制表</a:t>
            </a:r>
            <a:r>
              <a:rPr lang="en-US" altLang="zh-CN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汇总等复杂的程序中释放；</a:t>
            </a:r>
          </a:p>
          <a:p>
            <a:pPr marL="342900" indent="-342900" algn="l">
              <a:buFont typeface="Wingdings" panose="05000000000000000000" charset="0"/>
              <a:buChar char="u"/>
            </a:pPr>
            <a:r>
              <a:rPr lang="zh-CN" alt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成果输出：系统通过报表输出未回款原因统计，便于对症下药，促进回款。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7924187" y="1104386"/>
            <a:ext cx="3627965" cy="2265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1009801" y="1105561"/>
            <a:ext cx="6562564" cy="22639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893791" y="3776510"/>
            <a:ext cx="10882205" cy="2662178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893792" y="968333"/>
            <a:ext cx="10882209" cy="2676505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资金管理小程序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&amp;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系统流程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7159" y="1735314"/>
            <a:ext cx="106908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推送通知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—————</a:t>
            </a:r>
          </a:p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置业顾问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43581" y="1286592"/>
            <a:ext cx="161165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查询认购未签约信息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————————</a:t>
            </a:r>
          </a:p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置业顾问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8912" y="1679018"/>
            <a:ext cx="94700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跟进填报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————</a:t>
            </a:r>
          </a:p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置业顾问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47739" y="2574021"/>
            <a:ext cx="1705348" cy="645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贷款类在途款项跟进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————————</a:t>
            </a:r>
          </a:p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权籍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52482" y="4025728"/>
            <a:ext cx="222714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提供合同、客户、收款等基础信息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———————————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明源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同步机制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56049" y="4028481"/>
            <a:ext cx="3620111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以明源基础数据添加营销需要的字段形成在途资金数据库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————————————————</a:t>
            </a:r>
          </a:p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新系统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93445" y="5487960"/>
            <a:ext cx="2089026" cy="7067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用户管理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———————————</a:t>
            </a:r>
          </a:p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BPM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46755" y="3053888"/>
            <a:ext cx="636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触发通知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2" name="直接箭头连接符 111"/>
          <p:cNvCxnSpPr>
            <a:cxnSpLocks/>
            <a:stCxn id="15" idx="3"/>
            <a:endCxn id="18" idx="1"/>
          </p:cNvCxnSpPr>
          <p:nvPr/>
        </p:nvCxnSpPr>
        <p:spPr>
          <a:xfrm>
            <a:off x="3379629" y="4502782"/>
            <a:ext cx="376420" cy="2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6399" y="1355425"/>
            <a:ext cx="948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前台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7970" y="4410742"/>
            <a:ext cx="948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后台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7760807" y="1072154"/>
            <a:ext cx="0" cy="266217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325753" y="3334432"/>
            <a:ext cx="1731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9471823" y="3358223"/>
            <a:ext cx="109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PC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5" name="连接符: 肘形 114"/>
          <p:cNvCxnSpPr>
            <a:cxnSpLocks/>
          </p:cNvCxnSpPr>
          <p:nvPr/>
        </p:nvCxnSpPr>
        <p:spPr>
          <a:xfrm rot="16200000" flipH="1">
            <a:off x="4442365" y="2937318"/>
            <a:ext cx="1734296" cy="503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肘形 128"/>
          <p:cNvCxnSpPr>
            <a:cxnSpLocks/>
            <a:stCxn id="7" idx="2"/>
            <a:endCxn id="18" idx="3"/>
          </p:cNvCxnSpPr>
          <p:nvPr/>
        </p:nvCxnSpPr>
        <p:spPr>
          <a:xfrm rot="5400000">
            <a:off x="8395110" y="2200232"/>
            <a:ext cx="1286354" cy="3324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451174" y="4121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数据回传</a:t>
            </a:r>
          </a:p>
        </p:txBody>
      </p:sp>
      <p:cxnSp>
        <p:nvCxnSpPr>
          <p:cNvPr id="147" name="连接符: 肘形 146"/>
          <p:cNvCxnSpPr>
            <a:cxnSpLocks/>
            <a:stCxn id="18" idx="0"/>
            <a:endCxn id="4" idx="2"/>
          </p:cNvCxnSpPr>
          <p:nvPr/>
        </p:nvCxnSpPr>
        <p:spPr>
          <a:xfrm rot="16200000" flipV="1">
            <a:off x="2750484" y="1212860"/>
            <a:ext cx="1646836" cy="3984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849148" y="1644935"/>
            <a:ext cx="17053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查询跟进记录跟进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————————</a:t>
            </a:r>
          </a:p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权籍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7" name="连接符: 肘形 156"/>
          <p:cNvCxnSpPr>
            <a:cxnSpLocks/>
            <a:stCxn id="6" idx="3"/>
            <a:endCxn id="251" idx="1"/>
          </p:cNvCxnSpPr>
          <p:nvPr/>
        </p:nvCxnSpPr>
        <p:spPr>
          <a:xfrm flipV="1">
            <a:off x="5495920" y="2000534"/>
            <a:ext cx="302016" cy="1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6980873" y="1319080"/>
            <a:ext cx="2240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银行审批节点触发通知</a:t>
            </a:r>
          </a:p>
        </p:txBody>
      </p:sp>
      <p:sp>
        <p:nvSpPr>
          <p:cNvPr id="166" name="文本框 165"/>
          <p:cNvSpPr txBox="1"/>
          <p:nvPr/>
        </p:nvSpPr>
        <p:spPr>
          <a:xfrm>
            <a:off x="4514223" y="5487960"/>
            <a:ext cx="2089026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角色管理（权限管理）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———————————</a:t>
            </a:r>
          </a:p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新系统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6822668" y="5450281"/>
            <a:ext cx="4431238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未回款原因参数数据库中建立，前台直接引用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—————————————————————————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新系统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8101303" y="2578503"/>
            <a:ext cx="135675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查询在途款项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———————</a:t>
            </a:r>
          </a:p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权籍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6" name="直接箭头连接符 185"/>
          <p:cNvCxnSpPr>
            <a:stCxn id="185" idx="3"/>
            <a:endCxn id="7" idx="1"/>
          </p:cNvCxnSpPr>
          <p:nvPr/>
        </p:nvCxnSpPr>
        <p:spPr>
          <a:xfrm flipV="1">
            <a:off x="9458053" y="2896601"/>
            <a:ext cx="389686" cy="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连接符: 肘形 221"/>
          <p:cNvCxnSpPr>
            <a:cxnSpLocks/>
          </p:cNvCxnSpPr>
          <p:nvPr/>
        </p:nvCxnSpPr>
        <p:spPr>
          <a:xfrm rot="10800000" flipV="1">
            <a:off x="2637959" y="5238082"/>
            <a:ext cx="2928145" cy="239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cxnSpLocks/>
            <a:stCxn id="18" idx="2"/>
            <a:endCxn id="166" idx="0"/>
          </p:cNvCxnSpPr>
          <p:nvPr/>
        </p:nvCxnSpPr>
        <p:spPr>
          <a:xfrm flipH="1">
            <a:off x="5558736" y="4982588"/>
            <a:ext cx="7369" cy="50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连接符: 肘形 226"/>
          <p:cNvCxnSpPr>
            <a:cxnSpLocks/>
            <a:stCxn id="18" idx="2"/>
            <a:endCxn id="169" idx="0"/>
          </p:cNvCxnSpPr>
          <p:nvPr/>
        </p:nvCxnSpPr>
        <p:spPr>
          <a:xfrm rot="16200000" flipH="1">
            <a:off x="7049511" y="3499182"/>
            <a:ext cx="505371" cy="3472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/>
        </p:nvSpPr>
        <p:spPr>
          <a:xfrm>
            <a:off x="5797936" y="1677368"/>
            <a:ext cx="165308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查询跟进记录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——————</a:t>
            </a:r>
          </a:p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置业顾问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8" name="直接箭头连接符 257"/>
          <p:cNvCxnSpPr>
            <a:cxnSpLocks/>
            <a:stCxn id="7" idx="0"/>
            <a:endCxn id="159" idx="2"/>
          </p:cNvCxnSpPr>
          <p:nvPr/>
        </p:nvCxnSpPr>
        <p:spPr>
          <a:xfrm flipV="1">
            <a:off x="10700413" y="2291266"/>
            <a:ext cx="1410" cy="28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8EA91AB-6F2A-4714-8B72-77E918B6051B}"/>
              </a:ext>
            </a:extLst>
          </p:cNvPr>
          <p:cNvSpPr txBox="1"/>
          <p:nvPr/>
        </p:nvSpPr>
        <p:spPr>
          <a:xfrm>
            <a:off x="2542432" y="2094928"/>
            <a:ext cx="161165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查询签约未回款信息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————————</a:t>
            </a:r>
          </a:p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置业顾问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ADE7880-6435-4BDD-9FD0-9BA283AB0A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16239" y="1609758"/>
            <a:ext cx="427342" cy="448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94F8349-A27C-434A-ABD9-CEFDDF1CAB1E}"/>
              </a:ext>
            </a:extLst>
          </p:cNvPr>
          <p:cNvCxnSpPr>
            <a:stCxn id="4" idx="3"/>
            <a:endCxn id="68" idx="1"/>
          </p:cNvCxnSpPr>
          <p:nvPr/>
        </p:nvCxnSpPr>
        <p:spPr>
          <a:xfrm>
            <a:off x="2116239" y="2058480"/>
            <a:ext cx="426193" cy="359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C3636C8E-9CF1-41AD-B7A5-F7B1E5057E4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55235" y="1609758"/>
            <a:ext cx="393677" cy="392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555214EF-11AE-4C6F-8DCE-2C0F3CF426BC}"/>
              </a:ext>
            </a:extLst>
          </p:cNvPr>
          <p:cNvCxnSpPr>
            <a:stCxn id="68" idx="3"/>
            <a:endCxn id="6" idx="1"/>
          </p:cNvCxnSpPr>
          <p:nvPr/>
        </p:nvCxnSpPr>
        <p:spPr>
          <a:xfrm flipV="1">
            <a:off x="4154086" y="2002184"/>
            <a:ext cx="394826" cy="4159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2BDB1C9-79B4-4379-A002-92E2D9D387B1}"/>
              </a:ext>
            </a:extLst>
          </p:cNvPr>
          <p:cNvSpPr txBox="1"/>
          <p:nvPr/>
        </p:nvSpPr>
        <p:spPr>
          <a:xfrm>
            <a:off x="8210842" y="1675756"/>
            <a:ext cx="112217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推送通知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—————</a:t>
            </a:r>
          </a:p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权籍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1EE7B1A-15A4-4AD2-91E4-B362AB4B7938}"/>
              </a:ext>
            </a:extLst>
          </p:cNvPr>
          <p:cNvCxnSpPr>
            <a:cxnSpLocks/>
            <a:stCxn id="251" idx="3"/>
            <a:endCxn id="107" idx="1"/>
          </p:cNvCxnSpPr>
          <p:nvPr/>
        </p:nvCxnSpPr>
        <p:spPr>
          <a:xfrm flipV="1">
            <a:off x="7451023" y="1998922"/>
            <a:ext cx="759819" cy="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F9E0329-BB7F-406D-BA8D-DEC18CB89A7E}"/>
              </a:ext>
            </a:extLst>
          </p:cNvPr>
          <p:cNvCxnSpPr>
            <a:stCxn id="107" idx="2"/>
            <a:endCxn id="185" idx="0"/>
          </p:cNvCxnSpPr>
          <p:nvPr/>
        </p:nvCxnSpPr>
        <p:spPr>
          <a:xfrm>
            <a:off x="8771931" y="2322087"/>
            <a:ext cx="7747" cy="25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DF4DBD6-D2AB-468D-81D8-079F6DFA947D}"/>
              </a:ext>
            </a:extLst>
          </p:cNvPr>
          <p:cNvSpPr txBox="1"/>
          <p:nvPr/>
        </p:nvSpPr>
        <p:spPr>
          <a:xfrm>
            <a:off x="5560081" y="3372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数据回传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BF6E8D6-EEDE-4EBB-94BD-8BE4CCF2F6DD}"/>
              </a:ext>
            </a:extLst>
          </p:cNvPr>
          <p:cNvCxnSpPr>
            <a:cxnSpLocks/>
          </p:cNvCxnSpPr>
          <p:nvPr/>
        </p:nvCxnSpPr>
        <p:spPr>
          <a:xfrm flipH="1">
            <a:off x="3348259" y="4813312"/>
            <a:ext cx="426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9AA9312-CA16-4B93-A591-72EC3ED834FD}"/>
              </a:ext>
            </a:extLst>
          </p:cNvPr>
          <p:cNvSpPr txBox="1"/>
          <p:nvPr/>
        </p:nvSpPr>
        <p:spPr>
          <a:xfrm>
            <a:off x="3397525" y="51622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数据回传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B8F52E-82EB-4312-B642-08B21016A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63" y="1274241"/>
            <a:ext cx="3835026" cy="5037167"/>
          </a:xfrm>
          <a:prstGeom prst="rect">
            <a:avLst/>
          </a:prstGeom>
        </p:spPr>
      </p:pic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首页</a:t>
            </a:r>
          </a:p>
        </p:txBody>
      </p:sp>
      <p:sp>
        <p:nvSpPr>
          <p:cNvPr id="17" name="矩形 16"/>
          <p:cNvSpPr/>
          <p:nvPr/>
        </p:nvSpPr>
        <p:spPr>
          <a:xfrm>
            <a:off x="3879865" y="2225040"/>
            <a:ext cx="3132147" cy="8026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7169" y="2153920"/>
            <a:ext cx="2234011" cy="787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①查看该置业顾问名下所有在途款项列表；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235741" y="2652708"/>
            <a:ext cx="5043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51783" y="3119955"/>
            <a:ext cx="3132147" cy="203913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652325" y="3027680"/>
            <a:ext cx="3503355" cy="15302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①根据每次推送的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签约未回款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跟进通知的内容，将本次需要跟进的明细展示在此，便于置业顾问直接跟进；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②跟进过后即减少对应记录。</a:t>
            </a:r>
            <a:endParaRPr lang="zh-CN" altLang="en-US" sz="16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177453" y="4170002"/>
            <a:ext cx="488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16A61F4-3D21-4FDF-B680-35122023C313}"/>
              </a:ext>
            </a:extLst>
          </p:cNvPr>
          <p:cNvSpPr txBox="1"/>
          <p:nvPr/>
        </p:nvSpPr>
        <p:spPr>
          <a:xfrm>
            <a:off x="172720" y="4724400"/>
            <a:ext cx="33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图例供参考，以原型功能为准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F46F65-3C6C-4D19-AE36-04962759E7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03" r="8801"/>
          <a:stretch/>
        </p:blipFill>
        <p:spPr>
          <a:xfrm>
            <a:off x="987839" y="821377"/>
            <a:ext cx="3466706" cy="6036623"/>
          </a:xfrm>
          <a:prstGeom prst="rect">
            <a:avLst/>
          </a:prstGeom>
        </p:spPr>
      </p:pic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通知</a:t>
            </a:r>
          </a:p>
        </p:txBody>
      </p:sp>
      <p:sp>
        <p:nvSpPr>
          <p:cNvPr id="21" name="矩形 20"/>
          <p:cNvSpPr/>
          <p:nvPr/>
        </p:nvSpPr>
        <p:spPr>
          <a:xfrm>
            <a:off x="1505278" y="1643442"/>
            <a:ext cx="3132147" cy="43306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76239" y="1724722"/>
            <a:ext cx="6281811" cy="4116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①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推送通知包含两类：认购未签约和签约未回款；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推送规则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认购未签约：距“预计签约日期”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７天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提醒一次；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签约未回款：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未逾期－距“付款期限”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７天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内开始提醒（不管是否按揭）；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已逾期－超过“付款期限”，按揭类款项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７天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提醒一次；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已逾期－超过 “付款期限”，非按揭类逾期时间在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个月以内的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提醒一次，超过１个月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７天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提醒一次。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说明：“预计签约日期”、 “付款期限”源自明源系统认购单、应收款表单；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其中按揭类款项，如果明源售后进程已经到“银行审批”，那么置业顾问无需再跟进，也不需要发送通知。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cxnSpLocks/>
          </p:cNvCxnSpPr>
          <p:nvPr/>
        </p:nvCxnSpPr>
        <p:spPr>
          <a:xfrm>
            <a:off x="4637425" y="3214449"/>
            <a:ext cx="83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7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AB1AF-E560-41B8-975B-A36AD0B7B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54" y="881381"/>
            <a:ext cx="3119210" cy="5886589"/>
          </a:xfrm>
          <a:prstGeom prst="rect">
            <a:avLst/>
          </a:prstGeom>
        </p:spPr>
      </p:pic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认购未签约管理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02776" y="1181198"/>
            <a:ext cx="5285430" cy="458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① 可切换按客户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房间，是否逾期等条件进行查询；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02776" y="2430495"/>
            <a:ext cx="5285430" cy="874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② 根据查询条件展示数据列表；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③ 根据需要可进行跟进填报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查看跟进记录。</a:t>
            </a:r>
          </a:p>
        </p:txBody>
      </p:sp>
      <p:sp>
        <p:nvSpPr>
          <p:cNvPr id="7" name="矩形 6"/>
          <p:cNvSpPr/>
          <p:nvPr/>
        </p:nvSpPr>
        <p:spPr>
          <a:xfrm>
            <a:off x="1173798" y="1270634"/>
            <a:ext cx="3245652" cy="5391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419451" y="1410652"/>
            <a:ext cx="16065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cxnSpLocks/>
            <a:stCxn id="14" idx="3"/>
          </p:cNvCxnSpPr>
          <p:nvPr/>
        </p:nvCxnSpPr>
        <p:spPr>
          <a:xfrm>
            <a:off x="4113530" y="2614646"/>
            <a:ext cx="1982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59919" y="1799655"/>
            <a:ext cx="2653611" cy="16299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C0C9DF-B826-455F-BB0B-FB643F87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26" y="856455"/>
            <a:ext cx="4211268" cy="5420444"/>
          </a:xfrm>
          <a:prstGeom prst="rect">
            <a:avLst/>
          </a:prstGeom>
        </p:spPr>
      </p:pic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认购未签约跟进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54115" y="1829967"/>
            <a:ext cx="4107629" cy="458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展示基本信息便于置业顾问确认；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23403" y="2461452"/>
            <a:ext cx="4107629" cy="17054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② 根据集团梳理好的原因归类后台建立选项，置业顾问直接引用；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③ 需手动填写的内容，系统自动识别使用频率最高的语句，输入时自动带出；</a:t>
            </a:r>
          </a:p>
        </p:txBody>
      </p:sp>
      <p:sp>
        <p:nvSpPr>
          <p:cNvPr id="13" name="矩形 12"/>
          <p:cNvSpPr/>
          <p:nvPr/>
        </p:nvSpPr>
        <p:spPr>
          <a:xfrm>
            <a:off x="2000078" y="1707517"/>
            <a:ext cx="2246802" cy="8170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20801" y="2524543"/>
            <a:ext cx="3586480" cy="12746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4268777" y="2092247"/>
            <a:ext cx="1769110" cy="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</p:cNvCxnSpPr>
          <p:nvPr/>
        </p:nvCxnSpPr>
        <p:spPr>
          <a:xfrm>
            <a:off x="4907281" y="3057945"/>
            <a:ext cx="1285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0CB805E-8444-4B5F-B12F-46A7B1430F22}"/>
              </a:ext>
            </a:extLst>
          </p:cNvPr>
          <p:cNvSpPr/>
          <p:nvPr/>
        </p:nvSpPr>
        <p:spPr>
          <a:xfrm>
            <a:off x="1221396" y="4196080"/>
            <a:ext cx="3685885" cy="11379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81A6A03-DD02-4260-8E55-C2B29DF22FAE}"/>
              </a:ext>
            </a:extLst>
          </p:cNvPr>
          <p:cNvCxnSpPr>
            <a:cxnSpLocks/>
          </p:cNvCxnSpPr>
          <p:nvPr/>
        </p:nvCxnSpPr>
        <p:spPr>
          <a:xfrm>
            <a:off x="4922568" y="4744505"/>
            <a:ext cx="1285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DF49C12-62E4-4910-BC30-9A269EF41388}"/>
              </a:ext>
            </a:extLst>
          </p:cNvPr>
          <p:cNvSpPr txBox="1"/>
          <p:nvPr/>
        </p:nvSpPr>
        <p:spPr>
          <a:xfrm>
            <a:off x="6223403" y="4535586"/>
            <a:ext cx="4107629" cy="458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④ 跟进记录展示；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B82072B-7A0E-4B20-9E8C-C562D32CB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92" b="16139"/>
          <a:stretch/>
        </p:blipFill>
        <p:spPr>
          <a:xfrm>
            <a:off x="1130509" y="797753"/>
            <a:ext cx="3911370" cy="5751195"/>
          </a:xfrm>
          <a:prstGeom prst="rect">
            <a:avLst/>
          </a:prstGeom>
        </p:spPr>
      </p:pic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签约未回款管理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94120" y="1240004"/>
            <a:ext cx="4643755" cy="874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可切换按客户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房间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款项等条件进行查询；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可按时间筛选出需要的数据；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94120" y="2991796"/>
            <a:ext cx="4376519" cy="874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③ 按照全部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逾期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未逾期展示在途数据；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④ 可进行跟进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查看跟进记录。</a:t>
            </a:r>
          </a:p>
        </p:txBody>
      </p:sp>
      <p:sp>
        <p:nvSpPr>
          <p:cNvPr id="7" name="矩形 6"/>
          <p:cNvSpPr/>
          <p:nvPr/>
        </p:nvSpPr>
        <p:spPr>
          <a:xfrm>
            <a:off x="1662760" y="1454499"/>
            <a:ext cx="2942590" cy="57750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638231" y="1677208"/>
            <a:ext cx="160655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cxnSpLocks/>
            <a:stCxn id="14" idx="3"/>
          </p:cNvCxnSpPr>
          <p:nvPr/>
        </p:nvCxnSpPr>
        <p:spPr>
          <a:xfrm>
            <a:off x="4638230" y="3349670"/>
            <a:ext cx="165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34159" y="2235562"/>
            <a:ext cx="3104071" cy="22282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5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92D66D-4B1B-4775-9874-4E67E14416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0" t="1131" r="12376"/>
          <a:stretch/>
        </p:blipFill>
        <p:spPr>
          <a:xfrm>
            <a:off x="1072844" y="838993"/>
            <a:ext cx="3855416" cy="6082071"/>
          </a:xfrm>
          <a:prstGeom prst="rect">
            <a:avLst/>
          </a:prstGeom>
        </p:spPr>
      </p:pic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按揭款跟进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96000" y="1855553"/>
            <a:ext cx="4107629" cy="458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展示基本信息；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09566" y="3497967"/>
            <a:ext cx="4107629" cy="874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③需手动填写的内容，系统自动识别使用频率最高的语句，输入时自动带出；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09566" y="2510628"/>
            <a:ext cx="480131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②根据集团梳理好的原因归类后台建立选项，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置业顾问根据实际情况直接引用；</a:t>
            </a: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3099" y="1681790"/>
            <a:ext cx="1828800" cy="80708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39999" y="2518145"/>
            <a:ext cx="3416300" cy="8070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50903" y="3354496"/>
            <a:ext cx="3416300" cy="107056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4141899" y="2085007"/>
            <a:ext cx="1769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</p:cNvCxnSpPr>
          <p:nvPr/>
        </p:nvCxnSpPr>
        <p:spPr>
          <a:xfrm>
            <a:off x="5056299" y="2907359"/>
            <a:ext cx="1053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</p:cNvCxnSpPr>
          <p:nvPr/>
        </p:nvCxnSpPr>
        <p:spPr>
          <a:xfrm>
            <a:off x="5067203" y="3909785"/>
            <a:ext cx="1043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604A747-86FB-4167-8955-116BB26BD109}"/>
              </a:ext>
            </a:extLst>
          </p:cNvPr>
          <p:cNvSpPr/>
          <p:nvPr/>
        </p:nvSpPr>
        <p:spPr>
          <a:xfrm>
            <a:off x="1221396" y="5283202"/>
            <a:ext cx="3685885" cy="124967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4365AB6-279D-4A4E-BCAE-35BB12202399}"/>
              </a:ext>
            </a:extLst>
          </p:cNvPr>
          <p:cNvCxnSpPr>
            <a:cxnSpLocks/>
          </p:cNvCxnSpPr>
          <p:nvPr/>
        </p:nvCxnSpPr>
        <p:spPr>
          <a:xfrm>
            <a:off x="4922568" y="5943385"/>
            <a:ext cx="1285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21F14FC-15A9-4A35-9BDD-CEB1F8865C50}"/>
              </a:ext>
            </a:extLst>
          </p:cNvPr>
          <p:cNvSpPr txBox="1"/>
          <p:nvPr/>
        </p:nvSpPr>
        <p:spPr>
          <a:xfrm>
            <a:off x="6223403" y="5734466"/>
            <a:ext cx="4107629" cy="458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④ 跟进记录展示；</a:t>
            </a:r>
          </a:p>
        </p:txBody>
      </p:sp>
    </p:spTree>
    <p:extLst>
      <p:ext uri="{BB962C8B-B14F-4D97-AF65-F5344CB8AC3E}">
        <p14:creationId xmlns:p14="http://schemas.microsoft.com/office/powerpoint/2010/main" val="387296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21396" y="309052"/>
            <a:ext cx="6281811" cy="380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前台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按揭款跟进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D304BBC-8972-407B-8FB1-F82510C35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726783"/>
              </p:ext>
            </p:extLst>
          </p:nvPr>
        </p:nvGraphicFramePr>
        <p:xfrm>
          <a:off x="1391920" y="872066"/>
          <a:ext cx="94081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341B1BA-08A2-4563-8A0E-21E68C99526E}"/>
              </a:ext>
            </a:extLst>
          </p:cNvPr>
          <p:cNvCxnSpPr>
            <a:cxnSpLocks/>
          </p:cNvCxnSpPr>
          <p:nvPr/>
        </p:nvCxnSpPr>
        <p:spPr>
          <a:xfrm>
            <a:off x="2692400" y="2092576"/>
            <a:ext cx="3749040" cy="121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EA35EB6-95EA-46BB-9582-97D9B284EF56}"/>
              </a:ext>
            </a:extLst>
          </p:cNvPr>
          <p:cNvCxnSpPr>
            <a:cxnSpLocks/>
          </p:cNvCxnSpPr>
          <p:nvPr/>
        </p:nvCxnSpPr>
        <p:spPr>
          <a:xfrm>
            <a:off x="2824480" y="2546773"/>
            <a:ext cx="3616960" cy="761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D79F901-D67F-4FCE-9847-C591AE73EF3A}"/>
              </a:ext>
            </a:extLst>
          </p:cNvPr>
          <p:cNvCxnSpPr>
            <a:cxnSpLocks/>
          </p:cNvCxnSpPr>
          <p:nvPr/>
        </p:nvCxnSpPr>
        <p:spPr>
          <a:xfrm>
            <a:off x="3840480" y="3354301"/>
            <a:ext cx="267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588A824-D146-4AF2-877F-F25AD3D5A8ED}"/>
              </a:ext>
            </a:extLst>
          </p:cNvPr>
          <p:cNvCxnSpPr>
            <a:cxnSpLocks/>
          </p:cNvCxnSpPr>
          <p:nvPr/>
        </p:nvCxnSpPr>
        <p:spPr>
          <a:xfrm flipV="1">
            <a:off x="3383280" y="3899554"/>
            <a:ext cx="31292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BFFB33-610C-407D-8D89-3419AA8EE3C2}"/>
              </a:ext>
            </a:extLst>
          </p:cNvPr>
          <p:cNvCxnSpPr>
            <a:cxnSpLocks/>
          </p:cNvCxnSpPr>
          <p:nvPr/>
        </p:nvCxnSpPr>
        <p:spPr>
          <a:xfrm flipV="1">
            <a:off x="3312160" y="4616026"/>
            <a:ext cx="31292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0ECD042-A5F4-4ADF-B7F5-F343D6F7D44A}"/>
              </a:ext>
            </a:extLst>
          </p:cNvPr>
          <p:cNvCxnSpPr>
            <a:cxnSpLocks/>
          </p:cNvCxnSpPr>
          <p:nvPr/>
        </p:nvCxnSpPr>
        <p:spPr>
          <a:xfrm>
            <a:off x="5181600" y="5161280"/>
            <a:ext cx="1259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68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9805436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76856212"/>
  <p:tag name="KSO_WM_UNIT_PLACING_PICTURE_USER_VIEWPORT" val="{&quot;height&quot;:8709,&quot;width&quot;:1393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1142207"/>
  <p:tag name="MH_LIBRARY" val="GRAPHIC"/>
  <p:tag name="MH_ORDER" val="文本框 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929</Words>
  <Application>Microsoft Office PowerPoint</Application>
  <PresentationFormat>宽屏</PresentationFormat>
  <Paragraphs>155</Paragraphs>
  <Slides>20</Slides>
  <Notes>18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黑体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倩 刘</cp:lastModifiedBy>
  <cp:revision>497</cp:revision>
  <cp:lastPrinted>2019-11-22T01:48:00Z</cp:lastPrinted>
  <dcterms:created xsi:type="dcterms:W3CDTF">2017-03-30T01:32:00Z</dcterms:created>
  <dcterms:modified xsi:type="dcterms:W3CDTF">2020-03-13T01:24:38Z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